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3"/>
  </p:notesMasterIdLst>
  <p:sldIdLst>
    <p:sldId id="256" r:id="rId3"/>
    <p:sldId id="355" r:id="rId4"/>
    <p:sldId id="357" r:id="rId5"/>
    <p:sldId id="356" r:id="rId6"/>
    <p:sldId id="361" r:id="rId7"/>
    <p:sldId id="360" r:id="rId8"/>
    <p:sldId id="359" r:id="rId9"/>
    <p:sldId id="358" r:id="rId10"/>
    <p:sldId id="379" r:id="rId11"/>
    <p:sldId id="380" r:id="rId12"/>
    <p:sldId id="381" r:id="rId13"/>
    <p:sldId id="382" r:id="rId14"/>
    <p:sldId id="383" r:id="rId15"/>
    <p:sldId id="384" r:id="rId16"/>
    <p:sldId id="385" r:id="rId17"/>
    <p:sldId id="386" r:id="rId18"/>
    <p:sldId id="387" r:id="rId19"/>
    <p:sldId id="388" r:id="rId20"/>
    <p:sldId id="389" r:id="rId21"/>
    <p:sldId id="390" r:id="rId22"/>
    <p:sldId id="409" r:id="rId23"/>
    <p:sldId id="410" r:id="rId24"/>
    <p:sldId id="392" r:id="rId25"/>
    <p:sldId id="393" r:id="rId26"/>
    <p:sldId id="411" r:id="rId27"/>
    <p:sldId id="412" r:id="rId28"/>
    <p:sldId id="416" r:id="rId29"/>
    <p:sldId id="413" r:id="rId30"/>
    <p:sldId id="414" r:id="rId31"/>
    <p:sldId id="415" r:id="rId32"/>
    <p:sldId id="418" r:id="rId33"/>
    <p:sldId id="417" r:id="rId34"/>
    <p:sldId id="419"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2" r:id="rId67"/>
    <p:sldId id="453" r:id="rId68"/>
    <p:sldId id="454" r:id="rId69"/>
    <p:sldId id="455" r:id="rId70"/>
    <p:sldId id="456" r:id="rId71"/>
    <p:sldId id="459" r:id="rId72"/>
    <p:sldId id="460" r:id="rId73"/>
    <p:sldId id="461" r:id="rId74"/>
    <p:sldId id="462" r:id="rId75"/>
    <p:sldId id="463" r:id="rId76"/>
    <p:sldId id="464" r:id="rId77"/>
    <p:sldId id="465" r:id="rId78"/>
    <p:sldId id="466" r:id="rId79"/>
    <p:sldId id="467" r:id="rId80"/>
    <p:sldId id="468" r:id="rId81"/>
    <p:sldId id="469" r:id="rId82"/>
    <p:sldId id="470" r:id="rId83"/>
    <p:sldId id="471" r:id="rId84"/>
    <p:sldId id="472" r:id="rId85"/>
    <p:sldId id="473" r:id="rId86"/>
    <p:sldId id="474" r:id="rId87"/>
    <p:sldId id="475" r:id="rId88"/>
    <p:sldId id="476" r:id="rId89"/>
    <p:sldId id="477" r:id="rId90"/>
    <p:sldId id="478" r:id="rId91"/>
    <p:sldId id="479" r:id="rId92"/>
    <p:sldId id="480" r:id="rId93"/>
    <p:sldId id="481" r:id="rId94"/>
    <p:sldId id="482" r:id="rId95"/>
    <p:sldId id="483" r:id="rId96"/>
    <p:sldId id="484" r:id="rId97"/>
    <p:sldId id="485" r:id="rId98"/>
    <p:sldId id="486" r:id="rId99"/>
    <p:sldId id="487" r:id="rId100"/>
    <p:sldId id="488" r:id="rId101"/>
    <p:sldId id="489" r:id="rId102"/>
    <p:sldId id="490" r:id="rId103"/>
    <p:sldId id="491" r:id="rId104"/>
    <p:sldId id="492" r:id="rId105"/>
    <p:sldId id="493" r:id="rId106"/>
    <p:sldId id="494" r:id="rId107"/>
    <p:sldId id="495" r:id="rId108"/>
    <p:sldId id="496" r:id="rId109"/>
    <p:sldId id="497" r:id="rId110"/>
    <p:sldId id="498" r:id="rId111"/>
    <p:sldId id="499" r:id="rId112"/>
    <p:sldId id="514" r:id="rId113"/>
    <p:sldId id="513" r:id="rId114"/>
    <p:sldId id="512" r:id="rId115"/>
    <p:sldId id="511" r:id="rId116"/>
    <p:sldId id="510" r:id="rId117"/>
    <p:sldId id="509" r:id="rId118"/>
    <p:sldId id="508" r:id="rId119"/>
    <p:sldId id="507" r:id="rId120"/>
    <p:sldId id="506" r:id="rId121"/>
    <p:sldId id="505" r:id="rId122"/>
    <p:sldId id="504" r:id="rId123"/>
    <p:sldId id="526" r:id="rId124"/>
    <p:sldId id="532" r:id="rId125"/>
    <p:sldId id="531" r:id="rId126"/>
    <p:sldId id="530" r:id="rId127"/>
    <p:sldId id="529" r:id="rId128"/>
    <p:sldId id="527" r:id="rId129"/>
    <p:sldId id="525" r:id="rId130"/>
    <p:sldId id="524" r:id="rId131"/>
    <p:sldId id="523" r:id="rId132"/>
    <p:sldId id="522" r:id="rId133"/>
    <p:sldId id="521" r:id="rId134"/>
    <p:sldId id="520" r:id="rId135"/>
    <p:sldId id="517" r:id="rId136"/>
    <p:sldId id="516" r:id="rId137"/>
    <p:sldId id="515" r:id="rId138"/>
    <p:sldId id="536" r:id="rId139"/>
    <p:sldId id="535" r:id="rId140"/>
    <p:sldId id="534" r:id="rId141"/>
    <p:sldId id="533" r:id="rId1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2171" autoAdjust="0"/>
  </p:normalViewPr>
  <p:slideViewPr>
    <p:cSldViewPr>
      <p:cViewPr>
        <p:scale>
          <a:sx n="84" d="100"/>
          <a:sy n="84" d="100"/>
        </p:scale>
        <p:origin x="-918" y="21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0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8F80F813-FFC1-45B4-AF3D-A14C8C69FADA}" type="datetimeFigureOut">
              <a:rPr lang="en-US"/>
              <a:pPr>
                <a:defRPr/>
              </a:pPr>
              <a:t>8/14/2019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29EEE39F-2765-4F87-9ED9-52FBF737E590}" type="slidenum">
              <a:rPr lang="en-US"/>
              <a:pPr>
                <a:defRPr/>
              </a:pPr>
              <a:t>‹#›</a:t>
            </a:fld>
            <a:endParaRPr lang="en-US" dirty="0"/>
          </a:p>
        </p:txBody>
      </p:sp>
    </p:spTree>
    <p:extLst>
      <p:ext uri="{BB962C8B-B14F-4D97-AF65-F5344CB8AC3E}">
        <p14:creationId xmlns:p14="http://schemas.microsoft.com/office/powerpoint/2010/main" val="8685659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3">
              <a:spcBef>
                <a:spcPct val="30000"/>
              </a:spcBef>
              <a:defRPr sz="1200">
                <a:solidFill>
                  <a:schemeClr val="tx1"/>
                </a:solidFill>
                <a:latin typeface="Times New Roman" pitchFamily="18" charset="0"/>
              </a:defRPr>
            </a:lvl1pPr>
            <a:lvl2pPr marL="730543" indent="-280978" defTabSz="935033">
              <a:spcBef>
                <a:spcPct val="30000"/>
              </a:spcBef>
              <a:defRPr sz="1200">
                <a:solidFill>
                  <a:schemeClr val="tx1"/>
                </a:solidFill>
                <a:latin typeface="Times New Roman" pitchFamily="18" charset="0"/>
              </a:defRPr>
            </a:lvl2pPr>
            <a:lvl3pPr marL="1123912" indent="-224782" defTabSz="935033">
              <a:spcBef>
                <a:spcPct val="30000"/>
              </a:spcBef>
              <a:defRPr sz="1200">
                <a:solidFill>
                  <a:schemeClr val="tx1"/>
                </a:solidFill>
                <a:latin typeface="Times New Roman" pitchFamily="18" charset="0"/>
              </a:defRPr>
            </a:lvl3pPr>
            <a:lvl4pPr marL="1573477" indent="-224782" defTabSz="935033">
              <a:spcBef>
                <a:spcPct val="30000"/>
              </a:spcBef>
              <a:defRPr sz="1200">
                <a:solidFill>
                  <a:schemeClr val="tx1"/>
                </a:solidFill>
                <a:latin typeface="Times New Roman" pitchFamily="18" charset="0"/>
              </a:defRPr>
            </a:lvl4pPr>
            <a:lvl5pPr marL="2023041" indent="-224782" defTabSz="935033">
              <a:spcBef>
                <a:spcPct val="30000"/>
              </a:spcBef>
              <a:defRPr sz="1200">
                <a:solidFill>
                  <a:schemeClr val="tx1"/>
                </a:solidFill>
                <a:latin typeface="Times New Roman" pitchFamily="18" charset="0"/>
              </a:defRPr>
            </a:lvl5pPr>
            <a:lvl6pPr marL="2472606" indent="-224782" defTabSz="935033" eaLnBrk="0" fontAlgn="base" hangingPunct="0">
              <a:spcBef>
                <a:spcPct val="30000"/>
              </a:spcBef>
              <a:spcAft>
                <a:spcPct val="0"/>
              </a:spcAft>
              <a:defRPr sz="1200">
                <a:solidFill>
                  <a:schemeClr val="tx1"/>
                </a:solidFill>
                <a:latin typeface="Times New Roman" pitchFamily="18" charset="0"/>
              </a:defRPr>
            </a:lvl6pPr>
            <a:lvl7pPr marL="2922171" indent="-224782" defTabSz="935033" eaLnBrk="0" fontAlgn="base" hangingPunct="0">
              <a:spcBef>
                <a:spcPct val="30000"/>
              </a:spcBef>
              <a:spcAft>
                <a:spcPct val="0"/>
              </a:spcAft>
              <a:defRPr sz="1200">
                <a:solidFill>
                  <a:schemeClr val="tx1"/>
                </a:solidFill>
                <a:latin typeface="Times New Roman" pitchFamily="18" charset="0"/>
              </a:defRPr>
            </a:lvl7pPr>
            <a:lvl8pPr marL="3371736" indent="-224782" defTabSz="935033" eaLnBrk="0" fontAlgn="base" hangingPunct="0">
              <a:spcBef>
                <a:spcPct val="30000"/>
              </a:spcBef>
              <a:spcAft>
                <a:spcPct val="0"/>
              </a:spcAft>
              <a:defRPr sz="1200">
                <a:solidFill>
                  <a:schemeClr val="tx1"/>
                </a:solidFill>
                <a:latin typeface="Times New Roman" pitchFamily="18" charset="0"/>
              </a:defRPr>
            </a:lvl8pPr>
            <a:lvl9pPr marL="3821300" indent="-224782" defTabSz="93503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BAAB264-826D-41CB-BA9A-79AFDCEFF91C}" type="slidenum">
              <a:rPr lang="en-US" altLang="en-US" sz="1000"/>
              <a:pPr>
                <a:spcBef>
                  <a:spcPct val="0"/>
                </a:spcBef>
              </a:pPr>
              <a:t>14</a:t>
            </a:fld>
            <a:endParaRPr lang="en-US" altLang="en-US" sz="10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167CC6E0-8D40-4FD2-8F9D-236E9319CA23}" type="slidenum">
              <a:rPr lang="ar-SA" altLang="en-US"/>
              <a:pPr eaLnBrk="1" hangingPunct="1">
                <a:spcBef>
                  <a:spcPct val="0"/>
                </a:spcBef>
              </a:pPr>
              <a:t>37</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23A28F7-975E-4A20-806D-2C2544E77504}" type="slidenum">
              <a:rPr lang="ar-SA" altLang="en-US"/>
              <a:pPr eaLnBrk="1" hangingPunct="1">
                <a:spcBef>
                  <a:spcPct val="0"/>
                </a:spcBef>
              </a:pPr>
              <a:t>38</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E6ED0EE-9625-43FF-A889-556EF6ECB074}" type="slidenum">
              <a:rPr lang="ar-SA" altLang="en-US"/>
              <a:pPr eaLnBrk="1" hangingPunct="1">
                <a:spcBef>
                  <a:spcPct val="0"/>
                </a:spcBef>
              </a:pPr>
              <a:t>39</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660AF48-72DB-4677-A5DE-374BCC94A2CB}" type="slidenum">
              <a:rPr lang="ar-SA" altLang="en-US"/>
              <a:pPr eaLnBrk="1" hangingPunct="1">
                <a:spcBef>
                  <a:spcPct val="0"/>
                </a:spcBef>
              </a:pPr>
              <a:t>40</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6592265-027A-4108-A0AD-527EE3AF5350}" type="slidenum">
              <a:rPr lang="ar-SA" altLang="en-US"/>
              <a:pPr eaLnBrk="1" hangingPunct="1">
                <a:spcBef>
                  <a:spcPct val="0"/>
                </a:spcBef>
              </a:pPr>
              <a:t>41</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13C95FAA-D048-4E7E-AA4C-6F2407F6FF50}" type="slidenum">
              <a:rPr lang="ar-SA" altLang="en-US"/>
              <a:pPr eaLnBrk="1" hangingPunct="1">
                <a:spcBef>
                  <a:spcPct val="0"/>
                </a:spcBef>
              </a:pPr>
              <a:t>42</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FDC927FD-FF3E-4ABF-8D9F-A2FAE0B481EA}" type="slidenum">
              <a:rPr lang="ar-SA" altLang="en-US"/>
              <a:pPr eaLnBrk="1" hangingPunct="1">
                <a:spcBef>
                  <a:spcPct val="0"/>
                </a:spcBef>
              </a:pPr>
              <a:t>43</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47259A1-DB27-4588-BE7B-05999D6848AA}" type="slidenum">
              <a:rPr lang="ar-SA" altLang="en-US"/>
              <a:pPr eaLnBrk="1" hangingPunct="1">
                <a:spcBef>
                  <a:spcPct val="0"/>
                </a:spcBef>
              </a:pPr>
              <a:t>44</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6B02991-49EC-4FEE-BAD3-06D75CDDC315}" type="slidenum">
              <a:rPr lang="ar-SA" altLang="en-US"/>
              <a:pPr eaLnBrk="1" hangingPunct="1">
                <a:spcBef>
                  <a:spcPct val="0"/>
                </a:spcBef>
              </a:pPr>
              <a:t>45</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81CAF86-BD50-4494-B4E7-31CA46D8AFBE}" type="slidenum">
              <a:rPr lang="ar-SA" altLang="en-US"/>
              <a:pPr eaLnBrk="1" hangingPunct="1">
                <a:spcBef>
                  <a:spcPct val="0"/>
                </a:spcBef>
              </a:pPr>
              <a:t>46</a:t>
            </a:fld>
            <a:endParaRPr lang="en-US" alt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3">
              <a:spcBef>
                <a:spcPct val="30000"/>
              </a:spcBef>
              <a:defRPr sz="1200">
                <a:solidFill>
                  <a:schemeClr val="tx1"/>
                </a:solidFill>
                <a:latin typeface="Times New Roman" pitchFamily="18" charset="0"/>
              </a:defRPr>
            </a:lvl1pPr>
            <a:lvl2pPr marL="730543" indent="-280978" defTabSz="935033">
              <a:spcBef>
                <a:spcPct val="30000"/>
              </a:spcBef>
              <a:defRPr sz="1200">
                <a:solidFill>
                  <a:schemeClr val="tx1"/>
                </a:solidFill>
                <a:latin typeface="Times New Roman" pitchFamily="18" charset="0"/>
              </a:defRPr>
            </a:lvl2pPr>
            <a:lvl3pPr marL="1123912" indent="-224782" defTabSz="935033">
              <a:spcBef>
                <a:spcPct val="30000"/>
              </a:spcBef>
              <a:defRPr sz="1200">
                <a:solidFill>
                  <a:schemeClr val="tx1"/>
                </a:solidFill>
                <a:latin typeface="Times New Roman" pitchFamily="18" charset="0"/>
              </a:defRPr>
            </a:lvl3pPr>
            <a:lvl4pPr marL="1573477" indent="-224782" defTabSz="935033">
              <a:spcBef>
                <a:spcPct val="30000"/>
              </a:spcBef>
              <a:defRPr sz="1200">
                <a:solidFill>
                  <a:schemeClr val="tx1"/>
                </a:solidFill>
                <a:latin typeface="Times New Roman" pitchFamily="18" charset="0"/>
              </a:defRPr>
            </a:lvl4pPr>
            <a:lvl5pPr marL="2023041" indent="-224782" defTabSz="935033">
              <a:spcBef>
                <a:spcPct val="30000"/>
              </a:spcBef>
              <a:defRPr sz="1200">
                <a:solidFill>
                  <a:schemeClr val="tx1"/>
                </a:solidFill>
                <a:latin typeface="Times New Roman" pitchFamily="18" charset="0"/>
              </a:defRPr>
            </a:lvl5pPr>
            <a:lvl6pPr marL="2472606" indent="-224782" defTabSz="935033" eaLnBrk="0" fontAlgn="base" hangingPunct="0">
              <a:spcBef>
                <a:spcPct val="30000"/>
              </a:spcBef>
              <a:spcAft>
                <a:spcPct val="0"/>
              </a:spcAft>
              <a:defRPr sz="1200">
                <a:solidFill>
                  <a:schemeClr val="tx1"/>
                </a:solidFill>
                <a:latin typeface="Times New Roman" pitchFamily="18" charset="0"/>
              </a:defRPr>
            </a:lvl6pPr>
            <a:lvl7pPr marL="2922171" indent="-224782" defTabSz="935033" eaLnBrk="0" fontAlgn="base" hangingPunct="0">
              <a:spcBef>
                <a:spcPct val="30000"/>
              </a:spcBef>
              <a:spcAft>
                <a:spcPct val="0"/>
              </a:spcAft>
              <a:defRPr sz="1200">
                <a:solidFill>
                  <a:schemeClr val="tx1"/>
                </a:solidFill>
                <a:latin typeface="Times New Roman" pitchFamily="18" charset="0"/>
              </a:defRPr>
            </a:lvl7pPr>
            <a:lvl8pPr marL="3371736" indent="-224782" defTabSz="935033" eaLnBrk="0" fontAlgn="base" hangingPunct="0">
              <a:spcBef>
                <a:spcPct val="30000"/>
              </a:spcBef>
              <a:spcAft>
                <a:spcPct val="0"/>
              </a:spcAft>
              <a:defRPr sz="1200">
                <a:solidFill>
                  <a:schemeClr val="tx1"/>
                </a:solidFill>
                <a:latin typeface="Times New Roman" pitchFamily="18" charset="0"/>
              </a:defRPr>
            </a:lvl8pPr>
            <a:lvl9pPr marL="3821300" indent="-224782" defTabSz="93503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0E4187E-F1E7-4943-9D56-680475B4B657}" type="slidenum">
              <a:rPr lang="en-US" altLang="en-US" sz="1000"/>
              <a:pPr>
                <a:spcBef>
                  <a:spcPct val="0"/>
                </a:spcBef>
              </a:pPr>
              <a:t>15</a:t>
            </a:fld>
            <a:endParaRPr lang="en-US" altLang="en-US" sz="10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Since the instructions and data need to be feteched from the memory in order to perform a task, the time it takes to access and fetch this information will be one factor influencing how fast a given task will complete. In order to increase the speed of performing a task, one way is to reduce the amount of time it takes to fetch the data and the instructions. This time is called as “access time”. </a:t>
            </a:r>
          </a:p>
          <a:p>
            <a:r>
              <a:rPr lang="en-US" altLang="en-US" smtClean="0"/>
              <a:t>Suppose if we want to fetch the data at memory location with the address 10. In case of sequential access, we have to access locations 1-9, and then access location 10. Clearly, in case of sequential access the access times increase as memory locations with higher access times are accessed. We need some kind of memory which provides fixed and short access time irrespective of the memory location being accessed. That is, it provides random access. </a:t>
            </a:r>
          </a:p>
          <a:p>
            <a:r>
              <a:rPr lang="en-US" altLang="en-US" smtClean="0"/>
              <a:t>Why is the access time faster for the Cache than it is for primary storage? I haven’t yet discussed how the various units communicate with each other. In a few minutes I will discuss that, and it will become clear.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F38635A-7D33-40BA-AF42-7C9E61285748}" type="slidenum">
              <a:rPr lang="ar-SA" altLang="en-US"/>
              <a:pPr eaLnBrk="1" hangingPunct="1">
                <a:spcBef>
                  <a:spcPct val="0"/>
                </a:spcBef>
              </a:pPr>
              <a:t>47</a:t>
            </a:fld>
            <a:endParaRPr lang="en-US"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1D60658-1E31-4EF5-B26F-66AC564AB53F}" type="slidenum">
              <a:rPr lang="ar-SA" altLang="en-US"/>
              <a:pPr eaLnBrk="1" hangingPunct="1">
                <a:spcBef>
                  <a:spcPct val="0"/>
                </a:spcBef>
              </a:pPr>
              <a:t>48</a:t>
            </a:fld>
            <a:endParaRPr lang="en-US" alt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C6B06B4A-53E9-47FF-AA70-A12C33FF1568}" type="slidenum">
              <a:rPr lang="ar-SA" altLang="en-US"/>
              <a:pPr eaLnBrk="1" hangingPunct="1">
                <a:spcBef>
                  <a:spcPct val="0"/>
                </a:spcBef>
              </a:pPr>
              <a:t>49</a:t>
            </a:fld>
            <a:endParaRPr lang="en-US" alt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EDD1B08-87A4-414B-9CB1-09AEABD792EF}" type="slidenum">
              <a:rPr lang="ar-SA" altLang="en-US"/>
              <a:pPr eaLnBrk="1" hangingPunct="1">
                <a:spcBef>
                  <a:spcPct val="0"/>
                </a:spcBef>
              </a:pPr>
              <a:t>50</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CCC59F6-6312-4A7C-B74B-12E5CD92063F}" type="slidenum">
              <a:rPr lang="ar-SA" altLang="en-US"/>
              <a:pPr eaLnBrk="1" hangingPunct="1">
                <a:spcBef>
                  <a:spcPct val="0"/>
                </a:spcBef>
              </a:pPr>
              <a:t>51</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18EE655-2237-4732-AD3B-65F9C9300F41}" type="slidenum">
              <a:rPr lang="ar-SA" altLang="en-US"/>
              <a:pPr eaLnBrk="1" hangingPunct="1">
                <a:spcBef>
                  <a:spcPct val="0"/>
                </a:spcBef>
              </a:pPr>
              <a:t>52</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FB9A7DA-85B1-4D0E-A4F6-BDBAC2C7743A}" type="slidenum">
              <a:rPr lang="ar-SA" altLang="en-US"/>
              <a:pPr eaLnBrk="1" hangingPunct="1">
                <a:spcBef>
                  <a:spcPct val="0"/>
                </a:spcBef>
              </a:pPr>
              <a:t>53</a:t>
            </a:fld>
            <a:endParaRPr lang="en-US" alt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563ED2A-0DCA-43BB-A0F8-B55687B6AB10}" type="slidenum">
              <a:rPr lang="ar-SA" altLang="en-US"/>
              <a:pPr eaLnBrk="1" hangingPunct="1">
                <a:spcBef>
                  <a:spcPct val="0"/>
                </a:spcBef>
              </a:pPr>
              <a:t>54</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2943884-D6C4-4A9D-B27D-0D6E585B3957}" type="slidenum">
              <a:rPr lang="ar-SA" altLang="en-US"/>
              <a:pPr eaLnBrk="1" hangingPunct="1">
                <a:spcBef>
                  <a:spcPct val="0"/>
                </a:spcBef>
              </a:pPr>
              <a:t>55</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136DB29-4BC3-4DF4-8DFF-D592698FE186}" type="slidenum">
              <a:rPr lang="ar-SA" altLang="en-US"/>
              <a:pPr eaLnBrk="1" hangingPunct="1">
                <a:spcBef>
                  <a:spcPct val="0"/>
                </a:spcBef>
              </a:pPr>
              <a:t>56</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3">
              <a:spcBef>
                <a:spcPct val="30000"/>
              </a:spcBef>
              <a:defRPr sz="1200">
                <a:solidFill>
                  <a:schemeClr val="tx1"/>
                </a:solidFill>
                <a:latin typeface="Times New Roman" pitchFamily="18" charset="0"/>
              </a:defRPr>
            </a:lvl1pPr>
            <a:lvl2pPr marL="730543" indent="-280978" defTabSz="935033">
              <a:spcBef>
                <a:spcPct val="30000"/>
              </a:spcBef>
              <a:defRPr sz="1200">
                <a:solidFill>
                  <a:schemeClr val="tx1"/>
                </a:solidFill>
                <a:latin typeface="Times New Roman" pitchFamily="18" charset="0"/>
              </a:defRPr>
            </a:lvl2pPr>
            <a:lvl3pPr marL="1123912" indent="-224782" defTabSz="935033">
              <a:spcBef>
                <a:spcPct val="30000"/>
              </a:spcBef>
              <a:defRPr sz="1200">
                <a:solidFill>
                  <a:schemeClr val="tx1"/>
                </a:solidFill>
                <a:latin typeface="Times New Roman" pitchFamily="18" charset="0"/>
              </a:defRPr>
            </a:lvl3pPr>
            <a:lvl4pPr marL="1573477" indent="-224782" defTabSz="935033">
              <a:spcBef>
                <a:spcPct val="30000"/>
              </a:spcBef>
              <a:defRPr sz="1200">
                <a:solidFill>
                  <a:schemeClr val="tx1"/>
                </a:solidFill>
                <a:latin typeface="Times New Roman" pitchFamily="18" charset="0"/>
              </a:defRPr>
            </a:lvl4pPr>
            <a:lvl5pPr marL="2023041" indent="-224782" defTabSz="935033">
              <a:spcBef>
                <a:spcPct val="30000"/>
              </a:spcBef>
              <a:defRPr sz="1200">
                <a:solidFill>
                  <a:schemeClr val="tx1"/>
                </a:solidFill>
                <a:latin typeface="Times New Roman" pitchFamily="18" charset="0"/>
              </a:defRPr>
            </a:lvl5pPr>
            <a:lvl6pPr marL="2472606" indent="-224782" defTabSz="935033" eaLnBrk="0" fontAlgn="base" hangingPunct="0">
              <a:spcBef>
                <a:spcPct val="30000"/>
              </a:spcBef>
              <a:spcAft>
                <a:spcPct val="0"/>
              </a:spcAft>
              <a:defRPr sz="1200">
                <a:solidFill>
                  <a:schemeClr val="tx1"/>
                </a:solidFill>
                <a:latin typeface="Times New Roman" pitchFamily="18" charset="0"/>
              </a:defRPr>
            </a:lvl6pPr>
            <a:lvl7pPr marL="2922171" indent="-224782" defTabSz="935033" eaLnBrk="0" fontAlgn="base" hangingPunct="0">
              <a:spcBef>
                <a:spcPct val="30000"/>
              </a:spcBef>
              <a:spcAft>
                <a:spcPct val="0"/>
              </a:spcAft>
              <a:defRPr sz="1200">
                <a:solidFill>
                  <a:schemeClr val="tx1"/>
                </a:solidFill>
                <a:latin typeface="Times New Roman" pitchFamily="18" charset="0"/>
              </a:defRPr>
            </a:lvl7pPr>
            <a:lvl8pPr marL="3371736" indent="-224782" defTabSz="935033" eaLnBrk="0" fontAlgn="base" hangingPunct="0">
              <a:spcBef>
                <a:spcPct val="30000"/>
              </a:spcBef>
              <a:spcAft>
                <a:spcPct val="0"/>
              </a:spcAft>
              <a:defRPr sz="1200">
                <a:solidFill>
                  <a:schemeClr val="tx1"/>
                </a:solidFill>
                <a:latin typeface="Times New Roman" pitchFamily="18" charset="0"/>
              </a:defRPr>
            </a:lvl8pPr>
            <a:lvl9pPr marL="3821300" indent="-224782" defTabSz="93503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A242831-4DDE-40F8-84BB-797CFD8DA1CA}" type="slidenum">
              <a:rPr lang="en-US" altLang="en-US" sz="1000"/>
              <a:pPr>
                <a:spcBef>
                  <a:spcPct val="0"/>
                </a:spcBef>
              </a:pPr>
              <a:t>16</a:t>
            </a:fld>
            <a:endParaRPr lang="en-US" altLang="en-US" sz="10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A86E707-1683-4C33-8D5C-33CE46ACBC28}" type="slidenum">
              <a:rPr lang="ar-SA" altLang="en-US"/>
              <a:pPr eaLnBrk="1" hangingPunct="1">
                <a:spcBef>
                  <a:spcPct val="0"/>
                </a:spcBef>
              </a:pPr>
              <a:t>57</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7C6E364-D66A-4215-A1D0-AF016696471B}" type="slidenum">
              <a:rPr lang="ar-SA" altLang="en-US"/>
              <a:pPr eaLnBrk="1" hangingPunct="1">
                <a:spcBef>
                  <a:spcPct val="0"/>
                </a:spcBef>
              </a:pPr>
              <a:t>58</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BF72770-EE5B-4541-8892-EE9EB984D04A}" type="slidenum">
              <a:rPr lang="ar-SA" altLang="en-US"/>
              <a:pPr eaLnBrk="1" hangingPunct="1">
                <a:spcBef>
                  <a:spcPct val="0"/>
                </a:spcBef>
              </a:pPr>
              <a:t>65</a:t>
            </a:fld>
            <a:endParaRPr lang="en-US" alt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62EBF3F-C8EA-440F-880E-B84BE45B5497}" type="slidenum">
              <a:rPr lang="ar-SA" altLang="en-US"/>
              <a:pPr eaLnBrk="1" hangingPunct="1">
                <a:spcBef>
                  <a:spcPct val="0"/>
                </a:spcBef>
              </a:pPr>
              <a:t>66</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B5EC411-2B00-4FF8-B56B-85168758B6F4}" type="slidenum">
              <a:rPr lang="ar-SA" altLang="en-US"/>
              <a:pPr eaLnBrk="1" hangingPunct="1">
                <a:spcBef>
                  <a:spcPct val="0"/>
                </a:spcBef>
              </a:pPr>
              <a:t>67</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D777333-112C-4223-A7CD-B901E19590F3}" type="slidenum">
              <a:rPr lang="ar-SA" altLang="en-US"/>
              <a:pPr eaLnBrk="1" hangingPunct="1">
                <a:spcBef>
                  <a:spcPct val="0"/>
                </a:spcBef>
              </a:pPr>
              <a:t>68</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6847F98-FB70-4214-BA7F-CE7304ECFB7F}" type="slidenum">
              <a:rPr lang="ar-SA" altLang="en-US"/>
              <a:pPr eaLnBrk="1" hangingPunct="1">
                <a:spcBef>
                  <a:spcPct val="0"/>
                </a:spcBef>
              </a:pPr>
              <a:t>69</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5A405BE-09BC-48F5-8D9C-1F9B665C9F1A}" type="slidenum">
              <a:rPr lang="ar-SA" altLang="en-US"/>
              <a:pPr eaLnBrk="1" hangingPunct="1">
                <a:spcBef>
                  <a:spcPct val="0"/>
                </a:spcBef>
              </a:pPr>
              <a:t>70</a:t>
            </a:fld>
            <a:endParaRPr lang="en-US" alt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D4E9584-8E68-4542-A97C-B258B9F0B7EA}" type="slidenum">
              <a:rPr lang="ar-SA" altLang="en-US"/>
              <a:pPr eaLnBrk="1" hangingPunct="1">
                <a:spcBef>
                  <a:spcPct val="0"/>
                </a:spcBef>
              </a:pPr>
              <a:t>71</a:t>
            </a:fld>
            <a:endParaRPr lang="en-US" alt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10D25D4-EF57-4030-B9C9-1E2F39DDD682}" type="slidenum">
              <a:rPr lang="ar-SA" altLang="en-US"/>
              <a:pPr eaLnBrk="1" hangingPunct="1">
                <a:spcBef>
                  <a:spcPct val="0"/>
                </a:spcBef>
              </a:pPr>
              <a:t>78</a:t>
            </a:fld>
            <a:endParaRPr lang="en-US" alt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3">
              <a:spcBef>
                <a:spcPct val="30000"/>
              </a:spcBef>
              <a:defRPr sz="1200">
                <a:solidFill>
                  <a:schemeClr val="tx1"/>
                </a:solidFill>
                <a:latin typeface="Times New Roman" pitchFamily="18" charset="0"/>
              </a:defRPr>
            </a:lvl1pPr>
            <a:lvl2pPr marL="730543" indent="-280978" defTabSz="935033">
              <a:spcBef>
                <a:spcPct val="30000"/>
              </a:spcBef>
              <a:defRPr sz="1200">
                <a:solidFill>
                  <a:schemeClr val="tx1"/>
                </a:solidFill>
                <a:latin typeface="Times New Roman" pitchFamily="18" charset="0"/>
              </a:defRPr>
            </a:lvl2pPr>
            <a:lvl3pPr marL="1123912" indent="-224782" defTabSz="935033">
              <a:spcBef>
                <a:spcPct val="30000"/>
              </a:spcBef>
              <a:defRPr sz="1200">
                <a:solidFill>
                  <a:schemeClr val="tx1"/>
                </a:solidFill>
                <a:latin typeface="Times New Roman" pitchFamily="18" charset="0"/>
              </a:defRPr>
            </a:lvl3pPr>
            <a:lvl4pPr marL="1573477" indent="-224782" defTabSz="935033">
              <a:spcBef>
                <a:spcPct val="30000"/>
              </a:spcBef>
              <a:defRPr sz="1200">
                <a:solidFill>
                  <a:schemeClr val="tx1"/>
                </a:solidFill>
                <a:latin typeface="Times New Roman" pitchFamily="18" charset="0"/>
              </a:defRPr>
            </a:lvl4pPr>
            <a:lvl5pPr marL="2023041" indent="-224782" defTabSz="935033">
              <a:spcBef>
                <a:spcPct val="30000"/>
              </a:spcBef>
              <a:defRPr sz="1200">
                <a:solidFill>
                  <a:schemeClr val="tx1"/>
                </a:solidFill>
                <a:latin typeface="Times New Roman" pitchFamily="18" charset="0"/>
              </a:defRPr>
            </a:lvl5pPr>
            <a:lvl6pPr marL="2472606" indent="-224782" defTabSz="935033" eaLnBrk="0" fontAlgn="base" hangingPunct="0">
              <a:spcBef>
                <a:spcPct val="30000"/>
              </a:spcBef>
              <a:spcAft>
                <a:spcPct val="0"/>
              </a:spcAft>
              <a:defRPr sz="1200">
                <a:solidFill>
                  <a:schemeClr val="tx1"/>
                </a:solidFill>
                <a:latin typeface="Times New Roman" pitchFamily="18" charset="0"/>
              </a:defRPr>
            </a:lvl6pPr>
            <a:lvl7pPr marL="2922171" indent="-224782" defTabSz="935033" eaLnBrk="0" fontAlgn="base" hangingPunct="0">
              <a:spcBef>
                <a:spcPct val="30000"/>
              </a:spcBef>
              <a:spcAft>
                <a:spcPct val="0"/>
              </a:spcAft>
              <a:defRPr sz="1200">
                <a:solidFill>
                  <a:schemeClr val="tx1"/>
                </a:solidFill>
                <a:latin typeface="Times New Roman" pitchFamily="18" charset="0"/>
              </a:defRPr>
            </a:lvl7pPr>
            <a:lvl8pPr marL="3371736" indent="-224782" defTabSz="935033" eaLnBrk="0" fontAlgn="base" hangingPunct="0">
              <a:spcBef>
                <a:spcPct val="30000"/>
              </a:spcBef>
              <a:spcAft>
                <a:spcPct val="0"/>
              </a:spcAft>
              <a:defRPr sz="1200">
                <a:solidFill>
                  <a:schemeClr val="tx1"/>
                </a:solidFill>
                <a:latin typeface="Times New Roman" pitchFamily="18" charset="0"/>
              </a:defRPr>
            </a:lvl8pPr>
            <a:lvl9pPr marL="3821300" indent="-224782" defTabSz="93503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B11B79C-1133-4924-8F30-5A81872805F7}" type="slidenum">
              <a:rPr lang="en-US" altLang="en-US" sz="1000"/>
              <a:pPr>
                <a:spcBef>
                  <a:spcPct val="0"/>
                </a:spcBef>
              </a:pPr>
              <a:t>17</a:t>
            </a:fld>
            <a:endParaRPr lang="en-US" altLang="en-US" sz="10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14F48C3-4112-4478-9975-3BADF4AEB656}" type="slidenum">
              <a:rPr lang="ar-SA" altLang="en-US"/>
              <a:pPr eaLnBrk="1" hangingPunct="1">
                <a:spcBef>
                  <a:spcPct val="0"/>
                </a:spcBef>
              </a:pPr>
              <a:t>79</a:t>
            </a:fld>
            <a:endParaRPr lang="en-US" alt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BF5AAFF-1C51-4853-9E52-0A57CD691870}" type="slidenum">
              <a:rPr lang="ar-SA" altLang="en-US"/>
              <a:pPr eaLnBrk="1" hangingPunct="1">
                <a:spcBef>
                  <a:spcPct val="0"/>
                </a:spcBef>
              </a:pPr>
              <a:t>80</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0A506A0-67D3-439D-99A7-0EFEC797CE82}" type="slidenum">
              <a:rPr lang="ar-SA" altLang="en-US"/>
              <a:pPr eaLnBrk="1" hangingPunct="1">
                <a:spcBef>
                  <a:spcPct val="0"/>
                </a:spcBef>
              </a:pPr>
              <a:t>81</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81C4C43-0002-4220-8475-AE2EE0B9C8EE}" type="slidenum">
              <a:rPr lang="ar-SA" altLang="en-US"/>
              <a:pPr eaLnBrk="1" hangingPunct="1">
                <a:spcBef>
                  <a:spcPct val="0"/>
                </a:spcBef>
              </a:pPr>
              <a:t>82</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5D06F8E-000C-4BAE-ADED-0058B282A735}" type="slidenum">
              <a:rPr lang="ar-SA" altLang="en-US"/>
              <a:pPr eaLnBrk="1" hangingPunct="1">
                <a:spcBef>
                  <a:spcPct val="0"/>
                </a:spcBef>
              </a:pPr>
              <a:t>83</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4D98345-11B6-43E7-8B2F-4766B6A1328E}" type="slidenum">
              <a:rPr lang="ar-SA" altLang="en-US"/>
              <a:pPr eaLnBrk="1" hangingPunct="1">
                <a:spcBef>
                  <a:spcPct val="0"/>
                </a:spcBef>
              </a:pPr>
              <a:t>89</a:t>
            </a:fld>
            <a:endParaRPr lang="en-US" alt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5CBD881-850F-4D86-A258-9208F5078689}" type="slidenum">
              <a:rPr lang="ar-SA" altLang="en-US"/>
              <a:pPr eaLnBrk="1" hangingPunct="1">
                <a:spcBef>
                  <a:spcPct val="0"/>
                </a:spcBef>
              </a:pPr>
              <a:t>90</a:t>
            </a:fld>
            <a:endParaRPr lang="en-US" alt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C47F3929-C081-4BC8-8534-AD81D0CA9C26}" type="slidenum">
              <a:rPr lang="ar-SA" altLang="en-US"/>
              <a:pPr eaLnBrk="1" hangingPunct="1">
                <a:spcBef>
                  <a:spcPct val="0"/>
                </a:spcBef>
              </a:pPr>
              <a:t>91</a:t>
            </a:fld>
            <a:endParaRPr lang="en-US" alt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F020AF5C-3D98-4BCF-8165-8E22F94EC6A9}" type="slidenum">
              <a:rPr lang="ar-SA" altLang="en-US"/>
              <a:pPr eaLnBrk="1" hangingPunct="1">
                <a:spcBef>
                  <a:spcPct val="0"/>
                </a:spcBef>
              </a:pPr>
              <a:t>92</a:t>
            </a:fld>
            <a:endParaRPr lang="en-US" alt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50DF495-DB12-43C7-A284-CB59BD996E0B}" type="slidenum">
              <a:rPr lang="ar-SA" altLang="en-US"/>
              <a:pPr eaLnBrk="1" hangingPunct="1">
                <a:spcBef>
                  <a:spcPct val="0"/>
                </a:spcBef>
              </a:pPr>
              <a:t>93</a:t>
            </a:fld>
            <a:endParaRPr lang="en-US" alt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3">
              <a:spcBef>
                <a:spcPct val="30000"/>
              </a:spcBef>
              <a:defRPr sz="1200">
                <a:solidFill>
                  <a:schemeClr val="tx1"/>
                </a:solidFill>
                <a:latin typeface="Times New Roman" pitchFamily="18" charset="0"/>
              </a:defRPr>
            </a:lvl1pPr>
            <a:lvl2pPr marL="730543" indent="-280978" defTabSz="935033">
              <a:spcBef>
                <a:spcPct val="30000"/>
              </a:spcBef>
              <a:defRPr sz="1200">
                <a:solidFill>
                  <a:schemeClr val="tx1"/>
                </a:solidFill>
                <a:latin typeface="Times New Roman" pitchFamily="18" charset="0"/>
              </a:defRPr>
            </a:lvl2pPr>
            <a:lvl3pPr marL="1123912" indent="-224782" defTabSz="935033">
              <a:spcBef>
                <a:spcPct val="30000"/>
              </a:spcBef>
              <a:defRPr sz="1200">
                <a:solidFill>
                  <a:schemeClr val="tx1"/>
                </a:solidFill>
                <a:latin typeface="Times New Roman" pitchFamily="18" charset="0"/>
              </a:defRPr>
            </a:lvl3pPr>
            <a:lvl4pPr marL="1573477" indent="-224782" defTabSz="935033">
              <a:spcBef>
                <a:spcPct val="30000"/>
              </a:spcBef>
              <a:defRPr sz="1200">
                <a:solidFill>
                  <a:schemeClr val="tx1"/>
                </a:solidFill>
                <a:latin typeface="Times New Roman" pitchFamily="18" charset="0"/>
              </a:defRPr>
            </a:lvl4pPr>
            <a:lvl5pPr marL="2023041" indent="-224782" defTabSz="935033">
              <a:spcBef>
                <a:spcPct val="30000"/>
              </a:spcBef>
              <a:defRPr sz="1200">
                <a:solidFill>
                  <a:schemeClr val="tx1"/>
                </a:solidFill>
                <a:latin typeface="Times New Roman" pitchFamily="18" charset="0"/>
              </a:defRPr>
            </a:lvl5pPr>
            <a:lvl6pPr marL="2472606" indent="-224782" defTabSz="935033" eaLnBrk="0" fontAlgn="base" hangingPunct="0">
              <a:spcBef>
                <a:spcPct val="30000"/>
              </a:spcBef>
              <a:spcAft>
                <a:spcPct val="0"/>
              </a:spcAft>
              <a:defRPr sz="1200">
                <a:solidFill>
                  <a:schemeClr val="tx1"/>
                </a:solidFill>
                <a:latin typeface="Times New Roman" pitchFamily="18" charset="0"/>
              </a:defRPr>
            </a:lvl6pPr>
            <a:lvl7pPr marL="2922171" indent="-224782" defTabSz="935033" eaLnBrk="0" fontAlgn="base" hangingPunct="0">
              <a:spcBef>
                <a:spcPct val="30000"/>
              </a:spcBef>
              <a:spcAft>
                <a:spcPct val="0"/>
              </a:spcAft>
              <a:defRPr sz="1200">
                <a:solidFill>
                  <a:schemeClr val="tx1"/>
                </a:solidFill>
                <a:latin typeface="Times New Roman" pitchFamily="18" charset="0"/>
              </a:defRPr>
            </a:lvl7pPr>
            <a:lvl8pPr marL="3371736" indent="-224782" defTabSz="935033" eaLnBrk="0" fontAlgn="base" hangingPunct="0">
              <a:spcBef>
                <a:spcPct val="30000"/>
              </a:spcBef>
              <a:spcAft>
                <a:spcPct val="0"/>
              </a:spcAft>
              <a:defRPr sz="1200">
                <a:solidFill>
                  <a:schemeClr val="tx1"/>
                </a:solidFill>
                <a:latin typeface="Times New Roman" pitchFamily="18" charset="0"/>
              </a:defRPr>
            </a:lvl8pPr>
            <a:lvl9pPr marL="3821300" indent="-224782" defTabSz="93503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38E9D1A-E376-47ED-BC6A-7422002CD87F}" type="slidenum">
              <a:rPr lang="en-US" altLang="en-US" sz="1000"/>
              <a:pPr>
                <a:spcBef>
                  <a:spcPct val="0"/>
                </a:spcBef>
              </a:pPr>
              <a:t>20</a:t>
            </a:fld>
            <a:endParaRPr lang="en-US" altLang="en-US" sz="1000"/>
          </a:p>
        </p:txBody>
      </p:sp>
      <p:sp>
        <p:nvSpPr>
          <p:cNvPr id="53251" name="Rectangle 2"/>
          <p:cNvSpPr>
            <a:spLocks noGrp="1" noRot="1" noChangeAspect="1" noChangeArrowheads="1" noTextEdit="1"/>
          </p:cNvSpPr>
          <p:nvPr>
            <p:ph type="sldImg"/>
          </p:nvPr>
        </p:nvSpPr>
        <p:spPr>
          <a:xfrm>
            <a:off x="1187450" y="676275"/>
            <a:ext cx="4552950" cy="34163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What is a word? What is a word length? During the discussion of which functional unit did we come across this concept?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14FB8BA-69B1-488E-B63E-ED777AB986D9}" type="slidenum">
              <a:rPr lang="ar-SA" altLang="en-US"/>
              <a:pPr eaLnBrk="1" hangingPunct="1">
                <a:spcBef>
                  <a:spcPct val="0"/>
                </a:spcBef>
              </a:pPr>
              <a:t>94</a:t>
            </a:fld>
            <a:endParaRPr lang="en-US" alt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AAD6209-9799-4A06-A890-46215277FCB0}" type="slidenum">
              <a:rPr lang="ar-SA" altLang="en-US"/>
              <a:pPr eaLnBrk="1" hangingPunct="1">
                <a:spcBef>
                  <a:spcPct val="0"/>
                </a:spcBef>
              </a:pPr>
              <a:t>95</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C7F9BD73-B0AB-44C2-895E-95038E404CD6}" type="slidenum">
              <a:rPr lang="ar-SA" altLang="en-US"/>
              <a:pPr eaLnBrk="1" hangingPunct="1">
                <a:spcBef>
                  <a:spcPct val="0"/>
                </a:spcBef>
              </a:pPr>
              <a:t>96</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9D515C2-FD2D-4FE7-BB7E-062BF4676AE0}" type="slidenum">
              <a:rPr lang="ar-SA" altLang="en-US"/>
              <a:pPr eaLnBrk="1" hangingPunct="1">
                <a:spcBef>
                  <a:spcPct val="0"/>
                </a:spcBef>
              </a:pPr>
              <a:t>105</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E9D967B-B7F6-4361-AE30-5C8A89238ADC}" type="slidenum">
              <a:rPr lang="ar-SA" altLang="en-US"/>
              <a:pPr eaLnBrk="1" hangingPunct="1">
                <a:spcBef>
                  <a:spcPct val="0"/>
                </a:spcBef>
              </a:pPr>
              <a:t>106</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3436FF7F-B96D-46F8-BBF7-64F7F0BFB735}" type="slidenum">
              <a:rPr lang="ar-SA" altLang="en-US"/>
              <a:pPr eaLnBrk="1" hangingPunct="1">
                <a:spcBef>
                  <a:spcPct val="0"/>
                </a:spcBef>
              </a:pPr>
              <a:t>107</a:t>
            </a:fld>
            <a:endParaRPr lang="en-US" alt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6E28DE7-2B8C-414C-8EDB-DE5699E6D744}" type="slidenum">
              <a:rPr lang="ar-SA" altLang="en-US"/>
              <a:pPr eaLnBrk="1" hangingPunct="1">
                <a:spcBef>
                  <a:spcPct val="0"/>
                </a:spcBef>
              </a:pPr>
              <a:t>108</a:t>
            </a:fld>
            <a:endParaRPr lang="en-US" alt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3179D3D5-2B04-4E26-A4FD-ED0B9465586E}" type="slidenum">
              <a:rPr lang="ar-SA" altLang="en-US"/>
              <a:pPr eaLnBrk="1" hangingPunct="1">
                <a:spcBef>
                  <a:spcPct val="0"/>
                </a:spcBef>
              </a:pPr>
              <a:t>109</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5723132-69B4-4342-8FB4-251A8FF3C0DA}" type="slidenum">
              <a:rPr lang="ar-SA" altLang="en-US"/>
              <a:pPr eaLnBrk="1" hangingPunct="1">
                <a:spcBef>
                  <a:spcPct val="0"/>
                </a:spcBef>
              </a:pPr>
              <a:t>33</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C97977A-C22D-4FEB-9215-5A99A853E4F8}" type="slidenum">
              <a:rPr lang="ar-SA" altLang="en-US"/>
              <a:pPr eaLnBrk="1" hangingPunct="1">
                <a:spcBef>
                  <a:spcPct val="0"/>
                </a:spcBef>
              </a:pPr>
              <a:t>34</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7E28ADA-DA97-492E-9754-6D87FC90C91B}" type="slidenum">
              <a:rPr lang="ar-SA" altLang="en-US"/>
              <a:pPr eaLnBrk="1" hangingPunct="1">
                <a:spcBef>
                  <a:spcPct val="0"/>
                </a:spcBef>
              </a:pPr>
              <a:t>35</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629E5CD-EE6A-437F-A459-2457C2D3C6A2}" type="slidenum">
              <a:rPr lang="ar-SA" altLang="en-US"/>
              <a:pPr eaLnBrk="1" hangingPunct="1">
                <a:spcBef>
                  <a:spcPct val="0"/>
                </a:spcBef>
              </a:pPr>
              <a:t>36</a:t>
            </a:fld>
            <a:endParaRPr lang="en-US" alt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7D9FE4D-0F5D-49FE-98B6-AC07C6234802}" type="datetime5">
              <a:rPr lang="en-US"/>
              <a:pPr>
                <a:defRPr/>
              </a:pPr>
              <a:t>14-Aug-19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4145C95-3A1F-4591-905C-BF050AF99491}" type="slidenum">
              <a:rPr lang="en-US"/>
              <a:pPr>
                <a:defRPr/>
              </a:pPr>
              <a:t>‹#›</a:t>
            </a:fld>
            <a:endParaRPr lang="en-US" dirty="0"/>
          </a:p>
        </p:txBody>
      </p:sp>
      <p:pic>
        <p:nvPicPr>
          <p:cNvPr id="7" name="Picture 2" descr="BMSIT&amp;M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2514600" y="6400800"/>
            <a:ext cx="1638300" cy="276225"/>
          </a:xfrm>
          <a:prstGeom prst="rect">
            <a:avLst/>
          </a:prstGeom>
          <a:solidFill>
            <a:schemeClr val="accent6">
              <a:lumMod val="75000"/>
            </a:schemeClr>
          </a:solidFill>
        </p:spPr>
        <p:txBody>
          <a:bodyPr>
            <a:spAutoFit/>
          </a:bodyPr>
          <a:lstStyle/>
          <a:p>
            <a:pPr fontAlgn="auto">
              <a:spcBef>
                <a:spcPts val="0"/>
              </a:spcBef>
              <a:spcAft>
                <a:spcPts val="0"/>
              </a:spcAft>
              <a:defRPr/>
            </a:pPr>
            <a:r>
              <a:rPr lang="en-US" sz="1200" dirty="0">
                <a:solidFill>
                  <a:schemeClr val="bg1"/>
                </a:solidFill>
                <a:latin typeface="Arial Rounded MT Bold" pitchFamily="34" charset="0"/>
              </a:rPr>
              <a:t>Department of ISE</a:t>
            </a:r>
          </a:p>
        </p:txBody>
      </p:sp>
      <p:sp>
        <p:nvSpPr>
          <p:cNvPr id="9" name="TextBox 8"/>
          <p:cNvSpPr txBox="1"/>
          <p:nvPr userDrawn="1"/>
        </p:nvSpPr>
        <p:spPr>
          <a:xfrm>
            <a:off x="4114800" y="6400800"/>
            <a:ext cx="3124200" cy="276225"/>
          </a:xfrm>
          <a:prstGeom prst="rect">
            <a:avLst/>
          </a:prstGeom>
          <a:solidFill>
            <a:schemeClr val="accent1">
              <a:lumMod val="50000"/>
            </a:schemeClr>
          </a:solidFill>
        </p:spPr>
        <p:txBody>
          <a:bodyPr>
            <a:spAutoFit/>
          </a:bodyPr>
          <a:lstStyle/>
          <a:p>
            <a:pPr fontAlgn="auto">
              <a:spcBef>
                <a:spcPts val="0"/>
              </a:spcBef>
              <a:spcAft>
                <a:spcPts val="0"/>
              </a:spcAft>
              <a:defRPr/>
            </a:pPr>
            <a:r>
              <a:rPr lang="en-US" sz="1200" dirty="0">
                <a:solidFill>
                  <a:schemeClr val="bg1"/>
                </a:solidFill>
                <a:latin typeface="Arial Rounded MT Bold" pitchFamily="34" charset="0"/>
              </a:rPr>
              <a:t>BMS  Institute of Technology and Mgmt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B9B45F-C938-4C21-AD65-940DFD140D37}" type="datetime5">
              <a:rPr lang="en-US"/>
              <a:pPr>
                <a:defRPr/>
              </a:pPr>
              <a:t>14-Aug-19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D314948-877F-41CE-8F5E-BF3D7395D2E2}"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733FFBA-E8E8-4F2B-AB19-EC5F608D5FBD}" type="datetime5">
              <a:rPr lang="en-US"/>
              <a:pPr>
                <a:defRPr/>
              </a:pPr>
              <a:t>14-Aug-19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06ADAFF-F467-4CFA-98E5-D33E6E414B4E}"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7AF0AB0-1902-4A87-BFEC-DDA02BECAC5E}" type="datetimeFigureOut">
              <a:rPr lang="en-IN" smtClean="0"/>
              <a:t>14-08-2019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1738814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7AF0AB0-1902-4A87-BFEC-DDA02BECAC5E}" type="datetimeFigureOut">
              <a:rPr lang="en-IN" smtClean="0"/>
              <a:t>14-08-2019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2214001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AF0AB0-1902-4A87-BFEC-DDA02BECAC5E}" type="datetimeFigureOut">
              <a:rPr lang="en-IN" smtClean="0"/>
              <a:t>14-08-2019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1735779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7AF0AB0-1902-4A87-BFEC-DDA02BECAC5E}" type="datetimeFigureOut">
              <a:rPr lang="en-IN" smtClean="0"/>
              <a:t>14-08-2019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4005855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7AF0AB0-1902-4A87-BFEC-DDA02BECAC5E}" type="datetimeFigureOut">
              <a:rPr lang="en-IN" smtClean="0"/>
              <a:t>14-08-2019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2010863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7AF0AB0-1902-4A87-BFEC-DDA02BECAC5E}" type="datetimeFigureOut">
              <a:rPr lang="en-IN" smtClean="0"/>
              <a:t>14-08-2019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1595984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F0AB0-1902-4A87-BFEC-DDA02BECAC5E}" type="datetimeFigureOut">
              <a:rPr lang="en-IN" smtClean="0"/>
              <a:t>14-08-2019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2610290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AF0AB0-1902-4A87-BFEC-DDA02BECAC5E}" type="datetimeFigureOut">
              <a:rPr lang="en-IN" smtClean="0"/>
              <a:t>14-08-2019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115212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5F3A893-D3EF-47D0-877F-998A14457FF0}" type="datetime5">
              <a:rPr lang="en-US"/>
              <a:pPr>
                <a:defRPr/>
              </a:pPr>
              <a:t>14-Aug-19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F4440B5-1AC4-43FB-B511-9A82AFC4A747}"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AF0AB0-1902-4A87-BFEC-DDA02BECAC5E}" type="datetimeFigureOut">
              <a:rPr lang="en-IN" smtClean="0"/>
              <a:t>14-08-2019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821891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7AF0AB0-1902-4A87-BFEC-DDA02BECAC5E}" type="datetimeFigureOut">
              <a:rPr lang="en-IN" smtClean="0"/>
              <a:t>14-08-2019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1858361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7AF0AB0-1902-4A87-BFEC-DDA02BECAC5E}" type="datetimeFigureOut">
              <a:rPr lang="en-IN" smtClean="0"/>
              <a:t>14-08-2019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CC16-FCB5-41BD-A54A-1F3E389C71DC}" type="slidenum">
              <a:rPr lang="en-IN" smtClean="0"/>
              <a:t>‹#›</a:t>
            </a:fld>
            <a:endParaRPr lang="en-IN"/>
          </a:p>
        </p:txBody>
      </p:sp>
    </p:spTree>
    <p:extLst>
      <p:ext uri="{BB962C8B-B14F-4D97-AF65-F5344CB8AC3E}">
        <p14:creationId xmlns:p14="http://schemas.microsoft.com/office/powerpoint/2010/main" val="3665901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C43705B-3921-4846-B721-564C08B98341}" type="datetime5">
              <a:rPr lang="en-US"/>
              <a:pPr>
                <a:defRPr/>
              </a:pPr>
              <a:t>14-Aug-19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D81E3B1-49B9-4EDA-AB69-A72EFA5B4E6F}"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C17D0AB-3FA9-448E-8BBD-78FEFC25168B}" type="datetime5">
              <a:rPr lang="en-US"/>
              <a:pPr>
                <a:defRPr/>
              </a:pPr>
              <a:t>14-Aug-19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580A627-4416-4A4F-BBEF-9EA6858581E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6247E71-4F3C-4A31-9E02-4B2BA747F6FB}" type="datetime5">
              <a:rPr lang="en-US"/>
              <a:pPr>
                <a:defRPr/>
              </a:pPr>
              <a:t>14-Aug-19</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0A8D6F8A-B30F-4A05-B742-A286467EE44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122DABE-9F79-494F-84E7-CE750AF0C410}" type="datetime5">
              <a:rPr lang="en-US"/>
              <a:pPr>
                <a:defRPr/>
              </a:pPr>
              <a:t>14-Aug-19</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E008193F-D469-4FCA-B1A3-9C97DD1695A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25FC2-D06B-4ED9-82B4-9F8AA85E88F3}" type="datetime5">
              <a:rPr lang="en-US"/>
              <a:pPr>
                <a:defRPr/>
              </a:pPr>
              <a:t>14-Aug-19</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7EE32739-9CB5-4024-A2F2-9E69D47E101F}"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33A2F1B-6400-480E-AEEC-94CD1A0ECC3A}" type="datetime5">
              <a:rPr lang="en-US"/>
              <a:pPr>
                <a:defRPr/>
              </a:pPr>
              <a:t>14-Aug-19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254B863-6EA3-440D-B96D-3D1EFE6D046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BCBEA5B-BB59-4F49-955F-801F8407528B}" type="datetime5">
              <a:rPr lang="en-US"/>
              <a:pPr>
                <a:defRPr/>
              </a:pPr>
              <a:t>14-Aug-19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02D5F8D-9DAC-4F6E-BFD9-3C5E261DD07E}"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19A33658-6B44-4687-91B0-3DE5AE635FB3}" type="datetime5">
              <a:rPr lang="en-US"/>
              <a:pPr>
                <a:defRPr/>
              </a:pPr>
              <a:t>14-Aug-19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28512B13-BC3F-457F-B960-EE06029B96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0AB0-1902-4A87-BFEC-DDA02BECAC5E}" type="datetimeFigureOut">
              <a:rPr lang="en-IN" smtClean="0"/>
              <a:t>14-08-2019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6CC16-FCB5-41BD-A54A-1F3E389C71DC}" type="slidenum">
              <a:rPr lang="en-IN" smtClean="0"/>
              <a:t>‹#›</a:t>
            </a:fld>
            <a:endParaRPr lang="en-IN"/>
          </a:p>
        </p:txBody>
      </p:sp>
    </p:spTree>
    <p:extLst>
      <p:ext uri="{BB962C8B-B14F-4D97-AF65-F5344CB8AC3E}">
        <p14:creationId xmlns:p14="http://schemas.microsoft.com/office/powerpoint/2010/main" val="115424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US" b="1" dirty="0" smtClean="0"/>
              <a:t>COMPUTER </a:t>
            </a:r>
            <a:r>
              <a:rPr lang="en-US" b="1" dirty="0"/>
              <a:t>ORGANIZATION </a:t>
            </a:r>
            <a:endParaRPr lang="en-IN" dirty="0"/>
          </a:p>
        </p:txBody>
      </p:sp>
      <p:sp>
        <p:nvSpPr>
          <p:cNvPr id="4" name="Subtitle 3"/>
          <p:cNvSpPr>
            <a:spLocks noGrp="1"/>
          </p:cNvSpPr>
          <p:nvPr>
            <p:ph type="subTitle" idx="1"/>
          </p:nvPr>
        </p:nvSpPr>
        <p:spPr>
          <a:xfrm>
            <a:off x="381000" y="1143000"/>
            <a:ext cx="8458200" cy="5181600"/>
          </a:xfrm>
        </p:spPr>
        <p:txBody>
          <a:bodyPr/>
          <a:lstStyle/>
          <a:p>
            <a:pPr algn="l"/>
            <a:r>
              <a:rPr lang="en-AU" sz="2800" b="1" dirty="0" smtClean="0">
                <a:solidFill>
                  <a:schemeClr val="tx1"/>
                </a:solidFill>
                <a:latin typeface="Times New Roman" panose="02020603050405020304" pitchFamily="18" charset="0"/>
                <a:cs typeface="Times New Roman" panose="02020603050405020304" pitchFamily="18" charset="0"/>
              </a:rPr>
              <a:t>Subcode:18CS34</a:t>
            </a:r>
            <a:endParaRPr lang="en-AU" sz="2800" b="1" dirty="0">
              <a:solidFill>
                <a:schemeClr val="tx1"/>
              </a:solidFill>
              <a:latin typeface="Times New Roman" panose="02020603050405020304" pitchFamily="18" charset="0"/>
              <a:cs typeface="Times New Roman" panose="02020603050405020304" pitchFamily="18" charset="0"/>
            </a:endParaRPr>
          </a:p>
          <a:p>
            <a:pPr algn="just"/>
            <a:r>
              <a:rPr lang="en-AU" sz="2800" b="1" dirty="0">
                <a:solidFill>
                  <a:schemeClr val="tx1"/>
                </a:solidFill>
                <a:latin typeface="Times New Roman" panose="02020603050405020304" pitchFamily="18" charset="0"/>
                <a:cs typeface="Times New Roman" panose="02020603050405020304" pitchFamily="18" charset="0"/>
              </a:rPr>
              <a:t>Text books: </a:t>
            </a:r>
            <a:endParaRPr lang="en-AU" sz="2800" b="1" dirty="0" smtClean="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rPr>
              <a:t>1 . </a:t>
            </a:r>
            <a:r>
              <a:rPr lang="en-US" sz="2800" b="1" dirty="0">
                <a:solidFill>
                  <a:schemeClr val="tx1"/>
                </a:solidFill>
                <a:latin typeface="Times New Roman" panose="02020603050405020304" pitchFamily="18" charset="0"/>
                <a:cs typeface="Times New Roman" panose="02020603050405020304" pitchFamily="18" charset="0"/>
              </a:rPr>
              <a:t>Carl </a:t>
            </a:r>
            <a:r>
              <a:rPr lang="en-US" sz="2800" b="1" dirty="0" err="1">
                <a:solidFill>
                  <a:schemeClr val="tx1"/>
                </a:solidFill>
                <a:latin typeface="Times New Roman" panose="02020603050405020304" pitchFamily="18" charset="0"/>
                <a:cs typeface="Times New Roman" panose="02020603050405020304" pitchFamily="18" charset="0"/>
              </a:rPr>
              <a:t>Hamacher</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ZvonkoVranesic</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SafwatZaky</a:t>
            </a:r>
            <a:r>
              <a:rPr lang="en-US" sz="2800" b="1" dirty="0">
                <a:solidFill>
                  <a:schemeClr val="tx1"/>
                </a:solidFill>
                <a:latin typeface="Times New Roman" panose="02020603050405020304" pitchFamily="18" charset="0"/>
                <a:cs typeface="Times New Roman" panose="02020603050405020304" pitchFamily="18" charset="0"/>
              </a:rPr>
              <a:t>: Computer Organization, 5th Edition, Tata McGraw Hill, 2002</a:t>
            </a:r>
            <a:r>
              <a:rPr lang="en-US" sz="2800" dirty="0">
                <a:solidFill>
                  <a:schemeClr val="tx1"/>
                </a:solidFill>
              </a:rPr>
              <a:t>.   </a:t>
            </a:r>
            <a:endParaRPr lang="en-IN" sz="2800" dirty="0">
              <a:solidFill>
                <a:schemeClr val="tx1"/>
              </a:solidFill>
            </a:endParaRPr>
          </a:p>
          <a:p>
            <a:pPr algn="just"/>
            <a:endParaRPr lang="en-US" sz="2800" b="1" dirty="0" smtClean="0">
              <a:solidFill>
                <a:schemeClr val="tx1"/>
              </a:solidFill>
            </a:endParaRPr>
          </a:p>
          <a:p>
            <a:pPr algn="just"/>
            <a:r>
              <a:rPr lang="en-US" sz="2800" b="1" dirty="0" smtClean="0">
                <a:solidFill>
                  <a:schemeClr val="tx1"/>
                </a:solidFill>
              </a:rPr>
              <a:t>Reference </a:t>
            </a:r>
            <a:r>
              <a:rPr lang="en-US" sz="2800" b="1" dirty="0">
                <a:solidFill>
                  <a:schemeClr val="tx1"/>
                </a:solidFill>
              </a:rPr>
              <a:t>Books:</a:t>
            </a:r>
            <a:endParaRPr lang="en-IN" sz="2800" dirty="0">
              <a:solidFill>
                <a:schemeClr val="tx1"/>
              </a:solidFill>
            </a:endParaRPr>
          </a:p>
          <a:p>
            <a:pPr algn="just"/>
            <a:r>
              <a:rPr lang="en-US" sz="2800" b="1" dirty="0">
                <a:solidFill>
                  <a:schemeClr val="tx1"/>
                </a:solidFill>
                <a:latin typeface="Times New Roman" panose="02020603050405020304" pitchFamily="18" charset="0"/>
                <a:cs typeface="Times New Roman" panose="02020603050405020304" pitchFamily="18" charset="0"/>
              </a:rPr>
              <a:t>1. William Stallings: Computer Organization &amp; Architecture, 9th Edition, Pearson, 2015.</a:t>
            </a:r>
            <a:endParaRPr lang="en-IN" sz="2800" b="1" dirty="0">
              <a:solidFill>
                <a:schemeClr val="tx1"/>
              </a:solidFill>
              <a:latin typeface="Times New Roman" panose="02020603050405020304" pitchFamily="18" charset="0"/>
              <a:cs typeface="Times New Roman" panose="02020603050405020304" pitchFamily="18" charset="0"/>
            </a:endParaRPr>
          </a:p>
          <a:p>
            <a:pPr algn="l"/>
            <a:endParaRPr lang="en-IN" sz="1600" dirty="0">
              <a:solidFill>
                <a:schemeClr val="tx1"/>
              </a:solidFill>
              <a:latin typeface="Times New Roman" panose="02020603050405020304" pitchFamily="18" charset="0"/>
              <a:cs typeface="Times New Roman" panose="02020603050405020304" pitchFamily="18" charset="0"/>
            </a:endParaRPr>
          </a:p>
          <a:p>
            <a:pPr algn="l"/>
            <a:endParaRPr lang="en-IN" sz="1600" dirty="0">
              <a:solidFill>
                <a:schemeClr val="tx1"/>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E46CBF3C-321C-4521-8201-467CAD23B569}" type="slidenum">
              <a:rPr lang="en-US" altLang="en-US" sz="1400" smtClean="0">
                <a:latin typeface="Times New Roman" pitchFamily="18" charset="0"/>
              </a:rPr>
              <a:pPr>
                <a:spcBef>
                  <a:spcPct val="0"/>
                </a:spcBef>
                <a:buSzTx/>
                <a:buFontTx/>
                <a:buNone/>
              </a:pPr>
              <a:t>10</a:t>
            </a:fld>
            <a:endParaRPr lang="en-US" altLang="en-US" sz="1400" smtClean="0">
              <a:latin typeface="Times New Roman" pitchFamily="18" charset="0"/>
            </a:endParaRPr>
          </a:p>
        </p:txBody>
      </p:sp>
      <p:sp>
        <p:nvSpPr>
          <p:cNvPr id="17411" name="Rectangle 2"/>
          <p:cNvSpPr>
            <a:spLocks noGrp="1" noChangeArrowheads="1"/>
          </p:cNvSpPr>
          <p:nvPr>
            <p:ph type="title"/>
          </p:nvPr>
        </p:nvSpPr>
        <p:spPr/>
        <p:txBody>
          <a:bodyPr/>
          <a:lstStyle/>
          <a:p>
            <a:r>
              <a:rPr lang="en-US" altLang="en-US" sz="2800" smtClean="0"/>
              <a:t>Functional units of a computer</a:t>
            </a:r>
          </a:p>
        </p:txBody>
      </p:sp>
      <p:sp>
        <p:nvSpPr>
          <p:cNvPr id="17412" name="Freeform 6"/>
          <p:cNvSpPr>
            <a:spLocks noChangeAspect="1"/>
          </p:cNvSpPr>
          <p:nvPr/>
        </p:nvSpPr>
        <p:spPr bwMode="auto">
          <a:xfrm>
            <a:off x="5127625" y="2605088"/>
            <a:ext cx="1579563" cy="2370137"/>
          </a:xfrm>
          <a:custGeom>
            <a:avLst/>
            <a:gdLst>
              <a:gd name="T0" fmla="*/ 0 w 1493"/>
              <a:gd name="T1" fmla="*/ 0 h 2240"/>
              <a:gd name="T2" fmla="*/ 0 w 1493"/>
              <a:gd name="T3" fmla="*/ 2147483647 h 2240"/>
              <a:gd name="T4" fmla="*/ 2147483647 w 1493"/>
              <a:gd name="T5" fmla="*/ 2147483647 h 2240"/>
              <a:gd name="T6" fmla="*/ 2147483647 w 1493"/>
              <a:gd name="T7" fmla="*/ 0 h 2240"/>
              <a:gd name="T8" fmla="*/ 0 w 1493"/>
              <a:gd name="T9" fmla="*/ 0 h 2240"/>
              <a:gd name="T10" fmla="*/ 0 w 1493"/>
              <a:gd name="T11" fmla="*/ 0 h 2240"/>
              <a:gd name="T12" fmla="*/ 0 60000 65536"/>
              <a:gd name="T13" fmla="*/ 0 60000 65536"/>
              <a:gd name="T14" fmla="*/ 0 60000 65536"/>
              <a:gd name="T15" fmla="*/ 0 60000 65536"/>
              <a:gd name="T16" fmla="*/ 0 60000 65536"/>
              <a:gd name="T17" fmla="*/ 0 60000 65536"/>
              <a:gd name="T18" fmla="*/ 0 w 1493"/>
              <a:gd name="T19" fmla="*/ 0 h 2240"/>
              <a:gd name="T20" fmla="*/ 1493 w 1493"/>
              <a:gd name="T21" fmla="*/ 2240 h 2240"/>
            </a:gdLst>
            <a:ahLst/>
            <a:cxnLst>
              <a:cxn ang="T12">
                <a:pos x="T0" y="T1"/>
              </a:cxn>
              <a:cxn ang="T13">
                <a:pos x="T2" y="T3"/>
              </a:cxn>
              <a:cxn ang="T14">
                <a:pos x="T4" y="T5"/>
              </a:cxn>
              <a:cxn ang="T15">
                <a:pos x="T6" y="T7"/>
              </a:cxn>
              <a:cxn ang="T16">
                <a:pos x="T8" y="T9"/>
              </a:cxn>
              <a:cxn ang="T17">
                <a:pos x="T10" y="T11"/>
              </a:cxn>
            </a:cxnLst>
            <a:rect l="T18" t="T19" r="T20" b="T21"/>
            <a:pathLst>
              <a:path w="1493" h="2240">
                <a:moveTo>
                  <a:pt x="0" y="0"/>
                </a:moveTo>
                <a:lnTo>
                  <a:pt x="0" y="2240"/>
                </a:lnTo>
                <a:lnTo>
                  <a:pt x="1493" y="2240"/>
                </a:lnTo>
                <a:lnTo>
                  <a:pt x="1493" y="0"/>
                </a:lnTo>
                <a:lnTo>
                  <a:pt x="0" y="0"/>
                </a:lnTo>
                <a:close/>
              </a:path>
            </a:pathLst>
          </a:custGeom>
          <a:solidFill>
            <a:srgbClr val="E5FFFF"/>
          </a:solidFill>
          <a:ln w="0">
            <a:solidFill>
              <a:srgbClr val="E5FFFF"/>
            </a:solidFill>
            <a:prstDash val="solid"/>
            <a:round/>
            <a:headEnd/>
            <a:tailEnd/>
          </a:ln>
        </p:spPr>
        <p:txBody>
          <a:bodyPr/>
          <a:lstStyle/>
          <a:p>
            <a:endParaRPr lang="en-IN"/>
          </a:p>
        </p:txBody>
      </p:sp>
      <p:sp>
        <p:nvSpPr>
          <p:cNvPr id="17413" name="Rectangle 7"/>
          <p:cNvSpPr>
            <a:spLocks noChangeAspect="1" noChangeArrowheads="1"/>
          </p:cNvSpPr>
          <p:nvPr/>
        </p:nvSpPr>
        <p:spPr bwMode="auto">
          <a:xfrm>
            <a:off x="5127625" y="2605088"/>
            <a:ext cx="1579563" cy="2370137"/>
          </a:xfrm>
          <a:prstGeom prst="rect">
            <a:avLst/>
          </a:prstGeom>
          <a:noFill/>
          <a:ln w="254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14" name="Freeform 8"/>
          <p:cNvSpPr>
            <a:spLocks noChangeAspect="1"/>
          </p:cNvSpPr>
          <p:nvPr/>
        </p:nvSpPr>
        <p:spPr bwMode="auto">
          <a:xfrm>
            <a:off x="1966913" y="2605088"/>
            <a:ext cx="1579562" cy="2370137"/>
          </a:xfrm>
          <a:custGeom>
            <a:avLst/>
            <a:gdLst>
              <a:gd name="T0" fmla="*/ 0 w 1493"/>
              <a:gd name="T1" fmla="*/ 0 h 2240"/>
              <a:gd name="T2" fmla="*/ 0 w 1493"/>
              <a:gd name="T3" fmla="*/ 2147483647 h 2240"/>
              <a:gd name="T4" fmla="*/ 2147483647 w 1493"/>
              <a:gd name="T5" fmla="*/ 2147483647 h 2240"/>
              <a:gd name="T6" fmla="*/ 2147483647 w 1493"/>
              <a:gd name="T7" fmla="*/ 0 h 2240"/>
              <a:gd name="T8" fmla="*/ 0 w 1493"/>
              <a:gd name="T9" fmla="*/ 0 h 2240"/>
              <a:gd name="T10" fmla="*/ 0 w 1493"/>
              <a:gd name="T11" fmla="*/ 0 h 2240"/>
              <a:gd name="T12" fmla="*/ 0 60000 65536"/>
              <a:gd name="T13" fmla="*/ 0 60000 65536"/>
              <a:gd name="T14" fmla="*/ 0 60000 65536"/>
              <a:gd name="T15" fmla="*/ 0 60000 65536"/>
              <a:gd name="T16" fmla="*/ 0 60000 65536"/>
              <a:gd name="T17" fmla="*/ 0 60000 65536"/>
              <a:gd name="T18" fmla="*/ 0 w 1493"/>
              <a:gd name="T19" fmla="*/ 0 h 2240"/>
              <a:gd name="T20" fmla="*/ 1493 w 1493"/>
              <a:gd name="T21" fmla="*/ 2240 h 2240"/>
            </a:gdLst>
            <a:ahLst/>
            <a:cxnLst>
              <a:cxn ang="T12">
                <a:pos x="T0" y="T1"/>
              </a:cxn>
              <a:cxn ang="T13">
                <a:pos x="T2" y="T3"/>
              </a:cxn>
              <a:cxn ang="T14">
                <a:pos x="T4" y="T5"/>
              </a:cxn>
              <a:cxn ang="T15">
                <a:pos x="T6" y="T7"/>
              </a:cxn>
              <a:cxn ang="T16">
                <a:pos x="T8" y="T9"/>
              </a:cxn>
              <a:cxn ang="T17">
                <a:pos x="T10" y="T11"/>
              </a:cxn>
            </a:cxnLst>
            <a:rect l="T18" t="T19" r="T20" b="T21"/>
            <a:pathLst>
              <a:path w="1493" h="2240">
                <a:moveTo>
                  <a:pt x="0" y="0"/>
                </a:moveTo>
                <a:lnTo>
                  <a:pt x="0" y="2240"/>
                </a:lnTo>
                <a:lnTo>
                  <a:pt x="1493" y="2240"/>
                </a:lnTo>
                <a:lnTo>
                  <a:pt x="1493" y="0"/>
                </a:lnTo>
                <a:lnTo>
                  <a:pt x="0" y="0"/>
                </a:lnTo>
                <a:close/>
              </a:path>
            </a:pathLst>
          </a:custGeom>
          <a:solidFill>
            <a:srgbClr val="E5FFFF"/>
          </a:solidFill>
          <a:ln w="0">
            <a:solidFill>
              <a:srgbClr val="E5FFFF"/>
            </a:solidFill>
            <a:prstDash val="solid"/>
            <a:round/>
            <a:headEnd/>
            <a:tailEnd/>
          </a:ln>
        </p:spPr>
        <p:txBody>
          <a:bodyPr/>
          <a:lstStyle/>
          <a:p>
            <a:endParaRPr lang="en-IN"/>
          </a:p>
        </p:txBody>
      </p:sp>
      <p:sp>
        <p:nvSpPr>
          <p:cNvPr id="17415" name="Rectangle 9"/>
          <p:cNvSpPr>
            <a:spLocks noChangeAspect="1" noChangeArrowheads="1"/>
          </p:cNvSpPr>
          <p:nvPr/>
        </p:nvSpPr>
        <p:spPr bwMode="auto">
          <a:xfrm>
            <a:off x="1966913" y="2605088"/>
            <a:ext cx="1579562" cy="2370137"/>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16" name="Rectangle 10"/>
          <p:cNvSpPr>
            <a:spLocks noChangeAspect="1" noChangeArrowheads="1"/>
          </p:cNvSpPr>
          <p:nvPr/>
        </p:nvSpPr>
        <p:spPr bwMode="auto">
          <a:xfrm>
            <a:off x="2155825" y="3790950"/>
            <a:ext cx="1185863" cy="788988"/>
          </a:xfrm>
          <a:prstGeom prst="rect">
            <a:avLst/>
          </a:prstGeom>
          <a:solidFill>
            <a:srgbClr val="FFFFFF"/>
          </a:solidFill>
          <a:ln w="0">
            <a:solidFill>
              <a:srgbClr val="000080"/>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17" name="Rectangle 11"/>
          <p:cNvSpPr>
            <a:spLocks noChangeAspect="1" noChangeArrowheads="1"/>
          </p:cNvSpPr>
          <p:nvPr/>
        </p:nvSpPr>
        <p:spPr bwMode="auto">
          <a:xfrm>
            <a:off x="2155825" y="3790950"/>
            <a:ext cx="1185863" cy="788988"/>
          </a:xfrm>
          <a:prstGeom prst="rect">
            <a:avLst/>
          </a:prstGeom>
          <a:noFill/>
          <a:ln w="254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18" name="Rectangle 12"/>
          <p:cNvSpPr>
            <a:spLocks noChangeAspect="1" noChangeArrowheads="1"/>
          </p:cNvSpPr>
          <p:nvPr/>
        </p:nvSpPr>
        <p:spPr bwMode="auto">
          <a:xfrm>
            <a:off x="3168650" y="4700588"/>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Times New Roman" pitchFamily="18" charset="0"/>
              </a:rPr>
              <a:t>I/O</a:t>
            </a:r>
            <a:endParaRPr lang="en-US" altLang="en-US" sz="2400">
              <a:latin typeface="Times New Roman" pitchFamily="18" charset="0"/>
            </a:endParaRPr>
          </a:p>
        </p:txBody>
      </p:sp>
      <p:sp>
        <p:nvSpPr>
          <p:cNvPr id="17419" name="Rectangle 13"/>
          <p:cNvSpPr>
            <a:spLocks noChangeAspect="1" noChangeArrowheads="1"/>
          </p:cNvSpPr>
          <p:nvPr/>
        </p:nvSpPr>
        <p:spPr bwMode="auto">
          <a:xfrm>
            <a:off x="5730875" y="4667250"/>
            <a:ext cx="88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Times New Roman" pitchFamily="18" charset="0"/>
              </a:rPr>
              <a:t>Processor</a:t>
            </a:r>
            <a:endParaRPr lang="en-US" altLang="en-US" sz="2400">
              <a:latin typeface="Times New Roman" pitchFamily="18" charset="0"/>
            </a:endParaRPr>
          </a:p>
        </p:txBody>
      </p:sp>
      <p:sp>
        <p:nvSpPr>
          <p:cNvPr id="17420" name="Rectangle 14"/>
          <p:cNvSpPr>
            <a:spLocks noChangeAspect="1" noChangeArrowheads="1"/>
          </p:cNvSpPr>
          <p:nvPr/>
        </p:nvSpPr>
        <p:spPr bwMode="auto">
          <a:xfrm>
            <a:off x="2433638" y="4025900"/>
            <a:ext cx="63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Times New Roman" pitchFamily="18" charset="0"/>
              </a:rPr>
              <a:t>Output</a:t>
            </a:r>
            <a:endParaRPr lang="en-US" altLang="en-US" sz="2400">
              <a:latin typeface="Times New Roman" pitchFamily="18" charset="0"/>
            </a:endParaRPr>
          </a:p>
        </p:txBody>
      </p:sp>
      <p:sp>
        <p:nvSpPr>
          <p:cNvPr id="17421" name="Rectangle 15"/>
          <p:cNvSpPr>
            <a:spLocks noChangeAspect="1" noChangeArrowheads="1"/>
          </p:cNvSpPr>
          <p:nvPr/>
        </p:nvSpPr>
        <p:spPr bwMode="auto">
          <a:xfrm>
            <a:off x="3736975" y="2746375"/>
            <a:ext cx="1201738" cy="2033588"/>
          </a:xfrm>
          <a:prstGeom prst="rect">
            <a:avLst/>
          </a:prstGeom>
          <a:noFill/>
          <a:ln w="254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2" name="Rectangle 16"/>
          <p:cNvSpPr>
            <a:spLocks noChangeAspect="1" noChangeArrowheads="1"/>
          </p:cNvSpPr>
          <p:nvPr/>
        </p:nvSpPr>
        <p:spPr bwMode="auto">
          <a:xfrm>
            <a:off x="3962400" y="2773363"/>
            <a:ext cx="78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Nimbus Roman No9 L" charset="0"/>
              </a:rPr>
              <a:t>Memory</a:t>
            </a:r>
            <a:endParaRPr lang="en-US" altLang="en-US" sz="2400">
              <a:latin typeface="Times New Roman" pitchFamily="18" charset="0"/>
            </a:endParaRPr>
          </a:p>
        </p:txBody>
      </p:sp>
      <p:sp>
        <p:nvSpPr>
          <p:cNvPr id="17423" name="Rectangle 17"/>
          <p:cNvSpPr>
            <a:spLocks noChangeAspect="1" noChangeArrowheads="1"/>
          </p:cNvSpPr>
          <p:nvPr/>
        </p:nvSpPr>
        <p:spPr bwMode="auto">
          <a:xfrm>
            <a:off x="2155825" y="2794000"/>
            <a:ext cx="1185863" cy="790575"/>
          </a:xfrm>
          <a:prstGeom prst="rect">
            <a:avLst/>
          </a:prstGeom>
          <a:solidFill>
            <a:srgbClr val="FFFFFF"/>
          </a:solidFill>
          <a:ln w="0">
            <a:solidFill>
              <a:srgbClr val="000080"/>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4" name="Rectangle 18"/>
          <p:cNvSpPr>
            <a:spLocks noChangeAspect="1" noChangeArrowheads="1"/>
          </p:cNvSpPr>
          <p:nvPr/>
        </p:nvSpPr>
        <p:spPr bwMode="auto">
          <a:xfrm>
            <a:off x="2155825" y="2794000"/>
            <a:ext cx="1185863" cy="790575"/>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5" name="Rectangle 19"/>
          <p:cNvSpPr>
            <a:spLocks noChangeAspect="1" noChangeArrowheads="1"/>
          </p:cNvSpPr>
          <p:nvPr/>
        </p:nvSpPr>
        <p:spPr bwMode="auto">
          <a:xfrm>
            <a:off x="5332413" y="2794000"/>
            <a:ext cx="1185862" cy="790575"/>
          </a:xfrm>
          <a:prstGeom prst="rect">
            <a:avLst/>
          </a:prstGeom>
          <a:solidFill>
            <a:srgbClr val="FFFFFF"/>
          </a:solidFill>
          <a:ln w="0">
            <a:solidFill>
              <a:srgbClr val="FFFFFF"/>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6" name="Rectangle 20"/>
          <p:cNvSpPr>
            <a:spLocks noChangeAspect="1" noChangeArrowheads="1"/>
          </p:cNvSpPr>
          <p:nvPr/>
        </p:nvSpPr>
        <p:spPr bwMode="auto">
          <a:xfrm>
            <a:off x="5332413" y="2794000"/>
            <a:ext cx="1185862" cy="790575"/>
          </a:xfrm>
          <a:prstGeom prst="rect">
            <a:avLst/>
          </a:prstGeom>
          <a:noFill/>
          <a:ln w="254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7" name="Rectangle 21"/>
          <p:cNvSpPr>
            <a:spLocks noChangeAspect="1" noChangeArrowheads="1"/>
          </p:cNvSpPr>
          <p:nvPr/>
        </p:nvSpPr>
        <p:spPr bwMode="auto">
          <a:xfrm>
            <a:off x="5332413" y="3790950"/>
            <a:ext cx="1185862" cy="788988"/>
          </a:xfrm>
          <a:prstGeom prst="rect">
            <a:avLst/>
          </a:prstGeom>
          <a:solidFill>
            <a:srgbClr val="FFFFFF"/>
          </a:solidFill>
          <a:ln w="0">
            <a:solidFill>
              <a:srgbClr val="FFFFFF"/>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8" name="Rectangle 22"/>
          <p:cNvSpPr>
            <a:spLocks noChangeAspect="1" noChangeArrowheads="1"/>
          </p:cNvSpPr>
          <p:nvPr/>
        </p:nvSpPr>
        <p:spPr bwMode="auto">
          <a:xfrm>
            <a:off x="5332413" y="3790950"/>
            <a:ext cx="1185862" cy="788988"/>
          </a:xfrm>
          <a:prstGeom prst="rect">
            <a:avLst/>
          </a:prstGeom>
          <a:noFill/>
          <a:ln w="25400">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17429" name="Rectangle 23"/>
          <p:cNvSpPr>
            <a:spLocks noChangeAspect="1" noChangeArrowheads="1"/>
          </p:cNvSpPr>
          <p:nvPr/>
        </p:nvSpPr>
        <p:spPr bwMode="auto">
          <a:xfrm>
            <a:off x="2508250" y="305435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Times New Roman" pitchFamily="18" charset="0"/>
              </a:rPr>
              <a:t>Input</a:t>
            </a:r>
            <a:endParaRPr lang="en-US" altLang="en-US" sz="2400">
              <a:latin typeface="Times New Roman" pitchFamily="18" charset="0"/>
            </a:endParaRPr>
          </a:p>
        </p:txBody>
      </p:sp>
      <p:sp>
        <p:nvSpPr>
          <p:cNvPr id="17430" name="Rectangle 27"/>
          <p:cNvSpPr>
            <a:spLocks noChangeAspect="1" noChangeArrowheads="1"/>
          </p:cNvSpPr>
          <p:nvPr/>
        </p:nvSpPr>
        <p:spPr bwMode="auto">
          <a:xfrm>
            <a:off x="5576888" y="4048125"/>
            <a:ext cx="698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000000"/>
                </a:solidFill>
                <a:latin typeface="Times New Roman" pitchFamily="18" charset="0"/>
              </a:rPr>
              <a:t>Control</a:t>
            </a:r>
            <a:endParaRPr lang="en-US" altLang="en-US" sz="2400">
              <a:latin typeface="Times New Roman" pitchFamily="18" charset="0"/>
            </a:endParaRPr>
          </a:p>
        </p:txBody>
      </p:sp>
      <p:sp>
        <p:nvSpPr>
          <p:cNvPr id="17431" name="Rectangle 28"/>
          <p:cNvSpPr>
            <a:spLocks noChangeAspect="1" noChangeArrowheads="1"/>
          </p:cNvSpPr>
          <p:nvPr/>
        </p:nvSpPr>
        <p:spPr bwMode="auto">
          <a:xfrm>
            <a:off x="5419725" y="2901950"/>
            <a:ext cx="990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solidFill>
                  <a:srgbClr val="000000"/>
                </a:solidFill>
                <a:latin typeface="Times New Roman" pitchFamily="18" charset="0"/>
              </a:rPr>
              <a:t>Arithmetic</a:t>
            </a:r>
          </a:p>
          <a:p>
            <a:pPr algn="ctr">
              <a:spcBef>
                <a:spcPct val="0"/>
              </a:spcBef>
              <a:buSzTx/>
              <a:buFontTx/>
              <a:buNone/>
            </a:pPr>
            <a:r>
              <a:rPr lang="en-US" altLang="en-US" sz="1800">
                <a:solidFill>
                  <a:srgbClr val="000000"/>
                </a:solidFill>
                <a:latin typeface="Times New Roman" pitchFamily="18" charset="0"/>
              </a:rPr>
              <a:t> &amp; Logic</a:t>
            </a:r>
            <a:endParaRPr lang="en-US" altLang="en-US" sz="2400">
              <a:latin typeface="Times New Roman" pitchFamily="18" charset="0"/>
            </a:endParaRPr>
          </a:p>
        </p:txBody>
      </p:sp>
      <p:sp>
        <p:nvSpPr>
          <p:cNvPr id="17432" name="Text Box 29"/>
          <p:cNvSpPr txBox="1">
            <a:spLocks noChangeArrowheads="1"/>
          </p:cNvSpPr>
          <p:nvPr/>
        </p:nvSpPr>
        <p:spPr bwMode="auto">
          <a:xfrm>
            <a:off x="4027488" y="3241675"/>
            <a:ext cx="609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400">
                <a:latin typeface="Times New Roman" pitchFamily="18" charset="0"/>
              </a:rPr>
              <a:t>Instr1</a:t>
            </a:r>
          </a:p>
          <a:p>
            <a:pPr>
              <a:spcBef>
                <a:spcPct val="0"/>
              </a:spcBef>
              <a:buSzTx/>
              <a:buFontTx/>
              <a:buNone/>
            </a:pPr>
            <a:r>
              <a:rPr lang="en-US" altLang="en-US" sz="1400">
                <a:latin typeface="Times New Roman" pitchFamily="18" charset="0"/>
              </a:rPr>
              <a:t>Instr2</a:t>
            </a:r>
          </a:p>
          <a:p>
            <a:pPr>
              <a:spcBef>
                <a:spcPct val="0"/>
              </a:spcBef>
              <a:buSzTx/>
              <a:buFontTx/>
              <a:buNone/>
            </a:pPr>
            <a:r>
              <a:rPr lang="en-US" altLang="en-US" sz="1400">
                <a:latin typeface="Times New Roman" pitchFamily="18" charset="0"/>
              </a:rPr>
              <a:t>Instr3</a:t>
            </a:r>
          </a:p>
          <a:p>
            <a:pPr>
              <a:spcBef>
                <a:spcPct val="0"/>
              </a:spcBef>
              <a:buSzTx/>
              <a:buFontTx/>
              <a:buNone/>
            </a:pPr>
            <a:r>
              <a:rPr lang="en-US" altLang="en-US" sz="1400">
                <a:latin typeface="Times New Roman" pitchFamily="18" charset="0"/>
              </a:rPr>
              <a:t>Data1</a:t>
            </a:r>
          </a:p>
          <a:p>
            <a:pPr>
              <a:spcBef>
                <a:spcPct val="0"/>
              </a:spcBef>
              <a:buSzTx/>
              <a:buFontTx/>
              <a:buNone/>
            </a:pPr>
            <a:r>
              <a:rPr lang="en-US" altLang="en-US" sz="1400">
                <a:latin typeface="Times New Roman" pitchFamily="18" charset="0"/>
              </a:rPr>
              <a:t>Data2</a:t>
            </a:r>
          </a:p>
        </p:txBody>
      </p:sp>
      <p:sp>
        <p:nvSpPr>
          <p:cNvPr id="17433" name="Text Box 31"/>
          <p:cNvSpPr txBox="1">
            <a:spLocks noChangeArrowheads="1"/>
          </p:cNvSpPr>
          <p:nvPr/>
        </p:nvSpPr>
        <p:spPr bwMode="auto">
          <a:xfrm>
            <a:off x="609600" y="1146175"/>
            <a:ext cx="38687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a:solidFill>
                  <a:srgbClr val="CC3300"/>
                </a:solidFill>
              </a:rPr>
              <a:t>Input unit accepts </a:t>
            </a:r>
          </a:p>
          <a:p>
            <a:pPr>
              <a:spcBef>
                <a:spcPct val="0"/>
              </a:spcBef>
              <a:buSzTx/>
              <a:buFontTx/>
              <a:buNone/>
            </a:pPr>
            <a:r>
              <a:rPr lang="en-US" altLang="en-US" sz="1600">
                <a:solidFill>
                  <a:srgbClr val="CC3300"/>
                </a:solidFill>
              </a:rPr>
              <a:t>information:</a:t>
            </a:r>
          </a:p>
          <a:p>
            <a:pPr>
              <a:spcBef>
                <a:spcPct val="0"/>
              </a:spcBef>
              <a:buSzTx/>
              <a:buFontTx/>
              <a:buChar char="•"/>
            </a:pPr>
            <a:r>
              <a:rPr lang="en-US" altLang="en-US" sz="1600"/>
              <a:t>Human operators,</a:t>
            </a:r>
          </a:p>
          <a:p>
            <a:pPr>
              <a:spcBef>
                <a:spcPct val="0"/>
              </a:spcBef>
              <a:buSzTx/>
              <a:buFontTx/>
              <a:buChar char="•"/>
            </a:pPr>
            <a:r>
              <a:rPr lang="en-US" altLang="en-US" sz="1600"/>
              <a:t>Electromechanical devices (keyboard)</a:t>
            </a:r>
          </a:p>
          <a:p>
            <a:pPr>
              <a:spcBef>
                <a:spcPct val="0"/>
              </a:spcBef>
              <a:buSzTx/>
              <a:buFontTx/>
              <a:buChar char="•"/>
            </a:pPr>
            <a:r>
              <a:rPr lang="en-US" altLang="en-US" sz="1600"/>
              <a:t>Other computers</a:t>
            </a:r>
            <a:endParaRPr lang="en-US" altLang="en-US" sz="1600">
              <a:solidFill>
                <a:srgbClr val="CC3300"/>
              </a:solidFill>
            </a:endParaRPr>
          </a:p>
          <a:p>
            <a:pPr>
              <a:spcBef>
                <a:spcPct val="0"/>
              </a:spcBef>
              <a:buSzTx/>
              <a:buFontTx/>
              <a:buNone/>
            </a:pPr>
            <a:endParaRPr lang="en-US" altLang="en-US" sz="1600">
              <a:solidFill>
                <a:srgbClr val="CC3300"/>
              </a:solidFill>
            </a:endParaRPr>
          </a:p>
        </p:txBody>
      </p:sp>
      <p:sp>
        <p:nvSpPr>
          <p:cNvPr id="17434" name="Text Box 32"/>
          <p:cNvSpPr txBox="1">
            <a:spLocks noChangeArrowheads="1"/>
          </p:cNvSpPr>
          <p:nvPr/>
        </p:nvSpPr>
        <p:spPr bwMode="auto">
          <a:xfrm>
            <a:off x="576263" y="5122863"/>
            <a:ext cx="2235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a:solidFill>
                  <a:srgbClr val="CC3300"/>
                </a:solidFill>
              </a:rPr>
              <a:t>Output unit sends </a:t>
            </a:r>
          </a:p>
          <a:p>
            <a:pPr>
              <a:spcBef>
                <a:spcPct val="0"/>
              </a:spcBef>
              <a:buSzTx/>
              <a:buFontTx/>
              <a:buNone/>
            </a:pPr>
            <a:r>
              <a:rPr lang="en-US" altLang="en-US" sz="1600">
                <a:solidFill>
                  <a:srgbClr val="CC3300"/>
                </a:solidFill>
              </a:rPr>
              <a:t>results of processing:</a:t>
            </a:r>
          </a:p>
          <a:p>
            <a:pPr>
              <a:spcBef>
                <a:spcPct val="0"/>
              </a:spcBef>
              <a:buSzTx/>
              <a:buFontTx/>
              <a:buChar char="•"/>
            </a:pPr>
            <a:r>
              <a:rPr lang="en-US" altLang="en-US" sz="1600"/>
              <a:t>To a monitor display,</a:t>
            </a:r>
          </a:p>
          <a:p>
            <a:pPr>
              <a:spcBef>
                <a:spcPct val="0"/>
              </a:spcBef>
              <a:buSzTx/>
              <a:buFontTx/>
              <a:buChar char="•"/>
            </a:pPr>
            <a:r>
              <a:rPr lang="en-US" altLang="en-US" sz="1600"/>
              <a:t>To a printer</a:t>
            </a:r>
          </a:p>
          <a:p>
            <a:pPr>
              <a:spcBef>
                <a:spcPct val="0"/>
              </a:spcBef>
              <a:buSzTx/>
              <a:buFontTx/>
              <a:buNone/>
            </a:pPr>
            <a:endParaRPr lang="en-US" altLang="en-US" sz="1600"/>
          </a:p>
        </p:txBody>
      </p:sp>
      <p:sp>
        <p:nvSpPr>
          <p:cNvPr id="17435" name="Text Box 35"/>
          <p:cNvSpPr txBox="1">
            <a:spLocks noChangeArrowheads="1"/>
          </p:cNvSpPr>
          <p:nvPr/>
        </p:nvSpPr>
        <p:spPr bwMode="auto">
          <a:xfrm>
            <a:off x="5376863" y="1119188"/>
            <a:ext cx="3155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a:solidFill>
                  <a:srgbClr val="CC3300"/>
                </a:solidFill>
              </a:rPr>
              <a:t>Arithmetic and logic unit(ALU):</a:t>
            </a:r>
          </a:p>
          <a:p>
            <a:pPr>
              <a:spcBef>
                <a:spcPct val="0"/>
              </a:spcBef>
              <a:buSzTx/>
              <a:buFontTx/>
              <a:buChar char="•"/>
            </a:pPr>
            <a:r>
              <a:rPr lang="en-US" altLang="en-US" sz="1600"/>
              <a:t>Performs the desired </a:t>
            </a:r>
          </a:p>
          <a:p>
            <a:pPr>
              <a:spcBef>
                <a:spcPct val="0"/>
              </a:spcBef>
              <a:buSzTx/>
              <a:buFontTx/>
              <a:buNone/>
            </a:pPr>
            <a:r>
              <a:rPr lang="en-US" altLang="en-US" sz="1600"/>
              <a:t>operations on the input</a:t>
            </a:r>
          </a:p>
          <a:p>
            <a:pPr>
              <a:spcBef>
                <a:spcPct val="0"/>
              </a:spcBef>
              <a:buSzTx/>
              <a:buFontTx/>
              <a:buNone/>
            </a:pPr>
            <a:r>
              <a:rPr lang="en-US" altLang="en-US" sz="1600"/>
              <a:t>information as determined </a:t>
            </a:r>
          </a:p>
          <a:p>
            <a:pPr>
              <a:spcBef>
                <a:spcPct val="0"/>
              </a:spcBef>
              <a:buSzTx/>
              <a:buFontTx/>
              <a:buNone/>
            </a:pPr>
            <a:r>
              <a:rPr lang="en-US" altLang="en-US" sz="1600"/>
              <a:t>by instructions in the memory</a:t>
            </a:r>
          </a:p>
        </p:txBody>
      </p:sp>
      <p:sp>
        <p:nvSpPr>
          <p:cNvPr id="17436" name="Text Box 36"/>
          <p:cNvSpPr txBox="1">
            <a:spLocks noChangeArrowheads="1"/>
          </p:cNvSpPr>
          <p:nvPr/>
        </p:nvSpPr>
        <p:spPr bwMode="auto">
          <a:xfrm>
            <a:off x="5376863" y="4972050"/>
            <a:ext cx="25288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a:solidFill>
                  <a:srgbClr val="CC3300"/>
                </a:solidFill>
              </a:rPr>
              <a:t>Control unit coordinates </a:t>
            </a:r>
          </a:p>
          <a:p>
            <a:pPr>
              <a:spcBef>
                <a:spcPct val="0"/>
              </a:spcBef>
              <a:buSzTx/>
              <a:buFontTx/>
              <a:buNone/>
            </a:pPr>
            <a:r>
              <a:rPr lang="en-US" altLang="en-US" sz="1600">
                <a:solidFill>
                  <a:srgbClr val="CC3300"/>
                </a:solidFill>
              </a:rPr>
              <a:t>various actions</a:t>
            </a:r>
          </a:p>
          <a:p>
            <a:pPr>
              <a:spcBef>
                <a:spcPct val="0"/>
              </a:spcBef>
              <a:buSzTx/>
              <a:buFontTx/>
              <a:buChar char="•"/>
            </a:pPr>
            <a:r>
              <a:rPr lang="en-US" altLang="en-US" sz="1600"/>
              <a:t>Input,</a:t>
            </a:r>
          </a:p>
          <a:p>
            <a:pPr>
              <a:spcBef>
                <a:spcPct val="0"/>
              </a:spcBef>
              <a:buSzTx/>
              <a:buFontTx/>
              <a:buChar char="•"/>
            </a:pPr>
            <a:r>
              <a:rPr lang="en-US" altLang="en-US" sz="1600"/>
              <a:t>Output</a:t>
            </a:r>
          </a:p>
          <a:p>
            <a:pPr>
              <a:spcBef>
                <a:spcPct val="0"/>
              </a:spcBef>
              <a:buSzTx/>
              <a:buFontTx/>
              <a:buChar char="•"/>
            </a:pPr>
            <a:r>
              <a:rPr lang="en-US" altLang="en-US" sz="1600"/>
              <a:t>Processing</a:t>
            </a:r>
            <a:endParaRPr lang="en-US" altLang="en-US" sz="1600">
              <a:solidFill>
                <a:srgbClr val="CC3300"/>
              </a:solidFill>
            </a:endParaRPr>
          </a:p>
        </p:txBody>
      </p:sp>
      <p:sp>
        <p:nvSpPr>
          <p:cNvPr id="17437" name="Text Box 37"/>
          <p:cNvSpPr txBox="1">
            <a:spLocks noChangeArrowheads="1"/>
          </p:cNvSpPr>
          <p:nvPr/>
        </p:nvSpPr>
        <p:spPr bwMode="auto">
          <a:xfrm>
            <a:off x="3629025" y="4787900"/>
            <a:ext cx="150336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a:solidFill>
                  <a:srgbClr val="CC3300"/>
                </a:solidFill>
              </a:rPr>
              <a:t> Stores </a:t>
            </a:r>
          </a:p>
          <a:p>
            <a:pPr>
              <a:spcBef>
                <a:spcPct val="0"/>
              </a:spcBef>
              <a:buSzTx/>
              <a:buFontTx/>
              <a:buNone/>
            </a:pPr>
            <a:r>
              <a:rPr lang="en-US" altLang="en-US" sz="1600">
                <a:solidFill>
                  <a:srgbClr val="CC3300"/>
                </a:solidFill>
              </a:rPr>
              <a:t> information:</a:t>
            </a:r>
          </a:p>
          <a:p>
            <a:pPr>
              <a:spcBef>
                <a:spcPct val="0"/>
              </a:spcBef>
              <a:buSzTx/>
              <a:buFontTx/>
              <a:buChar char="•"/>
            </a:pPr>
            <a:r>
              <a:rPr lang="en-US" altLang="en-US" sz="1600"/>
              <a:t>Instructions,</a:t>
            </a:r>
          </a:p>
          <a:p>
            <a:pPr>
              <a:spcBef>
                <a:spcPct val="0"/>
              </a:spcBef>
              <a:buSzTx/>
              <a:buFontTx/>
              <a:buChar char="•"/>
            </a:pPr>
            <a:r>
              <a:rPr lang="en-US" altLang="en-US" sz="1600"/>
              <a:t>Data</a:t>
            </a:r>
            <a:endParaRPr lang="en-US" altLang="en-US" sz="1600">
              <a:solidFill>
                <a:srgbClr val="CC3300"/>
              </a:solidFill>
            </a:endParaRPr>
          </a:p>
        </p:txBody>
      </p:sp>
    </p:spTree>
    <p:extLst>
      <p:ext uri="{BB962C8B-B14F-4D97-AF65-F5344CB8AC3E}">
        <p14:creationId xmlns:p14="http://schemas.microsoft.com/office/powerpoint/2010/main" val="139709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122238"/>
            <a:ext cx="7543800" cy="715962"/>
          </a:xfrm>
        </p:spPr>
        <p:txBody>
          <a:bodyPr/>
          <a:lstStyle/>
          <a:p>
            <a:pPr eaLnBrk="1" hangingPunct="1"/>
            <a:r>
              <a:rPr lang="en-US" altLang="en-US" smtClean="0"/>
              <a:t>Stack Organization</a:t>
            </a:r>
          </a:p>
        </p:txBody>
      </p:sp>
      <p:sp>
        <p:nvSpPr>
          <p:cNvPr id="74755" name="Text Box 3"/>
          <p:cNvSpPr txBox="1">
            <a:spLocks noChangeArrowheads="1"/>
          </p:cNvSpPr>
          <p:nvPr/>
        </p:nvSpPr>
        <p:spPr bwMode="auto">
          <a:xfrm>
            <a:off x="3851275" y="414972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SP</a:t>
            </a:r>
          </a:p>
        </p:txBody>
      </p:sp>
      <p:sp>
        <p:nvSpPr>
          <p:cNvPr id="301060" name="Line 4"/>
          <p:cNvSpPr>
            <a:spLocks noChangeShapeType="1"/>
          </p:cNvSpPr>
          <p:nvPr/>
        </p:nvSpPr>
        <p:spPr bwMode="auto">
          <a:xfrm flipV="1">
            <a:off x="5292725" y="3968750"/>
            <a:ext cx="719138" cy="360363"/>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74757" name="AutoShape 5"/>
          <p:cNvSpPr>
            <a:spLocks noChangeArrowheads="1"/>
          </p:cNvSpPr>
          <p:nvPr/>
        </p:nvSpPr>
        <p:spPr bwMode="auto">
          <a:xfrm>
            <a:off x="3581400" y="5589588"/>
            <a:ext cx="1979613" cy="539750"/>
          </a:xfrm>
          <a:prstGeom prst="wedgeRoundRectCallout">
            <a:avLst>
              <a:gd name="adj1" fmla="val 72694"/>
              <a:gd name="adj2" fmla="val -25588"/>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 Bottom</a:t>
            </a:r>
          </a:p>
        </p:txBody>
      </p:sp>
      <p:sp>
        <p:nvSpPr>
          <p:cNvPr id="301062" name="AutoShape 6"/>
          <p:cNvSpPr>
            <a:spLocks noChangeArrowheads="1"/>
          </p:cNvSpPr>
          <p:nvPr/>
        </p:nvSpPr>
        <p:spPr bwMode="auto">
          <a:xfrm>
            <a:off x="3581400" y="1268413"/>
            <a:ext cx="1979613" cy="1081087"/>
          </a:xfrm>
          <a:prstGeom prst="wedgeRoundRectCallout">
            <a:avLst>
              <a:gd name="adj1" fmla="val 74218"/>
              <a:gd name="adj2" fmla="val 17863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Current</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Top of Stack</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TOS</a:t>
            </a:r>
          </a:p>
        </p:txBody>
      </p:sp>
      <p:sp>
        <p:nvSpPr>
          <p:cNvPr id="301063" name="Rectangle 7"/>
          <p:cNvSpPr>
            <a:spLocks noGrp="1" noChangeArrowheads="1"/>
          </p:cNvSpPr>
          <p:nvPr>
            <p:ph type="body" idx="1"/>
          </p:nvPr>
        </p:nvSpPr>
        <p:spPr>
          <a:xfrm>
            <a:off x="457200" y="1719263"/>
            <a:ext cx="8229600" cy="3762375"/>
          </a:xfrm>
          <a:noFill/>
        </p:spPr>
        <p:txBody>
          <a:bodyPr lIns="63500" tIns="25400" rIns="63500" bIns="25400">
            <a:spAutoFit/>
          </a:bodyPr>
          <a:lstStyle/>
          <a:p>
            <a:pPr eaLnBrk="1" hangingPunct="1"/>
            <a:r>
              <a:rPr lang="en-US" altLang="en-US" smtClean="0"/>
              <a:t>POP</a:t>
            </a:r>
          </a:p>
          <a:p>
            <a:pPr lvl="1" eaLnBrk="1" hangingPunct="1">
              <a:buFont typeface="Wingdings" pitchFamily="2" charset="2"/>
              <a:buNone/>
            </a:pPr>
            <a:r>
              <a:rPr lang="en-US" altLang="en-US" smtClean="0"/>
              <a:t>DR ← M[SP]</a:t>
            </a:r>
          </a:p>
          <a:p>
            <a:pPr lvl="1" eaLnBrk="1" hangingPunct="1">
              <a:buFont typeface="Wingdings" pitchFamily="2" charset="2"/>
              <a:buNone/>
            </a:pPr>
            <a:r>
              <a:rPr lang="en-US" altLang="en-US" smtClean="0"/>
              <a:t>SP ← SP + 1</a:t>
            </a:r>
          </a:p>
          <a:p>
            <a:pPr lvl="1" eaLnBrk="1" hangingPunct="1">
              <a:buFont typeface="Wingdings" pitchFamily="2" charset="2"/>
              <a:buNone/>
            </a:pPr>
            <a:r>
              <a:rPr lang="en-US" altLang="en-US" smtClean="0"/>
              <a:t>If (SP = 11) then (EMPTY ← 1)</a:t>
            </a:r>
          </a:p>
          <a:p>
            <a:pPr lvl="1" eaLnBrk="1" hangingPunct="1">
              <a:buFont typeface="Wingdings" pitchFamily="2" charset="2"/>
              <a:buNone/>
            </a:pPr>
            <a:r>
              <a:rPr lang="en-US" altLang="en-US" smtClean="0"/>
              <a:t>FULL ← 0</a:t>
            </a:r>
          </a:p>
        </p:txBody>
      </p:sp>
      <p:sp>
        <p:nvSpPr>
          <p:cNvPr id="301064" name="Line 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74761" name="Group 9"/>
          <p:cNvGrpSpPr>
            <a:grpSpLocks/>
          </p:cNvGrpSpPr>
          <p:nvPr/>
        </p:nvGrpSpPr>
        <p:grpSpPr bwMode="auto">
          <a:xfrm>
            <a:off x="6011863" y="1089025"/>
            <a:ext cx="2341562" cy="5219700"/>
            <a:chOff x="3787" y="686"/>
            <a:chExt cx="1475" cy="3288"/>
          </a:xfrm>
        </p:grpSpPr>
        <p:sp>
          <p:nvSpPr>
            <p:cNvPr id="74774" name="AutoShape 10"/>
            <p:cNvSpPr>
              <a:spLocks noChangeArrowheads="1"/>
            </p:cNvSpPr>
            <p:nvPr/>
          </p:nvSpPr>
          <p:spPr bwMode="auto">
            <a:xfrm>
              <a:off x="4127" y="1139"/>
              <a:ext cx="1135" cy="2609"/>
            </a:xfrm>
            <a:prstGeom prst="cube">
              <a:avLst>
                <a:gd name="adj" fmla="val 9514"/>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4775" name="Text Box 11"/>
            <p:cNvSpPr txBox="1">
              <a:spLocks noChangeArrowheads="1"/>
            </p:cNvSpPr>
            <p:nvPr/>
          </p:nvSpPr>
          <p:spPr bwMode="auto">
            <a:xfrm>
              <a:off x="3787" y="125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0</a:t>
              </a:r>
              <a:endParaRPr lang="en-US" altLang="en-US" sz="2000" b="1">
                <a:solidFill>
                  <a:schemeClr val="accent1"/>
                </a:solidFill>
                <a:cs typeface="Arial" pitchFamily="34" charset="0"/>
              </a:endParaRPr>
            </a:p>
          </p:txBody>
        </p:sp>
        <p:sp>
          <p:nvSpPr>
            <p:cNvPr id="74776" name="Text Box 12"/>
            <p:cNvSpPr txBox="1">
              <a:spLocks noChangeArrowheads="1"/>
            </p:cNvSpPr>
            <p:nvPr/>
          </p:nvSpPr>
          <p:spPr bwMode="auto">
            <a:xfrm>
              <a:off x="3788" y="147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a:t>
              </a:r>
              <a:endParaRPr lang="en-US" altLang="en-US" sz="2000" b="1">
                <a:solidFill>
                  <a:schemeClr val="accent1"/>
                </a:solidFill>
                <a:cs typeface="Arial" pitchFamily="34" charset="0"/>
              </a:endParaRPr>
            </a:p>
          </p:txBody>
        </p:sp>
        <p:sp>
          <p:nvSpPr>
            <p:cNvPr id="74777" name="Text Box 13"/>
            <p:cNvSpPr txBox="1">
              <a:spLocks noChangeArrowheads="1"/>
            </p:cNvSpPr>
            <p:nvPr/>
          </p:nvSpPr>
          <p:spPr bwMode="auto">
            <a:xfrm>
              <a:off x="3789" y="170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2</a:t>
              </a:r>
              <a:endParaRPr lang="en-US" altLang="en-US" sz="2000" b="1">
                <a:solidFill>
                  <a:schemeClr val="accent1"/>
                </a:solidFill>
                <a:cs typeface="Arial" pitchFamily="34" charset="0"/>
              </a:endParaRPr>
            </a:p>
          </p:txBody>
        </p:sp>
        <p:sp>
          <p:nvSpPr>
            <p:cNvPr id="74778" name="Text Box 14"/>
            <p:cNvSpPr txBox="1">
              <a:spLocks noChangeArrowheads="1"/>
            </p:cNvSpPr>
            <p:nvPr/>
          </p:nvSpPr>
          <p:spPr bwMode="auto">
            <a:xfrm>
              <a:off x="3790" y="193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3</a:t>
              </a:r>
              <a:endParaRPr lang="en-US" altLang="en-US" sz="2000" b="1">
                <a:solidFill>
                  <a:schemeClr val="accent1"/>
                </a:solidFill>
                <a:cs typeface="Arial" pitchFamily="34" charset="0"/>
              </a:endParaRPr>
            </a:p>
          </p:txBody>
        </p:sp>
        <p:sp>
          <p:nvSpPr>
            <p:cNvPr id="74779" name="Text Box 15"/>
            <p:cNvSpPr txBox="1">
              <a:spLocks noChangeArrowheads="1"/>
            </p:cNvSpPr>
            <p:nvPr/>
          </p:nvSpPr>
          <p:spPr bwMode="auto">
            <a:xfrm>
              <a:off x="3791" y="215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4</a:t>
              </a:r>
              <a:endParaRPr lang="en-US" altLang="en-US" sz="2000" b="1">
                <a:solidFill>
                  <a:schemeClr val="accent1"/>
                </a:solidFill>
                <a:cs typeface="Arial" pitchFamily="34" charset="0"/>
              </a:endParaRPr>
            </a:p>
          </p:txBody>
        </p:sp>
        <p:sp>
          <p:nvSpPr>
            <p:cNvPr id="74780" name="Text Box 16"/>
            <p:cNvSpPr txBox="1">
              <a:spLocks noChangeArrowheads="1"/>
            </p:cNvSpPr>
            <p:nvPr/>
          </p:nvSpPr>
          <p:spPr bwMode="auto">
            <a:xfrm>
              <a:off x="3794" y="2840"/>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7</a:t>
              </a:r>
              <a:endParaRPr lang="en-US" altLang="en-US" sz="2000" b="1">
                <a:solidFill>
                  <a:schemeClr val="accent1"/>
                </a:solidFill>
                <a:cs typeface="Arial" pitchFamily="34" charset="0"/>
              </a:endParaRPr>
            </a:p>
          </p:txBody>
        </p:sp>
        <p:sp>
          <p:nvSpPr>
            <p:cNvPr id="74781" name="Text Box 17"/>
            <p:cNvSpPr txBox="1">
              <a:spLocks noChangeArrowheads="1"/>
            </p:cNvSpPr>
            <p:nvPr/>
          </p:nvSpPr>
          <p:spPr bwMode="auto">
            <a:xfrm>
              <a:off x="3795" y="306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8</a:t>
              </a:r>
              <a:endParaRPr lang="en-US" altLang="en-US" sz="2000" b="1">
                <a:solidFill>
                  <a:schemeClr val="accent1"/>
                </a:solidFill>
                <a:cs typeface="Arial" pitchFamily="34" charset="0"/>
              </a:endParaRPr>
            </a:p>
          </p:txBody>
        </p:sp>
        <p:sp>
          <p:nvSpPr>
            <p:cNvPr id="74782" name="Text Box 18"/>
            <p:cNvSpPr txBox="1">
              <a:spLocks noChangeArrowheads="1"/>
            </p:cNvSpPr>
            <p:nvPr/>
          </p:nvSpPr>
          <p:spPr bwMode="auto">
            <a:xfrm>
              <a:off x="3796" y="329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9</a:t>
              </a:r>
              <a:endParaRPr lang="en-US" altLang="en-US" sz="2000" b="1">
                <a:solidFill>
                  <a:schemeClr val="accent1"/>
                </a:solidFill>
                <a:cs typeface="Arial" pitchFamily="34" charset="0"/>
              </a:endParaRPr>
            </a:p>
          </p:txBody>
        </p:sp>
        <p:sp>
          <p:nvSpPr>
            <p:cNvPr id="74783" name="Text Box 19"/>
            <p:cNvSpPr txBox="1">
              <a:spLocks noChangeArrowheads="1"/>
            </p:cNvSpPr>
            <p:nvPr/>
          </p:nvSpPr>
          <p:spPr bwMode="auto">
            <a:xfrm>
              <a:off x="3797" y="352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10</a:t>
              </a:r>
              <a:endParaRPr lang="en-US" altLang="en-US" sz="2000" b="1">
                <a:solidFill>
                  <a:schemeClr val="accent1"/>
                </a:solidFill>
                <a:cs typeface="Arial" pitchFamily="34" charset="0"/>
              </a:endParaRPr>
            </a:p>
          </p:txBody>
        </p:sp>
        <p:sp>
          <p:nvSpPr>
            <p:cNvPr id="74784" name="Text Box 20"/>
            <p:cNvSpPr txBox="1">
              <a:spLocks noChangeArrowheads="1"/>
            </p:cNvSpPr>
            <p:nvPr/>
          </p:nvSpPr>
          <p:spPr bwMode="auto">
            <a:xfrm>
              <a:off x="3787" y="238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5</a:t>
              </a:r>
              <a:endParaRPr lang="en-US" altLang="en-US" sz="2000" b="1">
                <a:solidFill>
                  <a:schemeClr val="accent1"/>
                </a:solidFill>
                <a:cs typeface="Arial" pitchFamily="34" charset="0"/>
              </a:endParaRPr>
            </a:p>
          </p:txBody>
        </p:sp>
        <p:sp>
          <p:nvSpPr>
            <p:cNvPr id="74785" name="Text Box 21"/>
            <p:cNvSpPr txBox="1">
              <a:spLocks noChangeArrowheads="1"/>
            </p:cNvSpPr>
            <p:nvPr/>
          </p:nvSpPr>
          <p:spPr bwMode="auto">
            <a:xfrm>
              <a:off x="3787" y="261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6</a:t>
              </a:r>
              <a:endParaRPr lang="en-US" altLang="en-US" sz="2000" b="1">
                <a:solidFill>
                  <a:schemeClr val="accent1"/>
                </a:solidFill>
                <a:cs typeface="Arial" pitchFamily="34" charset="0"/>
              </a:endParaRPr>
            </a:p>
          </p:txBody>
        </p:sp>
        <p:sp>
          <p:nvSpPr>
            <p:cNvPr id="74786" name="Text Box 22"/>
            <p:cNvSpPr txBox="1">
              <a:spLocks noChangeArrowheads="1"/>
            </p:cNvSpPr>
            <p:nvPr/>
          </p:nvSpPr>
          <p:spPr bwMode="auto">
            <a:xfrm>
              <a:off x="4241" y="3747"/>
              <a:ext cx="7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a:t>
              </a:r>
            </a:p>
          </p:txBody>
        </p:sp>
        <p:sp>
          <p:nvSpPr>
            <p:cNvPr id="74787" name="AutoShape 23"/>
            <p:cNvSpPr>
              <a:spLocks noChangeArrowheads="1"/>
            </p:cNvSpPr>
            <p:nvPr/>
          </p:nvSpPr>
          <p:spPr bwMode="auto">
            <a:xfrm>
              <a:off x="4127" y="686"/>
              <a:ext cx="1134" cy="340"/>
            </a:xfrm>
            <a:prstGeom prst="cube">
              <a:avLst>
                <a:gd name="adj" fmla="val 33528"/>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latin typeface="Times New Roman" pitchFamily="18" charset="0"/>
                <a:cs typeface="Times New Roman" pitchFamily="18" charset="0"/>
              </a:endParaRPr>
            </a:p>
          </p:txBody>
        </p:sp>
        <p:sp>
          <p:nvSpPr>
            <p:cNvPr id="74788" name="Line 24"/>
            <p:cNvSpPr>
              <a:spLocks noChangeShapeType="1"/>
            </p:cNvSpPr>
            <p:nvPr/>
          </p:nvSpPr>
          <p:spPr bwMode="auto">
            <a:xfrm>
              <a:off x="4127" y="148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89" name="Line 25"/>
            <p:cNvSpPr>
              <a:spLocks noChangeShapeType="1"/>
            </p:cNvSpPr>
            <p:nvPr/>
          </p:nvSpPr>
          <p:spPr bwMode="auto">
            <a:xfrm>
              <a:off x="4127" y="170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0" name="Line 26"/>
            <p:cNvSpPr>
              <a:spLocks noChangeShapeType="1"/>
            </p:cNvSpPr>
            <p:nvPr/>
          </p:nvSpPr>
          <p:spPr bwMode="auto">
            <a:xfrm>
              <a:off x="4127" y="193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1" name="Line 27"/>
            <p:cNvSpPr>
              <a:spLocks noChangeShapeType="1"/>
            </p:cNvSpPr>
            <p:nvPr/>
          </p:nvSpPr>
          <p:spPr bwMode="auto">
            <a:xfrm>
              <a:off x="4127" y="215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2" name="Line 28"/>
            <p:cNvSpPr>
              <a:spLocks noChangeShapeType="1"/>
            </p:cNvSpPr>
            <p:nvPr/>
          </p:nvSpPr>
          <p:spPr bwMode="auto">
            <a:xfrm>
              <a:off x="4127" y="238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3" name="Line 29"/>
            <p:cNvSpPr>
              <a:spLocks noChangeShapeType="1"/>
            </p:cNvSpPr>
            <p:nvPr/>
          </p:nvSpPr>
          <p:spPr bwMode="auto">
            <a:xfrm>
              <a:off x="4127" y="261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4" name="Line 30"/>
            <p:cNvSpPr>
              <a:spLocks noChangeShapeType="1"/>
            </p:cNvSpPr>
            <p:nvPr/>
          </p:nvSpPr>
          <p:spPr bwMode="auto">
            <a:xfrm>
              <a:off x="4127" y="283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5" name="Line 31"/>
            <p:cNvSpPr>
              <a:spLocks noChangeShapeType="1"/>
            </p:cNvSpPr>
            <p:nvPr/>
          </p:nvSpPr>
          <p:spPr bwMode="auto">
            <a:xfrm>
              <a:off x="4127" y="306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6" name="Line 32"/>
            <p:cNvSpPr>
              <a:spLocks noChangeShapeType="1"/>
            </p:cNvSpPr>
            <p:nvPr/>
          </p:nvSpPr>
          <p:spPr bwMode="auto">
            <a:xfrm>
              <a:off x="4127" y="328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7" name="Line 33"/>
            <p:cNvSpPr>
              <a:spLocks noChangeShapeType="1"/>
            </p:cNvSpPr>
            <p:nvPr/>
          </p:nvSpPr>
          <p:spPr bwMode="auto">
            <a:xfrm>
              <a:off x="4127" y="351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4798" name="AutoShape 34"/>
            <p:cNvSpPr>
              <a:spLocks noChangeArrowheads="1"/>
            </p:cNvSpPr>
            <p:nvPr/>
          </p:nvSpPr>
          <p:spPr bwMode="auto">
            <a:xfrm>
              <a:off x="4581" y="1036"/>
              <a:ext cx="114" cy="167"/>
            </a:xfrm>
            <a:prstGeom prst="upDownArrow">
              <a:avLst>
                <a:gd name="adj1" fmla="val 45611"/>
                <a:gd name="adj2" fmla="val 49997"/>
              </a:avLst>
            </a:prstGeom>
            <a:solidFill>
              <a:srgbClr val="FFFF00"/>
            </a:solidFill>
            <a:ln w="19050" algn="ctr">
              <a:solidFill>
                <a:schemeClr val="tx1"/>
              </a:solidFill>
              <a:miter lim="800000"/>
              <a:headEnd/>
              <a:tailEnd/>
            </a:ln>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grpSp>
      <p:sp>
        <p:nvSpPr>
          <p:cNvPr id="74762" name="Text Box 35"/>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0  0  5  5</a:t>
            </a:r>
          </a:p>
        </p:txBody>
      </p:sp>
      <p:sp>
        <p:nvSpPr>
          <p:cNvPr id="74763" name="Text Box 36"/>
          <p:cNvSpPr txBox="1">
            <a:spLocks noChangeArrowheads="1"/>
          </p:cNvSpPr>
          <p:nvPr/>
        </p:nvSpPr>
        <p:spPr bwMode="auto">
          <a:xfrm>
            <a:off x="6551613" y="48688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0  0  0  8</a:t>
            </a:r>
          </a:p>
        </p:txBody>
      </p:sp>
      <p:sp>
        <p:nvSpPr>
          <p:cNvPr id="74764" name="Text Box 37"/>
          <p:cNvSpPr txBox="1">
            <a:spLocks noChangeArrowheads="1"/>
          </p:cNvSpPr>
          <p:nvPr/>
        </p:nvSpPr>
        <p:spPr bwMode="auto">
          <a:xfrm>
            <a:off x="6551613" y="52292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0  0  2  5</a:t>
            </a:r>
          </a:p>
        </p:txBody>
      </p:sp>
      <p:sp>
        <p:nvSpPr>
          <p:cNvPr id="74765" name="Text Box 38"/>
          <p:cNvSpPr txBox="1">
            <a:spLocks noChangeArrowheads="1"/>
          </p:cNvSpPr>
          <p:nvPr/>
        </p:nvSpPr>
        <p:spPr bwMode="auto">
          <a:xfrm>
            <a:off x="6551613" y="558958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0  0  1  5</a:t>
            </a:r>
          </a:p>
        </p:txBody>
      </p:sp>
      <p:sp>
        <p:nvSpPr>
          <p:cNvPr id="74766" name="Text Box 39"/>
          <p:cNvSpPr txBox="1">
            <a:spLocks noChangeArrowheads="1"/>
          </p:cNvSpPr>
          <p:nvPr/>
        </p:nvSpPr>
        <p:spPr bwMode="auto">
          <a:xfrm>
            <a:off x="6551613" y="414813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0  1  2  3</a:t>
            </a:r>
          </a:p>
        </p:txBody>
      </p:sp>
      <p:sp>
        <p:nvSpPr>
          <p:cNvPr id="74767" name="Text Box 40"/>
          <p:cNvSpPr txBox="1">
            <a:spLocks noChangeArrowheads="1"/>
          </p:cNvSpPr>
          <p:nvPr/>
        </p:nvSpPr>
        <p:spPr bwMode="auto">
          <a:xfrm>
            <a:off x="2771775"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FULL</a:t>
            </a:r>
          </a:p>
        </p:txBody>
      </p:sp>
      <p:sp>
        <p:nvSpPr>
          <p:cNvPr id="74768" name="Text Box 41"/>
          <p:cNvSpPr txBox="1">
            <a:spLocks noChangeArrowheads="1"/>
          </p:cNvSpPr>
          <p:nvPr/>
        </p:nvSpPr>
        <p:spPr bwMode="auto">
          <a:xfrm>
            <a:off x="4211638"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EMPTY</a:t>
            </a:r>
          </a:p>
        </p:txBody>
      </p:sp>
      <p:sp>
        <p:nvSpPr>
          <p:cNvPr id="301098" name="Text Box 42"/>
          <p:cNvSpPr txBox="1">
            <a:spLocks noChangeArrowheads="1"/>
          </p:cNvSpPr>
          <p:nvPr/>
        </p:nvSpPr>
        <p:spPr bwMode="auto">
          <a:xfrm>
            <a:off x="6551613" y="37893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1  6  9  0</a:t>
            </a:r>
          </a:p>
        </p:txBody>
      </p:sp>
      <p:sp>
        <p:nvSpPr>
          <p:cNvPr id="74770" name="WordArt 43"/>
          <p:cNvSpPr>
            <a:spLocks noChangeArrowheads="1" noChangeShapeType="1" noTextEdit="1"/>
          </p:cNvSpPr>
          <p:nvPr/>
        </p:nvSpPr>
        <p:spPr bwMode="auto">
          <a:xfrm>
            <a:off x="7092950" y="1089025"/>
            <a:ext cx="719138" cy="144463"/>
          </a:xfrm>
          <a:prstGeom prst="rect">
            <a:avLst/>
          </a:prstGeom>
        </p:spPr>
        <p:txBody>
          <a:bodyPr wrap="none" fromWordArt="1">
            <a:prstTxWarp prst="textPlain">
              <a:avLst>
                <a:gd name="adj" fmla="val 50000"/>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DR</a:t>
            </a:r>
          </a:p>
        </p:txBody>
      </p:sp>
      <p:sp>
        <p:nvSpPr>
          <p:cNvPr id="74771" name="Text Box 44"/>
          <p:cNvSpPr txBox="1">
            <a:spLocks noChangeArrowheads="1"/>
          </p:cNvSpPr>
          <p:nvPr/>
        </p:nvSpPr>
        <p:spPr bwMode="auto">
          <a:xfrm>
            <a:off x="6551613" y="37893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1  6  9  0</a:t>
            </a:r>
          </a:p>
        </p:txBody>
      </p:sp>
      <p:sp>
        <p:nvSpPr>
          <p:cNvPr id="301101" name="Line 45"/>
          <p:cNvSpPr>
            <a:spLocks noChangeShapeType="1"/>
          </p:cNvSpPr>
          <p:nvPr/>
        </p:nvSpPr>
        <p:spPr bwMode="auto">
          <a:xfrm>
            <a:off x="5292725" y="4329113"/>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1102" name="AutoShape 46"/>
          <p:cNvSpPr>
            <a:spLocks noChangeArrowheads="1"/>
          </p:cNvSpPr>
          <p:nvPr/>
        </p:nvSpPr>
        <p:spPr bwMode="auto">
          <a:xfrm>
            <a:off x="3586163" y="1268413"/>
            <a:ext cx="1979612" cy="1081087"/>
          </a:xfrm>
          <a:prstGeom prst="wedgeRoundRectCallout">
            <a:avLst>
              <a:gd name="adj1" fmla="val 76463"/>
              <a:gd name="adj2" fmla="val 21270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Current</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Top of Stack</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TOS</a:t>
            </a:r>
          </a:p>
        </p:txBody>
      </p:sp>
    </p:spTree>
    <p:extLst>
      <p:ext uri="{BB962C8B-B14F-4D97-AF65-F5344CB8AC3E}">
        <p14:creationId xmlns:p14="http://schemas.microsoft.com/office/powerpoint/2010/main" val="2548855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1063">
                                            <p:txEl>
                                              <p:pRg st="1" end="1"/>
                                            </p:txEl>
                                          </p:spTgt>
                                        </p:tgtEl>
                                        <p:attrNameLst>
                                          <p:attrName>style.visibility</p:attrName>
                                        </p:attrNameLst>
                                      </p:cBhvr>
                                      <p:to>
                                        <p:strVal val="visible"/>
                                      </p:to>
                                    </p:set>
                                    <p:animEffect transition="in" filter="wipe(left)">
                                      <p:cBhvr>
                                        <p:cTn id="7" dur="500"/>
                                        <p:tgtEl>
                                          <p:spTgt spid="301063">
                                            <p:txEl>
                                              <p:pRg st="1" end="1"/>
                                            </p:txEl>
                                          </p:spTgt>
                                        </p:tgtEl>
                                      </p:cBhvr>
                                    </p:animEffect>
                                  </p:childTnLst>
                                </p:cTn>
                              </p:par>
                            </p:childTnLst>
                          </p:cTn>
                        </p:par>
                        <p:par>
                          <p:cTn id="8" fill="hold" nodeType="afterGroup">
                            <p:stCondLst>
                              <p:cond delay="500"/>
                            </p:stCondLst>
                            <p:childTnLst>
                              <p:par>
                                <p:cTn id="9" presetID="0" presetClass="path" presetSubtype="0" accel="50000" decel="50000" fill="hold" grpId="0" nodeType="afterEffect">
                                  <p:stCondLst>
                                    <p:cond delay="0"/>
                                  </p:stCondLst>
                                  <p:childTnLst>
                                    <p:animMotion origin="layout" path="M 2.22222E-6 -3.7037E-6 L 2.22222E-6 -0.36736 " pathEditMode="relative" ptsTypes="AA">
                                      <p:cBhvr>
                                        <p:cTn id="10" dur="2000" fill="hold"/>
                                        <p:tgtEl>
                                          <p:spTgt spid="301098"/>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01063">
                                            <p:txEl>
                                              <p:pRg st="2" end="2"/>
                                            </p:txEl>
                                          </p:spTgt>
                                        </p:tgtEl>
                                        <p:attrNameLst>
                                          <p:attrName>style.visibility</p:attrName>
                                        </p:attrNameLst>
                                      </p:cBhvr>
                                      <p:to>
                                        <p:strVal val="visible"/>
                                      </p:to>
                                    </p:set>
                                    <p:animEffect transition="in" filter="wipe(left)">
                                      <p:cBhvr>
                                        <p:cTn id="15" dur="500"/>
                                        <p:tgtEl>
                                          <p:spTgt spid="301063">
                                            <p:txEl>
                                              <p:pRg st="2" end="2"/>
                                            </p:txEl>
                                          </p:spTgt>
                                        </p:tgtEl>
                                      </p:cBhvr>
                                    </p:animEffect>
                                  </p:childTnLst>
                                </p:cTn>
                              </p:par>
                            </p:childTnLst>
                          </p:cTn>
                        </p:par>
                        <p:par>
                          <p:cTn id="16" fill="hold" nodeType="afterGroup">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301060"/>
                                        </p:tgtEl>
                                        <p:attrNameLst>
                                          <p:attrName>style.visibility</p:attrName>
                                        </p:attrNameLst>
                                      </p:cBhvr>
                                      <p:to>
                                        <p:strVal val="hidden"/>
                                      </p:to>
                                    </p:se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01101"/>
                                        </p:tgtEl>
                                        <p:attrNameLst>
                                          <p:attrName>style.visibility</p:attrName>
                                        </p:attrNameLst>
                                      </p:cBhvr>
                                      <p:to>
                                        <p:strVal val="visible"/>
                                      </p:to>
                                    </p:set>
                                    <p:animEffect transition="in" filter="wipe(left)">
                                      <p:cBhvr>
                                        <p:cTn id="22" dur="500"/>
                                        <p:tgtEl>
                                          <p:spTgt spid="301101"/>
                                        </p:tgtEl>
                                      </p:cBhvr>
                                    </p:animEffect>
                                  </p:childTnLst>
                                </p:cTn>
                              </p:par>
                            </p:childTnLst>
                          </p:cTn>
                        </p:par>
                        <p:par>
                          <p:cTn id="23" fill="hold" nodeType="afterGroup">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30106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30110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1063">
                                            <p:txEl>
                                              <p:pRg st="3" end="3"/>
                                            </p:txEl>
                                          </p:spTgt>
                                        </p:tgtEl>
                                        <p:attrNameLst>
                                          <p:attrName>style.visibility</p:attrName>
                                        </p:attrNameLst>
                                      </p:cBhvr>
                                      <p:to>
                                        <p:strVal val="visible"/>
                                      </p:to>
                                    </p:set>
                                    <p:animEffect transition="in" filter="wipe(left)">
                                      <p:cBhvr>
                                        <p:cTn id="32" dur="500"/>
                                        <p:tgtEl>
                                          <p:spTgt spid="301063">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01063">
                                            <p:txEl>
                                              <p:pRg st="4" end="4"/>
                                            </p:txEl>
                                          </p:spTgt>
                                        </p:tgtEl>
                                        <p:attrNameLst>
                                          <p:attrName>style.visibility</p:attrName>
                                        </p:attrNameLst>
                                      </p:cBhvr>
                                      <p:to>
                                        <p:strVal val="visible"/>
                                      </p:to>
                                    </p:set>
                                    <p:animEffect transition="in" filter="wipe(left)">
                                      <p:cBhvr>
                                        <p:cTn id="37" dur="500"/>
                                        <p:tgtEl>
                                          <p:spTgt spid="301063">
                                            <p:txEl>
                                              <p:pRg st="4" end="4"/>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0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0" grpId="0" animBg="1"/>
      <p:bldP spid="301062" grpId="0" animBg="1"/>
      <p:bldP spid="301064" grpId="0" animBg="1"/>
      <p:bldP spid="301098" grpId="0"/>
      <p:bldP spid="301101" grpId="0" animBg="1"/>
      <p:bldP spid="30110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2"/>
          <p:cNvSpPr>
            <a:spLocks noChangeArrowheads="1"/>
          </p:cNvSpPr>
          <p:nvPr/>
        </p:nvSpPr>
        <p:spPr bwMode="auto">
          <a:xfrm>
            <a:off x="6551613" y="1447800"/>
            <a:ext cx="1801812" cy="4860925"/>
          </a:xfrm>
          <a:prstGeom prst="cube">
            <a:avLst>
              <a:gd name="adj" fmla="val 9514"/>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5779" name="Text Box 3"/>
          <p:cNvSpPr txBox="1">
            <a:spLocks noChangeArrowheads="1"/>
          </p:cNvSpPr>
          <p:nvPr/>
        </p:nvSpPr>
        <p:spPr bwMode="auto">
          <a:xfrm>
            <a:off x="6011863" y="1627188"/>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a:cs typeface="Arial" pitchFamily="34" charset="0"/>
              </a:rPr>
              <a:t>0</a:t>
            </a:r>
            <a:endParaRPr lang="en-US" altLang="en-US" sz="2000">
              <a:solidFill>
                <a:schemeClr val="accent1"/>
              </a:solidFill>
              <a:cs typeface="Arial" pitchFamily="34" charset="0"/>
            </a:endParaRPr>
          </a:p>
        </p:txBody>
      </p:sp>
      <p:sp>
        <p:nvSpPr>
          <p:cNvPr id="75780" name="Text Box 4"/>
          <p:cNvSpPr txBox="1">
            <a:spLocks noChangeArrowheads="1"/>
          </p:cNvSpPr>
          <p:nvPr/>
        </p:nvSpPr>
        <p:spPr bwMode="auto">
          <a:xfrm>
            <a:off x="6013450" y="1987550"/>
            <a:ext cx="5381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a:cs typeface="Arial" pitchFamily="34" charset="0"/>
              </a:rPr>
              <a:t>1</a:t>
            </a:r>
            <a:endParaRPr lang="en-US" altLang="en-US" sz="2000">
              <a:solidFill>
                <a:schemeClr val="accent1"/>
              </a:solidFill>
              <a:cs typeface="Arial" pitchFamily="34" charset="0"/>
            </a:endParaRPr>
          </a:p>
        </p:txBody>
      </p:sp>
      <p:sp>
        <p:nvSpPr>
          <p:cNvPr id="75781" name="Text Box 5"/>
          <p:cNvSpPr txBox="1">
            <a:spLocks noChangeArrowheads="1"/>
          </p:cNvSpPr>
          <p:nvPr/>
        </p:nvSpPr>
        <p:spPr bwMode="auto">
          <a:xfrm>
            <a:off x="6015038" y="2347913"/>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a:cs typeface="Arial" pitchFamily="34" charset="0"/>
              </a:rPr>
              <a:t>2</a:t>
            </a:r>
            <a:endParaRPr lang="en-US" altLang="en-US" sz="2000">
              <a:solidFill>
                <a:schemeClr val="accent1"/>
              </a:solidFill>
              <a:cs typeface="Arial" pitchFamily="34" charset="0"/>
            </a:endParaRPr>
          </a:p>
        </p:txBody>
      </p:sp>
      <p:sp>
        <p:nvSpPr>
          <p:cNvPr id="75782" name="Text Box 6"/>
          <p:cNvSpPr txBox="1">
            <a:spLocks noChangeArrowheads="1"/>
          </p:cNvSpPr>
          <p:nvPr/>
        </p:nvSpPr>
        <p:spPr bwMode="auto">
          <a:xfrm>
            <a:off x="6022975" y="3968750"/>
            <a:ext cx="5381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102</a:t>
            </a:r>
            <a:endParaRPr lang="en-US" altLang="en-US" sz="2000">
              <a:solidFill>
                <a:schemeClr val="accent1"/>
              </a:solidFill>
              <a:cs typeface="Arial" pitchFamily="34" charset="0"/>
            </a:endParaRPr>
          </a:p>
        </p:txBody>
      </p:sp>
      <p:sp>
        <p:nvSpPr>
          <p:cNvPr id="75783" name="Text Box 7"/>
          <p:cNvSpPr txBox="1">
            <a:spLocks noChangeArrowheads="1"/>
          </p:cNvSpPr>
          <p:nvPr/>
        </p:nvSpPr>
        <p:spPr bwMode="auto">
          <a:xfrm>
            <a:off x="6011863" y="5589588"/>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202</a:t>
            </a:r>
            <a:endParaRPr lang="en-US" altLang="en-US" sz="2000">
              <a:solidFill>
                <a:schemeClr val="accent1"/>
              </a:solidFill>
              <a:cs typeface="Arial" pitchFamily="34" charset="0"/>
            </a:endParaRPr>
          </a:p>
        </p:txBody>
      </p:sp>
      <p:sp>
        <p:nvSpPr>
          <p:cNvPr id="75784" name="Text Box 8"/>
          <p:cNvSpPr txBox="1">
            <a:spLocks noChangeArrowheads="1"/>
          </p:cNvSpPr>
          <p:nvPr/>
        </p:nvSpPr>
        <p:spPr bwMode="auto">
          <a:xfrm>
            <a:off x="6011863" y="5229225"/>
            <a:ext cx="5381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201</a:t>
            </a:r>
            <a:endParaRPr lang="en-US" altLang="en-US" sz="2000">
              <a:solidFill>
                <a:schemeClr val="accent1"/>
              </a:solidFill>
              <a:cs typeface="Arial" pitchFamily="34" charset="0"/>
            </a:endParaRPr>
          </a:p>
        </p:txBody>
      </p:sp>
      <p:sp>
        <p:nvSpPr>
          <p:cNvPr id="75785" name="Text Box 9"/>
          <p:cNvSpPr txBox="1">
            <a:spLocks noChangeArrowheads="1"/>
          </p:cNvSpPr>
          <p:nvPr/>
        </p:nvSpPr>
        <p:spPr bwMode="auto">
          <a:xfrm>
            <a:off x="6027738" y="4868863"/>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200</a:t>
            </a:r>
            <a:endParaRPr lang="en-US" altLang="en-US" sz="2000">
              <a:solidFill>
                <a:schemeClr val="accent1"/>
              </a:solidFill>
              <a:cs typeface="Arial" pitchFamily="34" charset="0"/>
            </a:endParaRPr>
          </a:p>
        </p:txBody>
      </p:sp>
      <p:sp>
        <p:nvSpPr>
          <p:cNvPr id="75786" name="Text Box 10"/>
          <p:cNvSpPr txBox="1">
            <a:spLocks noChangeArrowheads="1"/>
          </p:cNvSpPr>
          <p:nvPr/>
        </p:nvSpPr>
        <p:spPr bwMode="auto">
          <a:xfrm>
            <a:off x="6011863" y="3249613"/>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100</a:t>
            </a:r>
            <a:endParaRPr lang="en-US" altLang="en-US" sz="2000">
              <a:solidFill>
                <a:schemeClr val="accent1"/>
              </a:solidFill>
              <a:cs typeface="Arial" pitchFamily="34" charset="0"/>
            </a:endParaRPr>
          </a:p>
        </p:txBody>
      </p:sp>
      <p:sp>
        <p:nvSpPr>
          <p:cNvPr id="75787" name="Text Box 11"/>
          <p:cNvSpPr txBox="1">
            <a:spLocks noChangeArrowheads="1"/>
          </p:cNvSpPr>
          <p:nvPr/>
        </p:nvSpPr>
        <p:spPr bwMode="auto">
          <a:xfrm>
            <a:off x="6011863" y="3608388"/>
            <a:ext cx="538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a:cs typeface="Arial" pitchFamily="34" charset="0"/>
              </a:rPr>
              <a:t>101</a:t>
            </a:r>
            <a:endParaRPr lang="en-US" altLang="en-US" sz="2000">
              <a:solidFill>
                <a:schemeClr val="accent1"/>
              </a:solidFill>
              <a:cs typeface="Arial" pitchFamily="34" charset="0"/>
            </a:endParaRPr>
          </a:p>
        </p:txBody>
      </p:sp>
      <p:sp>
        <p:nvSpPr>
          <p:cNvPr id="75788" name="Rectangle 12"/>
          <p:cNvSpPr>
            <a:spLocks noGrp="1" noChangeArrowheads="1"/>
          </p:cNvSpPr>
          <p:nvPr>
            <p:ph type="title"/>
          </p:nvPr>
        </p:nvSpPr>
        <p:spPr>
          <a:xfrm>
            <a:off x="457200" y="122238"/>
            <a:ext cx="7543800" cy="639762"/>
          </a:xfrm>
        </p:spPr>
        <p:txBody>
          <a:bodyPr/>
          <a:lstStyle/>
          <a:p>
            <a:pPr eaLnBrk="1" hangingPunct="1"/>
            <a:r>
              <a:rPr lang="en-US" altLang="en-US" sz="3500" smtClean="0"/>
              <a:t>Stack Organization</a:t>
            </a:r>
          </a:p>
        </p:txBody>
      </p:sp>
      <p:sp>
        <p:nvSpPr>
          <p:cNvPr id="75789" name="Text Box 13"/>
          <p:cNvSpPr txBox="1">
            <a:spLocks noChangeArrowheads="1"/>
          </p:cNvSpPr>
          <p:nvPr/>
        </p:nvSpPr>
        <p:spPr bwMode="auto">
          <a:xfrm>
            <a:off x="6551613" y="1627188"/>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1"/>
              </a:solidFill>
              <a:cs typeface="Arial" pitchFamily="34" charset="0"/>
            </a:endParaRPr>
          </a:p>
        </p:txBody>
      </p:sp>
      <p:sp>
        <p:nvSpPr>
          <p:cNvPr id="75790" name="Text Box 14"/>
          <p:cNvSpPr txBox="1">
            <a:spLocks noChangeArrowheads="1"/>
          </p:cNvSpPr>
          <p:nvPr/>
        </p:nvSpPr>
        <p:spPr bwMode="auto">
          <a:xfrm>
            <a:off x="6551613" y="1987550"/>
            <a:ext cx="1620837"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1"/>
              </a:solidFill>
              <a:cs typeface="Arial" pitchFamily="34" charset="0"/>
            </a:endParaRPr>
          </a:p>
        </p:txBody>
      </p:sp>
      <p:sp>
        <p:nvSpPr>
          <p:cNvPr id="75791" name="Text Box 15"/>
          <p:cNvSpPr txBox="1">
            <a:spLocks noChangeArrowheads="1"/>
          </p:cNvSpPr>
          <p:nvPr/>
        </p:nvSpPr>
        <p:spPr bwMode="auto">
          <a:xfrm>
            <a:off x="6551613" y="2347913"/>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792" name="Text Box 16"/>
          <p:cNvSpPr txBox="1">
            <a:spLocks noChangeArrowheads="1"/>
          </p:cNvSpPr>
          <p:nvPr/>
        </p:nvSpPr>
        <p:spPr bwMode="auto">
          <a:xfrm>
            <a:off x="6551613" y="3249613"/>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302097" name="Rectangle 17"/>
          <p:cNvSpPr>
            <a:spLocks noGrp="1" noChangeArrowheads="1"/>
          </p:cNvSpPr>
          <p:nvPr>
            <p:ph type="body" idx="1"/>
          </p:nvPr>
        </p:nvSpPr>
        <p:spPr>
          <a:xfrm>
            <a:off x="431800" y="1089025"/>
            <a:ext cx="8280400" cy="3763963"/>
          </a:xfrm>
          <a:noFill/>
        </p:spPr>
        <p:txBody>
          <a:bodyPr lIns="63500" tIns="25400" rIns="63500" bIns="25400">
            <a:spAutoFit/>
          </a:bodyPr>
          <a:lstStyle/>
          <a:p>
            <a:pPr eaLnBrk="1" hangingPunct="1"/>
            <a:r>
              <a:rPr lang="en-US" altLang="en-US" smtClean="0"/>
              <a:t>Memory Stack</a:t>
            </a:r>
          </a:p>
          <a:p>
            <a:pPr lvl="1" eaLnBrk="1" hangingPunct="1"/>
            <a:r>
              <a:rPr lang="en-US" altLang="en-US" smtClean="0">
                <a:solidFill>
                  <a:srgbClr val="CC00FF"/>
                </a:solidFill>
              </a:rPr>
              <a:t>PUSH</a:t>
            </a:r>
          </a:p>
          <a:p>
            <a:pPr lvl="2" eaLnBrk="1" hangingPunct="1">
              <a:buFont typeface="Wingdings" pitchFamily="2" charset="2"/>
              <a:buNone/>
            </a:pPr>
            <a:r>
              <a:rPr lang="en-US" altLang="en-US" sz="2800" smtClean="0"/>
              <a:t>SP ← SP – 1</a:t>
            </a:r>
          </a:p>
          <a:p>
            <a:pPr lvl="2" eaLnBrk="1" hangingPunct="1">
              <a:buFont typeface="Wingdings" pitchFamily="2" charset="2"/>
              <a:buNone/>
            </a:pPr>
            <a:r>
              <a:rPr lang="en-US" altLang="en-US" sz="2800" smtClean="0"/>
              <a:t>M[SP] ← DR</a:t>
            </a:r>
          </a:p>
          <a:p>
            <a:pPr lvl="1" eaLnBrk="1" hangingPunct="1"/>
            <a:r>
              <a:rPr lang="en-US" altLang="en-US" smtClean="0">
                <a:solidFill>
                  <a:srgbClr val="CC00FF"/>
                </a:solidFill>
              </a:rPr>
              <a:t>POP</a:t>
            </a:r>
          </a:p>
          <a:p>
            <a:pPr lvl="2" eaLnBrk="1" hangingPunct="1">
              <a:buFont typeface="Wingdings" pitchFamily="2" charset="2"/>
              <a:buNone/>
            </a:pPr>
            <a:r>
              <a:rPr lang="en-US" altLang="en-US" sz="2800" smtClean="0"/>
              <a:t>DR ← M[SP]</a:t>
            </a:r>
          </a:p>
          <a:p>
            <a:pPr lvl="2" eaLnBrk="1" hangingPunct="1">
              <a:buFont typeface="Wingdings" pitchFamily="2" charset="2"/>
              <a:buNone/>
            </a:pPr>
            <a:r>
              <a:rPr lang="en-US" altLang="en-US" sz="2800" smtClean="0"/>
              <a:t>SP ← SP + 1</a:t>
            </a:r>
          </a:p>
        </p:txBody>
      </p:sp>
      <p:sp>
        <p:nvSpPr>
          <p:cNvPr id="302098" name="Line 1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5795" name="WordArt 19"/>
          <p:cNvSpPr>
            <a:spLocks noChangeArrowheads="1" noChangeShapeType="1" noTextEdit="1"/>
          </p:cNvSpPr>
          <p:nvPr/>
        </p:nvSpPr>
        <p:spPr bwMode="auto">
          <a:xfrm>
            <a:off x="6551613" y="1089025"/>
            <a:ext cx="1800225" cy="360363"/>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75796" name="Text Box 20"/>
          <p:cNvSpPr txBox="1">
            <a:spLocks noChangeArrowheads="1"/>
          </p:cNvSpPr>
          <p:nvPr/>
        </p:nvSpPr>
        <p:spPr bwMode="auto">
          <a:xfrm>
            <a:off x="6551613" y="3608388"/>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797" name="Text Box 21"/>
          <p:cNvSpPr txBox="1">
            <a:spLocks noChangeArrowheads="1"/>
          </p:cNvSpPr>
          <p:nvPr/>
        </p:nvSpPr>
        <p:spPr bwMode="auto">
          <a:xfrm>
            <a:off x="6551613" y="3968750"/>
            <a:ext cx="1620837"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798" name="Text Box 22"/>
          <p:cNvSpPr txBox="1">
            <a:spLocks noChangeArrowheads="1"/>
          </p:cNvSpPr>
          <p:nvPr/>
        </p:nvSpPr>
        <p:spPr bwMode="auto">
          <a:xfrm>
            <a:off x="6551613" y="4868863"/>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799" name="Text Box 23"/>
          <p:cNvSpPr txBox="1">
            <a:spLocks noChangeArrowheads="1"/>
          </p:cNvSpPr>
          <p:nvPr/>
        </p:nvSpPr>
        <p:spPr bwMode="auto">
          <a:xfrm>
            <a:off x="6551613" y="5229225"/>
            <a:ext cx="1620837"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800" name="Text Box 24"/>
          <p:cNvSpPr txBox="1">
            <a:spLocks noChangeArrowheads="1"/>
          </p:cNvSpPr>
          <p:nvPr/>
        </p:nvSpPr>
        <p:spPr bwMode="auto">
          <a:xfrm>
            <a:off x="6551613" y="5589588"/>
            <a:ext cx="1620837"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marL="920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endParaRPr lang="en-US" altLang="en-US" sz="1800" b="1">
              <a:solidFill>
                <a:schemeClr val="accent2"/>
              </a:solidFill>
              <a:cs typeface="Arial" pitchFamily="34" charset="0"/>
            </a:endParaRPr>
          </a:p>
        </p:txBody>
      </p:sp>
      <p:sp>
        <p:nvSpPr>
          <p:cNvPr id="75801" name="Text Box 25"/>
          <p:cNvSpPr txBox="1">
            <a:spLocks noChangeArrowheads="1"/>
          </p:cNvSpPr>
          <p:nvPr/>
        </p:nvSpPr>
        <p:spPr bwMode="auto">
          <a:xfrm>
            <a:off x="3851275" y="162877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PC</a:t>
            </a:r>
          </a:p>
        </p:txBody>
      </p:sp>
      <p:sp>
        <p:nvSpPr>
          <p:cNvPr id="75802" name="Line 26"/>
          <p:cNvSpPr>
            <a:spLocks noChangeShapeType="1"/>
          </p:cNvSpPr>
          <p:nvPr/>
        </p:nvSpPr>
        <p:spPr bwMode="auto">
          <a:xfrm>
            <a:off x="5292725" y="1808163"/>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75803" name="Text Box 27"/>
          <p:cNvSpPr txBox="1">
            <a:spLocks noChangeArrowheads="1"/>
          </p:cNvSpPr>
          <p:nvPr/>
        </p:nvSpPr>
        <p:spPr bwMode="auto">
          <a:xfrm>
            <a:off x="3851275" y="3249613"/>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AR</a:t>
            </a:r>
          </a:p>
        </p:txBody>
      </p:sp>
      <p:sp>
        <p:nvSpPr>
          <p:cNvPr id="75804" name="Line 28"/>
          <p:cNvSpPr>
            <a:spLocks noChangeShapeType="1"/>
          </p:cNvSpPr>
          <p:nvPr/>
        </p:nvSpPr>
        <p:spPr bwMode="auto">
          <a:xfrm>
            <a:off x="5292725" y="3429000"/>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75805" name="Text Box 29"/>
          <p:cNvSpPr txBox="1">
            <a:spLocks noChangeArrowheads="1"/>
          </p:cNvSpPr>
          <p:nvPr/>
        </p:nvSpPr>
        <p:spPr bwMode="auto">
          <a:xfrm>
            <a:off x="3851275" y="522922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SP</a:t>
            </a:r>
          </a:p>
        </p:txBody>
      </p:sp>
      <p:sp>
        <p:nvSpPr>
          <p:cNvPr id="75806" name="Line 30"/>
          <p:cNvSpPr>
            <a:spLocks noChangeShapeType="1"/>
          </p:cNvSpPr>
          <p:nvPr/>
        </p:nvSpPr>
        <p:spPr bwMode="auto">
          <a:xfrm>
            <a:off x="5292725" y="5408613"/>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75807" name="WordArt 31"/>
          <p:cNvSpPr>
            <a:spLocks noChangeArrowheads="1" noChangeShapeType="1" noTextEdit="1"/>
          </p:cNvSpPr>
          <p:nvPr/>
        </p:nvSpPr>
        <p:spPr bwMode="auto">
          <a:xfrm rot="-1832824">
            <a:off x="6577013" y="1997075"/>
            <a:ext cx="1620837" cy="360363"/>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FF00"/>
                </a:solidFill>
                <a:latin typeface="Arial Black"/>
              </a:rPr>
              <a:t>Program</a:t>
            </a:r>
          </a:p>
        </p:txBody>
      </p:sp>
      <p:sp>
        <p:nvSpPr>
          <p:cNvPr id="75808" name="WordArt 32"/>
          <p:cNvSpPr>
            <a:spLocks noChangeArrowheads="1" noChangeShapeType="1" noTextEdit="1"/>
          </p:cNvSpPr>
          <p:nvPr/>
        </p:nvSpPr>
        <p:spPr bwMode="auto">
          <a:xfrm rot="-1832824">
            <a:off x="6551613" y="3608388"/>
            <a:ext cx="1620837" cy="360362"/>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66FF"/>
                </a:solidFill>
                <a:latin typeface="Arial Black"/>
              </a:rPr>
              <a:t>Data</a:t>
            </a:r>
          </a:p>
        </p:txBody>
      </p:sp>
      <p:sp>
        <p:nvSpPr>
          <p:cNvPr id="75809" name="WordArt 33"/>
          <p:cNvSpPr>
            <a:spLocks noChangeArrowheads="1" noChangeShapeType="1" noTextEdit="1"/>
          </p:cNvSpPr>
          <p:nvPr/>
        </p:nvSpPr>
        <p:spPr bwMode="auto">
          <a:xfrm rot="-1832824">
            <a:off x="6526213" y="5219700"/>
            <a:ext cx="1620837" cy="360363"/>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CC00FF"/>
                </a:solidFill>
                <a:latin typeface="Arial Black"/>
              </a:rPr>
              <a:t>Stack</a:t>
            </a:r>
          </a:p>
        </p:txBody>
      </p:sp>
    </p:spTree>
    <p:extLst>
      <p:ext uri="{BB962C8B-B14F-4D97-AF65-F5344CB8AC3E}">
        <p14:creationId xmlns:p14="http://schemas.microsoft.com/office/powerpoint/2010/main" val="2538788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2097">
                                            <p:txEl>
                                              <p:pRg st="1" end="1"/>
                                            </p:txEl>
                                          </p:spTgt>
                                        </p:tgtEl>
                                        <p:attrNameLst>
                                          <p:attrName>style.visibility</p:attrName>
                                        </p:attrNameLst>
                                      </p:cBhvr>
                                      <p:to>
                                        <p:strVal val="visible"/>
                                      </p:to>
                                    </p:set>
                                    <p:animEffect transition="in" filter="wipe(left)">
                                      <p:cBhvr>
                                        <p:cTn id="7" dur="500"/>
                                        <p:tgtEl>
                                          <p:spTgt spid="302097">
                                            <p:txEl>
                                              <p:pRg st="1" end="1"/>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2097">
                                            <p:txEl>
                                              <p:pRg st="2" end="2"/>
                                            </p:txEl>
                                          </p:spTgt>
                                        </p:tgtEl>
                                        <p:attrNameLst>
                                          <p:attrName>style.visibility</p:attrName>
                                        </p:attrNameLst>
                                      </p:cBhvr>
                                      <p:to>
                                        <p:strVal val="visible"/>
                                      </p:to>
                                    </p:set>
                                    <p:animEffect transition="in" filter="wipe(left)">
                                      <p:cBhvr>
                                        <p:cTn id="11" dur="500"/>
                                        <p:tgtEl>
                                          <p:spTgt spid="302097">
                                            <p:txEl>
                                              <p:pRg st="2" end="2"/>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2097">
                                            <p:txEl>
                                              <p:pRg st="3" end="3"/>
                                            </p:txEl>
                                          </p:spTgt>
                                        </p:tgtEl>
                                        <p:attrNameLst>
                                          <p:attrName>style.visibility</p:attrName>
                                        </p:attrNameLst>
                                      </p:cBhvr>
                                      <p:to>
                                        <p:strVal val="visible"/>
                                      </p:to>
                                    </p:set>
                                    <p:animEffect transition="in" filter="wipe(left)">
                                      <p:cBhvr>
                                        <p:cTn id="15" dur="500"/>
                                        <p:tgtEl>
                                          <p:spTgt spid="30209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02097">
                                            <p:txEl>
                                              <p:pRg st="4" end="4"/>
                                            </p:txEl>
                                          </p:spTgt>
                                        </p:tgtEl>
                                        <p:attrNameLst>
                                          <p:attrName>style.visibility</p:attrName>
                                        </p:attrNameLst>
                                      </p:cBhvr>
                                      <p:to>
                                        <p:strVal val="visible"/>
                                      </p:to>
                                    </p:set>
                                    <p:animEffect transition="in" filter="wipe(left)">
                                      <p:cBhvr>
                                        <p:cTn id="20" dur="500"/>
                                        <p:tgtEl>
                                          <p:spTgt spid="302097">
                                            <p:txEl>
                                              <p:pRg st="4" end="4"/>
                                            </p:txEl>
                                          </p:spTgt>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02097">
                                            <p:txEl>
                                              <p:pRg st="5" end="5"/>
                                            </p:txEl>
                                          </p:spTgt>
                                        </p:tgtEl>
                                        <p:attrNameLst>
                                          <p:attrName>style.visibility</p:attrName>
                                        </p:attrNameLst>
                                      </p:cBhvr>
                                      <p:to>
                                        <p:strVal val="visible"/>
                                      </p:to>
                                    </p:set>
                                    <p:animEffect transition="in" filter="wipe(left)">
                                      <p:cBhvr>
                                        <p:cTn id="24" dur="500"/>
                                        <p:tgtEl>
                                          <p:spTgt spid="302097">
                                            <p:txEl>
                                              <p:pRg st="5" end="5"/>
                                            </p:txEl>
                                          </p:spTgt>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302097">
                                            <p:txEl>
                                              <p:pRg st="6" end="6"/>
                                            </p:txEl>
                                          </p:spTgt>
                                        </p:tgtEl>
                                        <p:attrNameLst>
                                          <p:attrName>style.visibility</p:attrName>
                                        </p:attrNameLst>
                                      </p:cBhvr>
                                      <p:to>
                                        <p:strVal val="visible"/>
                                      </p:to>
                                    </p:set>
                                    <p:animEffect transition="in" filter="wipe(left)">
                                      <p:cBhvr>
                                        <p:cTn id="28" dur="500"/>
                                        <p:tgtEl>
                                          <p:spTgt spid="302097">
                                            <p:txEl>
                                              <p:pRg st="6" end="6"/>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02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9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22238"/>
            <a:ext cx="7543800" cy="715962"/>
          </a:xfrm>
        </p:spPr>
        <p:txBody>
          <a:bodyPr/>
          <a:lstStyle/>
          <a:p>
            <a:pPr eaLnBrk="1" hangingPunct="1"/>
            <a:r>
              <a:rPr lang="en-US" altLang="en-US" smtClean="0"/>
              <a:t>Reverse Polish Notation</a:t>
            </a:r>
          </a:p>
        </p:txBody>
      </p:sp>
      <p:sp>
        <p:nvSpPr>
          <p:cNvPr id="303107" name="Rectangle 3"/>
          <p:cNvSpPr>
            <a:spLocks noGrp="1" noChangeArrowheads="1"/>
          </p:cNvSpPr>
          <p:nvPr>
            <p:ph type="body" idx="1"/>
          </p:nvPr>
        </p:nvSpPr>
        <p:spPr>
          <a:xfrm>
            <a:off x="431800" y="1089025"/>
            <a:ext cx="8280400" cy="3403600"/>
          </a:xfrm>
        </p:spPr>
        <p:txBody>
          <a:bodyPr/>
          <a:lstStyle/>
          <a:p>
            <a:pPr eaLnBrk="1" hangingPunct="1"/>
            <a:r>
              <a:rPr lang="en-US" altLang="en-US" smtClean="0"/>
              <a:t>Infix Notation</a:t>
            </a:r>
          </a:p>
          <a:p>
            <a:pPr lvl="1" eaLnBrk="1" hangingPunct="1">
              <a:buFont typeface="Wingdings" pitchFamily="2" charset="2"/>
              <a:buNone/>
            </a:pPr>
            <a:r>
              <a:rPr lang="en-US" altLang="en-US" i="1" smtClean="0"/>
              <a:t>A</a:t>
            </a:r>
            <a:r>
              <a:rPr lang="en-US" altLang="en-US" smtClean="0"/>
              <a:t> + </a:t>
            </a:r>
            <a:r>
              <a:rPr lang="en-US" altLang="en-US" i="1" smtClean="0"/>
              <a:t>B</a:t>
            </a:r>
          </a:p>
          <a:p>
            <a:pPr eaLnBrk="1" hangingPunct="1"/>
            <a:r>
              <a:rPr lang="en-US" altLang="en-US" smtClean="0"/>
              <a:t>Prefix or Polish Notation</a:t>
            </a:r>
          </a:p>
          <a:p>
            <a:pPr lvl="1" eaLnBrk="1" hangingPunct="1">
              <a:buFont typeface="Wingdings" pitchFamily="2" charset="2"/>
              <a:buNone/>
            </a:pPr>
            <a:r>
              <a:rPr lang="en-US" altLang="en-US" smtClean="0"/>
              <a:t>+</a:t>
            </a:r>
            <a:r>
              <a:rPr lang="en-US" altLang="en-US" i="1" smtClean="0"/>
              <a:t> A</a:t>
            </a:r>
            <a:r>
              <a:rPr lang="en-US" altLang="en-US" smtClean="0"/>
              <a:t> </a:t>
            </a:r>
            <a:r>
              <a:rPr lang="en-US" altLang="en-US" i="1" smtClean="0"/>
              <a:t>B</a:t>
            </a:r>
          </a:p>
          <a:p>
            <a:pPr eaLnBrk="1" hangingPunct="1"/>
            <a:r>
              <a:rPr lang="en-US" altLang="en-US" smtClean="0"/>
              <a:t>Postfix or Reverse Polish Notation (RPN)</a:t>
            </a:r>
          </a:p>
          <a:p>
            <a:pPr lvl="1" eaLnBrk="1" hangingPunct="1">
              <a:buFont typeface="Wingdings" pitchFamily="2" charset="2"/>
              <a:buNone/>
            </a:pPr>
            <a:r>
              <a:rPr lang="en-US" altLang="en-US" i="1" smtClean="0"/>
              <a:t>A</a:t>
            </a:r>
            <a:r>
              <a:rPr lang="en-US" altLang="en-US" smtClean="0"/>
              <a:t> </a:t>
            </a:r>
            <a:r>
              <a:rPr lang="en-US" altLang="en-US" i="1" smtClean="0"/>
              <a:t>B </a:t>
            </a:r>
            <a:r>
              <a:rPr lang="en-US" altLang="en-US" smtClean="0"/>
              <a:t>+</a:t>
            </a:r>
          </a:p>
        </p:txBody>
      </p:sp>
      <p:sp>
        <p:nvSpPr>
          <p:cNvPr id="303108" name="Text Box 4"/>
          <p:cNvSpPr txBox="1">
            <a:spLocks noChangeArrowheads="1"/>
          </p:cNvSpPr>
          <p:nvPr/>
        </p:nvSpPr>
        <p:spPr bwMode="auto">
          <a:xfrm>
            <a:off x="792163" y="5048250"/>
            <a:ext cx="19796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50000"/>
              </a:spcBef>
              <a:buClr>
                <a:schemeClr val="accent2"/>
              </a:buClr>
              <a:buSzPct val="100000"/>
              <a:buFont typeface="Times New Roman" pitchFamily="18" charset="0"/>
              <a:buNone/>
            </a:pPr>
            <a:r>
              <a:rPr lang="en-US" altLang="en-US" sz="2400" b="1" i="1">
                <a:latin typeface="Times New Roman" pitchFamily="18" charset="0"/>
                <a:cs typeface="Times New Roman" pitchFamily="18" charset="0"/>
              </a:rPr>
              <a:t>A</a:t>
            </a:r>
            <a:r>
              <a:rPr lang="en-US" altLang="en-US" sz="2400" b="1">
                <a:latin typeface="Times New Roman" pitchFamily="18" charset="0"/>
                <a:cs typeface="Times New Roman" pitchFamily="18" charset="0"/>
              </a:rPr>
              <a:t> </a:t>
            </a:r>
            <a:r>
              <a:rPr lang="en-US" altLang="en-US" sz="2400" b="1">
                <a:cs typeface="Arial" pitchFamily="34" charset="0"/>
                <a:sym typeface="Symbol" pitchFamily="18" charset="2"/>
              </a:rPr>
              <a:t></a:t>
            </a:r>
            <a:r>
              <a:rPr lang="en-US" altLang="en-US" sz="2400" b="1">
                <a:latin typeface="Times New Roman" pitchFamily="18" charset="0"/>
                <a:cs typeface="Times New Roman" pitchFamily="18" charset="0"/>
              </a:rPr>
              <a:t> </a:t>
            </a:r>
            <a:r>
              <a:rPr lang="en-US" altLang="en-US" sz="2400" b="1" i="1">
                <a:latin typeface="Times New Roman" pitchFamily="18" charset="0"/>
                <a:cs typeface="Times New Roman" pitchFamily="18" charset="0"/>
              </a:rPr>
              <a:t>B </a:t>
            </a:r>
            <a:r>
              <a:rPr lang="en-US" altLang="en-US" sz="2400" b="1">
                <a:latin typeface="Times New Roman" pitchFamily="18" charset="0"/>
                <a:cs typeface="Times New Roman" pitchFamily="18" charset="0"/>
                <a:sym typeface="Symbol" pitchFamily="18" charset="2"/>
              </a:rPr>
              <a:t>+</a:t>
            </a:r>
            <a:r>
              <a:rPr lang="en-US" altLang="en-US" sz="2400" b="1" i="1">
                <a:latin typeface="Times New Roman" pitchFamily="18" charset="0"/>
                <a:cs typeface="Times New Roman" pitchFamily="18" charset="0"/>
              </a:rPr>
              <a:t> C </a:t>
            </a:r>
            <a:r>
              <a:rPr lang="en-US" altLang="en-US" sz="2400" b="1">
                <a:cs typeface="Arial" pitchFamily="34" charset="0"/>
                <a:sym typeface="Symbol" pitchFamily="18" charset="2"/>
              </a:rPr>
              <a:t></a:t>
            </a:r>
            <a:r>
              <a:rPr lang="en-US" altLang="en-US" sz="2400" b="1" i="1">
                <a:latin typeface="Times New Roman" pitchFamily="18" charset="0"/>
                <a:cs typeface="Times New Roman" pitchFamily="18" charset="0"/>
              </a:rPr>
              <a:t> D</a:t>
            </a:r>
          </a:p>
        </p:txBody>
      </p:sp>
      <p:sp>
        <p:nvSpPr>
          <p:cNvPr id="303109" name="Text Box 5"/>
          <p:cNvSpPr txBox="1">
            <a:spLocks noChangeArrowheads="1"/>
          </p:cNvSpPr>
          <p:nvPr/>
        </p:nvSpPr>
        <p:spPr bwMode="auto">
          <a:xfrm>
            <a:off x="4032250" y="5048250"/>
            <a:ext cx="1979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50000"/>
              </a:spcBef>
              <a:buClr>
                <a:schemeClr val="accent2"/>
              </a:buClr>
              <a:buSzPct val="100000"/>
              <a:buFont typeface="Times New Roman" pitchFamily="18" charset="0"/>
              <a:buNone/>
            </a:pPr>
            <a:r>
              <a:rPr lang="en-US" altLang="en-US" sz="2400" b="1" i="1">
                <a:latin typeface="Times New Roman" pitchFamily="18" charset="0"/>
                <a:cs typeface="Times New Roman" pitchFamily="18" charset="0"/>
              </a:rPr>
              <a:t>A</a:t>
            </a:r>
            <a:r>
              <a:rPr lang="en-US" altLang="en-US" sz="2400" b="1">
                <a:latin typeface="Times New Roman" pitchFamily="18" charset="0"/>
                <a:cs typeface="Times New Roman" pitchFamily="18" charset="0"/>
              </a:rPr>
              <a:t> </a:t>
            </a:r>
            <a:r>
              <a:rPr lang="en-US" altLang="en-US" sz="2400" b="1" i="1">
                <a:latin typeface="Times New Roman" pitchFamily="18" charset="0"/>
                <a:cs typeface="Times New Roman" pitchFamily="18" charset="0"/>
              </a:rPr>
              <a:t>B</a:t>
            </a:r>
            <a:r>
              <a:rPr lang="en-US" altLang="en-US" sz="2400" b="1">
                <a:latin typeface="Times New Roman" pitchFamily="18" charset="0"/>
                <a:cs typeface="Times New Roman" pitchFamily="18" charset="0"/>
              </a:rPr>
              <a:t> </a:t>
            </a:r>
            <a:r>
              <a:rPr lang="en-US" altLang="en-US" sz="2400" b="1">
                <a:latin typeface="Times New Roman" pitchFamily="18" charset="0"/>
                <a:cs typeface="Times New Roman" pitchFamily="18" charset="0"/>
                <a:sym typeface="Symbol" pitchFamily="18" charset="2"/>
              </a:rPr>
              <a:t></a:t>
            </a:r>
            <a:r>
              <a:rPr lang="en-US" altLang="en-US" sz="2400" b="1">
                <a:latin typeface="Times New Roman" pitchFamily="18" charset="0"/>
                <a:cs typeface="Times New Roman" pitchFamily="18" charset="0"/>
              </a:rPr>
              <a:t> </a:t>
            </a:r>
            <a:r>
              <a:rPr lang="en-US" altLang="en-US" sz="2400" b="1" i="1">
                <a:latin typeface="Times New Roman" pitchFamily="18" charset="0"/>
                <a:cs typeface="Times New Roman" pitchFamily="18" charset="0"/>
              </a:rPr>
              <a:t>C D</a:t>
            </a:r>
            <a:r>
              <a:rPr lang="en-US" altLang="en-US" sz="2400" b="1">
                <a:latin typeface="Times New Roman" pitchFamily="18" charset="0"/>
                <a:cs typeface="Times New Roman" pitchFamily="18" charset="0"/>
              </a:rPr>
              <a:t> </a:t>
            </a:r>
            <a:r>
              <a:rPr lang="en-US" altLang="en-US" sz="2400" b="1">
                <a:latin typeface="Times New Roman" pitchFamily="18" charset="0"/>
                <a:cs typeface="Times New Roman" pitchFamily="18" charset="0"/>
                <a:sym typeface="Symbol" pitchFamily="18" charset="2"/>
              </a:rPr>
              <a:t> </a:t>
            </a:r>
            <a:r>
              <a:rPr lang="en-US" altLang="en-US" sz="2400" b="1">
                <a:latin typeface="Times New Roman" pitchFamily="18" charset="0"/>
                <a:cs typeface="Times New Roman" pitchFamily="18" charset="0"/>
              </a:rPr>
              <a:t>+</a:t>
            </a:r>
            <a:endParaRPr lang="en-US" altLang="en-US" sz="2400" b="1">
              <a:cs typeface="Arial" pitchFamily="34" charset="0"/>
            </a:endParaRPr>
          </a:p>
        </p:txBody>
      </p:sp>
      <p:sp>
        <p:nvSpPr>
          <p:cNvPr id="303110" name="AutoShape 6"/>
          <p:cNvSpPr>
            <a:spLocks noChangeArrowheads="1"/>
          </p:cNvSpPr>
          <p:nvPr/>
        </p:nvSpPr>
        <p:spPr bwMode="auto">
          <a:xfrm>
            <a:off x="2951163" y="5170488"/>
            <a:ext cx="720725" cy="180975"/>
          </a:xfrm>
          <a:prstGeom prst="rightArrow">
            <a:avLst>
              <a:gd name="adj1" fmla="val 50000"/>
              <a:gd name="adj2" fmla="val 99561"/>
            </a:avLst>
          </a:prstGeom>
          <a:solidFill>
            <a:srgbClr val="FFFF00"/>
          </a:solidFill>
          <a:ln w="28575" algn="ctr">
            <a:solidFill>
              <a:schemeClr val="tx1"/>
            </a:solidFill>
            <a:miter lim="800000"/>
            <a:headEnd/>
            <a:tailEnd/>
          </a:ln>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03111" name="Text Box 7"/>
          <p:cNvSpPr txBox="1">
            <a:spLocks noChangeArrowheads="1"/>
          </p:cNvSpPr>
          <p:nvPr/>
        </p:nvSpPr>
        <p:spPr bwMode="auto">
          <a:xfrm>
            <a:off x="2951163" y="4868863"/>
            <a:ext cx="7207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RPN</a:t>
            </a:r>
          </a:p>
        </p:txBody>
      </p:sp>
      <p:sp>
        <p:nvSpPr>
          <p:cNvPr id="303112" name="Text Box 8"/>
          <p:cNvSpPr txBox="1">
            <a:spLocks noChangeArrowheads="1"/>
          </p:cNvSpPr>
          <p:nvPr/>
        </p:nvSpPr>
        <p:spPr bwMode="auto">
          <a:xfrm>
            <a:off x="6192838" y="4327525"/>
            <a:ext cx="251936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a:cs typeface="Arial" pitchFamily="34" charset="0"/>
              </a:rPr>
              <a:t>(</a:t>
            </a:r>
            <a:r>
              <a:rPr lang="en-US" altLang="en-US" sz="2400" b="1">
                <a:solidFill>
                  <a:schemeClr val="accent1"/>
                </a:solidFill>
                <a:cs typeface="Arial" pitchFamily="34" charset="0"/>
              </a:rPr>
              <a:t>2</a:t>
            </a:r>
            <a:r>
              <a:rPr lang="en-US" altLang="en-US" sz="2400" b="1">
                <a:cs typeface="Arial" pitchFamily="34" charset="0"/>
              </a:rPr>
              <a:t>) (</a:t>
            </a:r>
            <a:r>
              <a:rPr lang="en-US" altLang="en-US" sz="2400" b="1">
                <a:solidFill>
                  <a:schemeClr val="accent1"/>
                </a:solidFill>
                <a:cs typeface="Arial" pitchFamily="34" charset="0"/>
                <a:sym typeface="Symbol" pitchFamily="18" charset="2"/>
              </a:rPr>
              <a:t>4</a:t>
            </a:r>
            <a:r>
              <a:rPr lang="en-US" altLang="en-US" sz="2400" b="1">
                <a:cs typeface="Arial" pitchFamily="34" charset="0"/>
                <a:sym typeface="Symbol" pitchFamily="18" charset="2"/>
              </a:rPr>
              <a:t>) </a:t>
            </a:r>
            <a:r>
              <a:rPr lang="en-US" altLang="en-US" sz="2400" b="1">
                <a:solidFill>
                  <a:schemeClr val="accent1"/>
                </a:solidFill>
                <a:cs typeface="Arial" pitchFamily="34" charset="0"/>
                <a:sym typeface="Symbol" pitchFamily="18" charset="2"/>
              </a:rPr>
              <a:t></a:t>
            </a:r>
            <a:r>
              <a:rPr lang="en-US" altLang="en-US" sz="2400" b="1">
                <a:cs typeface="Arial" pitchFamily="34" charset="0"/>
                <a:sym typeface="Symbol" pitchFamily="18" charset="2"/>
              </a:rPr>
              <a:t> (3) (3)  +</a:t>
            </a:r>
          </a:p>
          <a:p>
            <a:pPr>
              <a:lnSpc>
                <a:spcPct val="90000"/>
              </a:lnSpc>
              <a:spcBef>
                <a:spcPct val="50000"/>
              </a:spcBef>
              <a:buClr>
                <a:schemeClr val="bg1"/>
              </a:buClr>
              <a:buSzTx/>
              <a:buFont typeface="Arial" pitchFamily="34" charset="0"/>
              <a:buNone/>
            </a:pPr>
            <a:r>
              <a:rPr lang="en-US" altLang="en-US" sz="2400" b="1">
                <a:cs typeface="Arial" pitchFamily="34" charset="0"/>
                <a:sym typeface="Symbol" pitchFamily="18" charset="2"/>
              </a:rPr>
              <a:t>(8) (</a:t>
            </a:r>
            <a:r>
              <a:rPr lang="en-US" altLang="en-US" sz="2400" b="1">
                <a:solidFill>
                  <a:schemeClr val="accent2"/>
                </a:solidFill>
                <a:cs typeface="Arial" pitchFamily="34" charset="0"/>
                <a:sym typeface="Symbol" pitchFamily="18" charset="2"/>
              </a:rPr>
              <a:t>3</a:t>
            </a:r>
            <a:r>
              <a:rPr lang="en-US" altLang="en-US" sz="2400" b="1">
                <a:cs typeface="Arial" pitchFamily="34" charset="0"/>
                <a:sym typeface="Symbol" pitchFamily="18" charset="2"/>
              </a:rPr>
              <a:t>) (</a:t>
            </a:r>
            <a:r>
              <a:rPr lang="en-US" altLang="en-US" sz="2400" b="1">
                <a:solidFill>
                  <a:schemeClr val="accent2"/>
                </a:solidFill>
                <a:cs typeface="Arial" pitchFamily="34" charset="0"/>
                <a:sym typeface="Symbol" pitchFamily="18" charset="2"/>
              </a:rPr>
              <a:t>3</a:t>
            </a:r>
            <a:r>
              <a:rPr lang="en-US" altLang="en-US" sz="2400" b="1">
                <a:cs typeface="Arial" pitchFamily="34" charset="0"/>
                <a:sym typeface="Symbol" pitchFamily="18" charset="2"/>
              </a:rPr>
              <a:t>) </a:t>
            </a:r>
            <a:r>
              <a:rPr lang="en-US" altLang="en-US" sz="2400" b="1">
                <a:solidFill>
                  <a:schemeClr val="accent2"/>
                </a:solidFill>
                <a:cs typeface="Arial" pitchFamily="34" charset="0"/>
                <a:sym typeface="Symbol" pitchFamily="18" charset="2"/>
              </a:rPr>
              <a:t></a:t>
            </a:r>
            <a:r>
              <a:rPr lang="en-US" altLang="en-US" sz="2400" b="1">
                <a:cs typeface="Arial" pitchFamily="34" charset="0"/>
                <a:sym typeface="Symbol" pitchFamily="18" charset="2"/>
              </a:rPr>
              <a:t> +</a:t>
            </a:r>
          </a:p>
          <a:p>
            <a:pPr>
              <a:lnSpc>
                <a:spcPct val="90000"/>
              </a:lnSpc>
              <a:spcBef>
                <a:spcPct val="50000"/>
              </a:spcBef>
              <a:buClr>
                <a:schemeClr val="bg1"/>
              </a:buClr>
              <a:buSzTx/>
              <a:buFont typeface="Arial" pitchFamily="34" charset="0"/>
              <a:buNone/>
            </a:pPr>
            <a:r>
              <a:rPr lang="en-US" altLang="en-US" sz="2400" b="1">
                <a:cs typeface="Arial" pitchFamily="34" charset="0"/>
                <a:sym typeface="Symbol" pitchFamily="18" charset="2"/>
              </a:rPr>
              <a:t>(</a:t>
            </a:r>
            <a:r>
              <a:rPr lang="en-US" altLang="en-US" sz="2400" b="1">
                <a:solidFill>
                  <a:srgbClr val="CC00FF"/>
                </a:solidFill>
                <a:cs typeface="Arial" pitchFamily="34" charset="0"/>
                <a:sym typeface="Symbol" pitchFamily="18" charset="2"/>
              </a:rPr>
              <a:t>8</a:t>
            </a:r>
            <a:r>
              <a:rPr lang="en-US" altLang="en-US" sz="2400" b="1">
                <a:cs typeface="Arial" pitchFamily="34" charset="0"/>
                <a:sym typeface="Symbol" pitchFamily="18" charset="2"/>
              </a:rPr>
              <a:t>) (</a:t>
            </a:r>
            <a:r>
              <a:rPr lang="en-US" altLang="en-US" sz="2400" b="1">
                <a:solidFill>
                  <a:srgbClr val="CC00FF"/>
                </a:solidFill>
                <a:cs typeface="Arial" pitchFamily="34" charset="0"/>
                <a:sym typeface="Symbol" pitchFamily="18" charset="2"/>
              </a:rPr>
              <a:t>9</a:t>
            </a:r>
            <a:r>
              <a:rPr lang="en-US" altLang="en-US" sz="2400" b="1">
                <a:cs typeface="Arial" pitchFamily="34" charset="0"/>
                <a:sym typeface="Symbol" pitchFamily="18" charset="2"/>
              </a:rPr>
              <a:t>) </a:t>
            </a:r>
            <a:r>
              <a:rPr lang="en-US" altLang="en-US" sz="2400" b="1">
                <a:solidFill>
                  <a:srgbClr val="CC00FF"/>
                </a:solidFill>
                <a:cs typeface="Arial" pitchFamily="34" charset="0"/>
                <a:sym typeface="Symbol" pitchFamily="18" charset="2"/>
              </a:rPr>
              <a:t>+</a:t>
            </a:r>
          </a:p>
          <a:p>
            <a:pPr>
              <a:lnSpc>
                <a:spcPct val="90000"/>
              </a:lnSpc>
              <a:spcBef>
                <a:spcPct val="50000"/>
              </a:spcBef>
              <a:buClr>
                <a:schemeClr val="bg1"/>
              </a:buClr>
              <a:buSzTx/>
              <a:buFont typeface="Arial" pitchFamily="34" charset="0"/>
              <a:buNone/>
            </a:pPr>
            <a:r>
              <a:rPr lang="en-US" altLang="en-US" sz="2400" b="1">
                <a:cs typeface="Arial" pitchFamily="34" charset="0"/>
                <a:sym typeface="Symbol" pitchFamily="18" charset="2"/>
              </a:rPr>
              <a:t>17</a:t>
            </a:r>
          </a:p>
        </p:txBody>
      </p:sp>
      <p:sp>
        <p:nvSpPr>
          <p:cNvPr id="303113" name="Line 9"/>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3114" name="Rectangle 10"/>
          <p:cNvSpPr>
            <a:spLocks noChangeArrowheads="1"/>
          </p:cNvSpPr>
          <p:nvPr/>
        </p:nvSpPr>
        <p:spPr bwMode="auto">
          <a:xfrm>
            <a:off x="6011863" y="4233863"/>
            <a:ext cx="2881312" cy="197961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1944451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wipe(left)">
                                      <p:cBhvr>
                                        <p:cTn id="7" dur="500"/>
                                        <p:tgtEl>
                                          <p:spTgt spid="30310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3107">
                                            <p:txEl>
                                              <p:pRg st="1" end="1"/>
                                            </p:txEl>
                                          </p:spTgt>
                                        </p:tgtEl>
                                        <p:attrNameLst>
                                          <p:attrName>style.visibility</p:attrName>
                                        </p:attrNameLst>
                                      </p:cBhvr>
                                      <p:to>
                                        <p:strVal val="visible"/>
                                      </p:to>
                                    </p:set>
                                    <p:animEffect transition="in" filter="wipe(left)">
                                      <p:cBhvr>
                                        <p:cTn id="11" dur="500"/>
                                        <p:tgtEl>
                                          <p:spTgt spid="30310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03107">
                                            <p:txEl>
                                              <p:pRg st="2" end="2"/>
                                            </p:txEl>
                                          </p:spTgt>
                                        </p:tgtEl>
                                        <p:attrNameLst>
                                          <p:attrName>style.visibility</p:attrName>
                                        </p:attrNameLst>
                                      </p:cBhvr>
                                      <p:to>
                                        <p:strVal val="visible"/>
                                      </p:to>
                                    </p:set>
                                    <p:animEffect transition="in" filter="wipe(left)">
                                      <p:cBhvr>
                                        <p:cTn id="16" dur="500"/>
                                        <p:tgtEl>
                                          <p:spTgt spid="303107">
                                            <p:txEl>
                                              <p:pRg st="2" end="2"/>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03107">
                                            <p:txEl>
                                              <p:pRg st="3" end="3"/>
                                            </p:txEl>
                                          </p:spTgt>
                                        </p:tgtEl>
                                        <p:attrNameLst>
                                          <p:attrName>style.visibility</p:attrName>
                                        </p:attrNameLst>
                                      </p:cBhvr>
                                      <p:to>
                                        <p:strVal val="visible"/>
                                      </p:to>
                                    </p:set>
                                    <p:animEffect transition="in" filter="wipe(left)">
                                      <p:cBhvr>
                                        <p:cTn id="20" dur="500"/>
                                        <p:tgtEl>
                                          <p:spTgt spid="30310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03107">
                                            <p:txEl>
                                              <p:pRg st="4" end="4"/>
                                            </p:txEl>
                                          </p:spTgt>
                                        </p:tgtEl>
                                        <p:attrNameLst>
                                          <p:attrName>style.visibility</p:attrName>
                                        </p:attrNameLst>
                                      </p:cBhvr>
                                      <p:to>
                                        <p:strVal val="visible"/>
                                      </p:to>
                                    </p:set>
                                    <p:animEffect transition="in" filter="wipe(left)">
                                      <p:cBhvr>
                                        <p:cTn id="25" dur="500"/>
                                        <p:tgtEl>
                                          <p:spTgt spid="303107">
                                            <p:txEl>
                                              <p:pRg st="4" end="4"/>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03107">
                                            <p:txEl>
                                              <p:pRg st="5" end="5"/>
                                            </p:txEl>
                                          </p:spTgt>
                                        </p:tgtEl>
                                        <p:attrNameLst>
                                          <p:attrName>style.visibility</p:attrName>
                                        </p:attrNameLst>
                                      </p:cBhvr>
                                      <p:to>
                                        <p:strVal val="visible"/>
                                      </p:to>
                                    </p:set>
                                    <p:animEffect transition="in" filter="wipe(left)">
                                      <p:cBhvr>
                                        <p:cTn id="29" dur="500"/>
                                        <p:tgtEl>
                                          <p:spTgt spid="30310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3108"/>
                                        </p:tgtEl>
                                        <p:attrNameLst>
                                          <p:attrName>style.visibility</p:attrName>
                                        </p:attrNameLst>
                                      </p:cBhvr>
                                      <p:to>
                                        <p:strVal val="visible"/>
                                      </p:to>
                                    </p:set>
                                    <p:animEffect transition="in" filter="wipe(left)">
                                      <p:cBhvr>
                                        <p:cTn id="34" dur="500"/>
                                        <p:tgtEl>
                                          <p:spTgt spid="303108"/>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03110"/>
                                        </p:tgtEl>
                                        <p:attrNameLst>
                                          <p:attrName>style.visibility</p:attrName>
                                        </p:attrNameLst>
                                      </p:cBhvr>
                                      <p:to>
                                        <p:strVal val="visible"/>
                                      </p:to>
                                    </p:set>
                                    <p:animEffect transition="in" filter="wipe(left)">
                                      <p:cBhvr>
                                        <p:cTn id="38" dur="500"/>
                                        <p:tgtEl>
                                          <p:spTgt spid="3031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03111"/>
                                        </p:tgtEl>
                                        <p:attrNameLst>
                                          <p:attrName>style.visibility</p:attrName>
                                        </p:attrNameLst>
                                      </p:cBhvr>
                                      <p:to>
                                        <p:strVal val="visible"/>
                                      </p:to>
                                    </p:set>
                                    <p:animEffect transition="in" filter="wipe(left)">
                                      <p:cBhvr>
                                        <p:cTn id="41" dur="500"/>
                                        <p:tgtEl>
                                          <p:spTgt spid="3031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3109"/>
                                        </p:tgtEl>
                                        <p:attrNameLst>
                                          <p:attrName>style.visibility</p:attrName>
                                        </p:attrNameLst>
                                      </p:cBhvr>
                                      <p:to>
                                        <p:strVal val="visible"/>
                                      </p:to>
                                    </p:set>
                                    <p:animEffect transition="in" filter="wipe(left)">
                                      <p:cBhvr>
                                        <p:cTn id="46" dur="500"/>
                                        <p:tgtEl>
                                          <p:spTgt spid="30310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03112">
                                            <p:txEl>
                                              <p:pRg st="0" end="0"/>
                                            </p:txEl>
                                          </p:spTgt>
                                        </p:tgtEl>
                                        <p:attrNameLst>
                                          <p:attrName>style.visibility</p:attrName>
                                        </p:attrNameLst>
                                      </p:cBhvr>
                                      <p:to>
                                        <p:strVal val="visible"/>
                                      </p:to>
                                    </p:set>
                                    <p:animEffect transition="in" filter="wipe(left)">
                                      <p:cBhvr>
                                        <p:cTn id="51" dur="500"/>
                                        <p:tgtEl>
                                          <p:spTgt spid="303112">
                                            <p:txEl>
                                              <p:pRg st="0" end="0"/>
                                            </p:tx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03114"/>
                                        </p:tgtEl>
                                        <p:attrNameLst>
                                          <p:attrName>style.visibility</p:attrName>
                                        </p:attrNameLst>
                                      </p:cBhvr>
                                      <p:to>
                                        <p:strVal val="visible"/>
                                      </p:to>
                                    </p:set>
                                    <p:animEffect transition="in" filter="wipe(up)">
                                      <p:cBhvr>
                                        <p:cTn id="54" dur="500"/>
                                        <p:tgtEl>
                                          <p:spTgt spid="3031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03112">
                                            <p:txEl>
                                              <p:pRg st="1" end="1"/>
                                            </p:txEl>
                                          </p:spTgt>
                                        </p:tgtEl>
                                        <p:attrNameLst>
                                          <p:attrName>style.visibility</p:attrName>
                                        </p:attrNameLst>
                                      </p:cBhvr>
                                      <p:to>
                                        <p:strVal val="visible"/>
                                      </p:to>
                                    </p:set>
                                    <p:animEffect transition="in" filter="wipe(left)">
                                      <p:cBhvr>
                                        <p:cTn id="59" dur="500"/>
                                        <p:tgtEl>
                                          <p:spTgt spid="303112">
                                            <p:txEl>
                                              <p:pRg st="1" end="1"/>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303112">
                                            <p:txEl>
                                              <p:pRg st="2" end="2"/>
                                            </p:txEl>
                                          </p:spTgt>
                                        </p:tgtEl>
                                        <p:attrNameLst>
                                          <p:attrName>style.visibility</p:attrName>
                                        </p:attrNameLst>
                                      </p:cBhvr>
                                      <p:to>
                                        <p:strVal val="visible"/>
                                      </p:to>
                                    </p:set>
                                    <p:animEffect transition="in" filter="wipe(left)">
                                      <p:cBhvr>
                                        <p:cTn id="64" dur="500"/>
                                        <p:tgtEl>
                                          <p:spTgt spid="303112">
                                            <p:txEl>
                                              <p:pRg st="2" end="2"/>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03112">
                                            <p:txEl>
                                              <p:pRg st="3" end="3"/>
                                            </p:txEl>
                                          </p:spTgt>
                                        </p:tgtEl>
                                        <p:attrNameLst>
                                          <p:attrName>style.visibility</p:attrName>
                                        </p:attrNameLst>
                                      </p:cBhvr>
                                      <p:to>
                                        <p:strVal val="visible"/>
                                      </p:to>
                                    </p:set>
                                    <p:animEffect transition="in" filter="wipe(left)">
                                      <p:cBhvr>
                                        <p:cTn id="69" dur="500"/>
                                        <p:tgtEl>
                                          <p:spTgt spid="303112">
                                            <p:txEl>
                                              <p:pRg st="3" end="3"/>
                                            </p:txEl>
                                          </p:spTgt>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303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8" grpId="0"/>
      <p:bldP spid="303109" grpId="0"/>
      <p:bldP spid="303110" grpId="0" animBg="1"/>
      <p:bldP spid="303111" grpId="0"/>
      <p:bldP spid="303113" grpId="0" animBg="1"/>
      <p:bldP spid="3031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122238"/>
            <a:ext cx="7543800" cy="715962"/>
          </a:xfrm>
        </p:spPr>
        <p:txBody>
          <a:bodyPr/>
          <a:lstStyle/>
          <a:p>
            <a:pPr eaLnBrk="1" hangingPunct="1"/>
            <a:r>
              <a:rPr lang="en-US" altLang="en-US" smtClean="0"/>
              <a:t>Reverse Polish Notation</a:t>
            </a:r>
          </a:p>
        </p:txBody>
      </p:sp>
      <p:sp>
        <p:nvSpPr>
          <p:cNvPr id="304131" name="Rectangle 3"/>
          <p:cNvSpPr>
            <a:spLocks noGrp="1" noChangeArrowheads="1"/>
          </p:cNvSpPr>
          <p:nvPr>
            <p:ph type="body" idx="1"/>
          </p:nvPr>
        </p:nvSpPr>
        <p:spPr>
          <a:xfrm>
            <a:off x="457200" y="1219200"/>
            <a:ext cx="8229600" cy="1446213"/>
          </a:xfrm>
        </p:spPr>
        <p:txBody>
          <a:bodyPr/>
          <a:lstStyle/>
          <a:p>
            <a:pPr eaLnBrk="1" hangingPunct="1"/>
            <a:r>
              <a:rPr lang="en-US" altLang="en-US" smtClean="0"/>
              <a:t>Example</a:t>
            </a:r>
          </a:p>
          <a:p>
            <a:pPr lvl="1" eaLnBrk="1" hangingPunct="1">
              <a:buFont typeface="Wingdings" pitchFamily="2" charset="2"/>
              <a:buNone/>
            </a:pPr>
            <a:r>
              <a:rPr lang="en-US" altLang="en-US" smtClean="0"/>
              <a:t>(</a:t>
            </a:r>
            <a:r>
              <a:rPr lang="en-US" altLang="en-US" i="1" smtClean="0"/>
              <a:t>A</a:t>
            </a:r>
            <a:r>
              <a:rPr lang="en-US" altLang="en-US" smtClean="0"/>
              <a:t> + </a:t>
            </a:r>
            <a:r>
              <a:rPr lang="en-US" altLang="en-US" i="1" smtClean="0"/>
              <a:t>B</a:t>
            </a:r>
            <a:r>
              <a:rPr lang="en-US" altLang="en-US" smtClean="0"/>
              <a:t>) </a:t>
            </a:r>
            <a:r>
              <a:rPr lang="en-US" altLang="en-US" smtClean="0">
                <a:sym typeface="Symbol" pitchFamily="18" charset="2"/>
              </a:rPr>
              <a:t></a:t>
            </a:r>
            <a:r>
              <a:rPr lang="en-US" altLang="en-US" smtClean="0"/>
              <a:t> [</a:t>
            </a:r>
            <a:r>
              <a:rPr lang="en-US" altLang="en-US" i="1" smtClean="0"/>
              <a:t>C</a:t>
            </a:r>
            <a:r>
              <a:rPr lang="en-US" altLang="en-US" smtClean="0"/>
              <a:t> </a:t>
            </a:r>
            <a:r>
              <a:rPr lang="en-US" altLang="en-US" smtClean="0">
                <a:sym typeface="Symbol" pitchFamily="18" charset="2"/>
              </a:rPr>
              <a:t></a:t>
            </a:r>
            <a:r>
              <a:rPr lang="en-US" altLang="en-US" smtClean="0"/>
              <a:t> (</a:t>
            </a:r>
            <a:r>
              <a:rPr lang="en-US" altLang="en-US" i="1" smtClean="0"/>
              <a:t>D</a:t>
            </a:r>
            <a:r>
              <a:rPr lang="en-US" altLang="en-US" smtClean="0"/>
              <a:t> </a:t>
            </a:r>
            <a:r>
              <a:rPr lang="en-US" altLang="en-US" smtClean="0">
                <a:sym typeface="Symbol" pitchFamily="18" charset="2"/>
              </a:rPr>
              <a:t>+</a:t>
            </a:r>
            <a:r>
              <a:rPr lang="en-US" altLang="en-US" smtClean="0"/>
              <a:t> </a:t>
            </a:r>
            <a:r>
              <a:rPr lang="en-US" altLang="en-US" i="1" smtClean="0"/>
              <a:t>E</a:t>
            </a:r>
            <a:r>
              <a:rPr lang="en-US" altLang="en-US" smtClean="0"/>
              <a:t>) + </a:t>
            </a:r>
            <a:r>
              <a:rPr lang="en-US" altLang="en-US" i="1" smtClean="0"/>
              <a:t>F</a:t>
            </a:r>
            <a:r>
              <a:rPr lang="en-US" altLang="en-US" smtClean="0"/>
              <a:t>]</a:t>
            </a:r>
          </a:p>
        </p:txBody>
      </p:sp>
      <p:sp>
        <p:nvSpPr>
          <p:cNvPr id="304132"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4133" name="AutoShape 5"/>
          <p:cNvSpPr>
            <a:spLocks/>
          </p:cNvSpPr>
          <p:nvPr/>
        </p:nvSpPr>
        <p:spPr bwMode="auto">
          <a:xfrm rot="-5400000">
            <a:off x="1389063" y="1808162"/>
            <a:ext cx="179388" cy="900113"/>
          </a:xfrm>
          <a:prstGeom prst="leftBrace">
            <a:avLst>
              <a:gd name="adj1" fmla="val 41814"/>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04134" name="Line 6"/>
          <p:cNvSpPr>
            <a:spLocks noChangeShapeType="1"/>
          </p:cNvSpPr>
          <p:nvPr/>
        </p:nvSpPr>
        <p:spPr bwMode="auto">
          <a:xfrm>
            <a:off x="1476375" y="2349500"/>
            <a:ext cx="0" cy="358775"/>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4135" name="AutoShape 7"/>
          <p:cNvSpPr>
            <a:spLocks/>
          </p:cNvSpPr>
          <p:nvPr/>
        </p:nvSpPr>
        <p:spPr bwMode="auto">
          <a:xfrm rot="5400000" flipV="1">
            <a:off x="1389063" y="2347912"/>
            <a:ext cx="179388" cy="900113"/>
          </a:xfrm>
          <a:prstGeom prst="leftBrace">
            <a:avLst>
              <a:gd name="adj1" fmla="val 41814"/>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04136" name="Text Box 8"/>
          <p:cNvSpPr txBox="1">
            <a:spLocks noChangeArrowheads="1"/>
          </p:cNvSpPr>
          <p:nvPr/>
        </p:nvSpPr>
        <p:spPr bwMode="auto">
          <a:xfrm>
            <a:off x="971550" y="2889250"/>
            <a:ext cx="10795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marL="88900"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a:t>
            </a:r>
            <a:r>
              <a:rPr lang="en-US" altLang="en-US" sz="2400" b="1" i="1">
                <a:latin typeface="Times New Roman" pitchFamily="18" charset="0"/>
                <a:cs typeface="Times New Roman" pitchFamily="18" charset="0"/>
              </a:rPr>
              <a:t>A</a:t>
            </a:r>
            <a:r>
              <a:rPr lang="en-US" altLang="en-US" sz="2400" b="1">
                <a:latin typeface="Times New Roman" pitchFamily="18" charset="0"/>
                <a:cs typeface="Times New Roman" pitchFamily="18" charset="0"/>
              </a:rPr>
              <a:t> </a:t>
            </a:r>
            <a:r>
              <a:rPr lang="en-US" altLang="en-US" sz="2400" b="1" i="1">
                <a:latin typeface="Times New Roman" pitchFamily="18" charset="0"/>
                <a:cs typeface="Times New Roman" pitchFamily="18" charset="0"/>
              </a:rPr>
              <a:t>B </a:t>
            </a:r>
            <a:r>
              <a:rPr lang="en-US" altLang="en-US" sz="2400" b="1">
                <a:latin typeface="Times New Roman" pitchFamily="18" charset="0"/>
                <a:cs typeface="Times New Roman" pitchFamily="18" charset="0"/>
              </a:rPr>
              <a:t>+)</a:t>
            </a:r>
          </a:p>
        </p:txBody>
      </p:sp>
      <p:sp>
        <p:nvSpPr>
          <p:cNvPr id="304137" name="Text Box 9"/>
          <p:cNvSpPr txBox="1">
            <a:spLocks noChangeArrowheads="1"/>
          </p:cNvSpPr>
          <p:nvPr/>
        </p:nvSpPr>
        <p:spPr bwMode="auto">
          <a:xfrm>
            <a:off x="2051050" y="2889250"/>
            <a:ext cx="10810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marL="88900"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a:t>
            </a:r>
            <a:r>
              <a:rPr lang="en-US" altLang="en-US" sz="2400" b="1" i="1">
                <a:latin typeface="Times New Roman" pitchFamily="18" charset="0"/>
                <a:cs typeface="Times New Roman" pitchFamily="18" charset="0"/>
              </a:rPr>
              <a:t>D</a:t>
            </a:r>
            <a:r>
              <a:rPr lang="en-US" altLang="en-US" sz="2400" b="1">
                <a:latin typeface="Times New Roman" pitchFamily="18" charset="0"/>
                <a:cs typeface="Times New Roman" pitchFamily="18" charset="0"/>
              </a:rPr>
              <a:t> </a:t>
            </a:r>
            <a:r>
              <a:rPr lang="en-US" altLang="en-US" sz="2400" b="1" i="1">
                <a:latin typeface="Times New Roman" pitchFamily="18" charset="0"/>
                <a:cs typeface="Times New Roman" pitchFamily="18" charset="0"/>
              </a:rPr>
              <a:t>E </a:t>
            </a:r>
            <a:r>
              <a:rPr lang="en-US" altLang="en-US" sz="2400" b="1">
                <a:latin typeface="Times New Roman" pitchFamily="18" charset="0"/>
                <a:cs typeface="Times New Roman" pitchFamily="18" charset="0"/>
                <a:sym typeface="Symbol" pitchFamily="18" charset="2"/>
              </a:rPr>
              <a:t>+</a:t>
            </a:r>
            <a:r>
              <a:rPr lang="en-US" altLang="en-US" sz="2400" b="1">
                <a:latin typeface="Times New Roman" pitchFamily="18" charset="0"/>
                <a:cs typeface="Times New Roman" pitchFamily="18" charset="0"/>
              </a:rPr>
              <a:t>)</a:t>
            </a:r>
          </a:p>
        </p:txBody>
      </p:sp>
      <p:sp>
        <p:nvSpPr>
          <p:cNvPr id="304138" name="Text Box 10"/>
          <p:cNvSpPr txBox="1">
            <a:spLocks noChangeArrowheads="1"/>
          </p:cNvSpPr>
          <p:nvPr/>
        </p:nvSpPr>
        <p:spPr bwMode="auto">
          <a:xfrm>
            <a:off x="3132138" y="2889250"/>
            <a:ext cx="5397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marL="88900"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i="1">
                <a:latin typeface="Times New Roman" pitchFamily="18" charset="0"/>
                <a:cs typeface="Times New Roman" pitchFamily="18" charset="0"/>
              </a:rPr>
              <a:t>C</a:t>
            </a:r>
            <a:r>
              <a:rPr lang="en-US" altLang="en-US" sz="2400" b="1">
                <a:latin typeface="Times New Roman" pitchFamily="18" charset="0"/>
                <a:cs typeface="Times New Roman" pitchFamily="18" charset="0"/>
              </a:rPr>
              <a:t> </a:t>
            </a:r>
            <a:r>
              <a:rPr lang="en-US" altLang="en-US" sz="2400" b="1">
                <a:latin typeface="Times New Roman" pitchFamily="18" charset="0"/>
                <a:cs typeface="Times New Roman" pitchFamily="18" charset="0"/>
                <a:sym typeface="Symbol" pitchFamily="18" charset="2"/>
              </a:rPr>
              <a:t></a:t>
            </a:r>
            <a:endParaRPr lang="en-US" altLang="en-US" sz="2400" b="1">
              <a:latin typeface="Times New Roman" pitchFamily="18" charset="0"/>
              <a:cs typeface="Times New Roman" pitchFamily="18" charset="0"/>
            </a:endParaRPr>
          </a:p>
        </p:txBody>
      </p:sp>
      <p:sp>
        <p:nvSpPr>
          <p:cNvPr id="304139" name="AutoShape 11"/>
          <p:cNvSpPr>
            <a:spLocks/>
          </p:cNvSpPr>
          <p:nvPr/>
        </p:nvSpPr>
        <p:spPr bwMode="auto">
          <a:xfrm rot="-5400000">
            <a:off x="3276600" y="1808163"/>
            <a:ext cx="179388" cy="900112"/>
          </a:xfrm>
          <a:prstGeom prst="leftBrace">
            <a:avLst>
              <a:gd name="adj1" fmla="val 41814"/>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04140" name="Line 12"/>
          <p:cNvSpPr>
            <a:spLocks noChangeShapeType="1"/>
          </p:cNvSpPr>
          <p:nvPr/>
        </p:nvSpPr>
        <p:spPr bwMode="auto">
          <a:xfrm flipH="1">
            <a:off x="2771775" y="2349500"/>
            <a:ext cx="593725" cy="358775"/>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4141" name="AutoShape 13"/>
          <p:cNvSpPr>
            <a:spLocks/>
          </p:cNvSpPr>
          <p:nvPr/>
        </p:nvSpPr>
        <p:spPr bwMode="auto">
          <a:xfrm rot="5400000" flipV="1">
            <a:off x="2525713" y="2347912"/>
            <a:ext cx="179388" cy="900113"/>
          </a:xfrm>
          <a:prstGeom prst="leftBrace">
            <a:avLst>
              <a:gd name="adj1" fmla="val 41814"/>
              <a:gd name="adj2" fmla="val 67194"/>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04142" name="Text Box 14"/>
          <p:cNvSpPr txBox="1">
            <a:spLocks noChangeArrowheads="1"/>
          </p:cNvSpPr>
          <p:nvPr/>
        </p:nvSpPr>
        <p:spPr bwMode="auto">
          <a:xfrm>
            <a:off x="4211638" y="2889250"/>
            <a:ext cx="360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marL="88900"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sym typeface="Symbol" pitchFamily="18" charset="2"/>
              </a:rPr>
              <a:t></a:t>
            </a:r>
            <a:endParaRPr lang="en-US" altLang="en-US" sz="2400" b="1">
              <a:latin typeface="Times New Roman" pitchFamily="18" charset="0"/>
              <a:cs typeface="Times New Roman" pitchFamily="18" charset="0"/>
            </a:endParaRPr>
          </a:p>
        </p:txBody>
      </p:sp>
      <p:sp>
        <p:nvSpPr>
          <p:cNvPr id="304143" name="Line 15"/>
          <p:cNvSpPr>
            <a:spLocks noChangeShapeType="1"/>
          </p:cNvSpPr>
          <p:nvPr/>
        </p:nvSpPr>
        <p:spPr bwMode="auto">
          <a:xfrm>
            <a:off x="2592388" y="2168525"/>
            <a:ext cx="719137" cy="720725"/>
          </a:xfrm>
          <a:prstGeom prst="line">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4144" name="Text Box 16"/>
          <p:cNvSpPr txBox="1">
            <a:spLocks noChangeArrowheads="1"/>
          </p:cNvSpPr>
          <p:nvPr/>
        </p:nvSpPr>
        <p:spPr bwMode="auto">
          <a:xfrm>
            <a:off x="3671888" y="2889250"/>
            <a:ext cx="720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marL="88900"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i="1">
                <a:latin typeface="Times New Roman" pitchFamily="18" charset="0"/>
                <a:cs typeface="Times New Roman" pitchFamily="18" charset="0"/>
              </a:rPr>
              <a:t>F </a:t>
            </a:r>
            <a:r>
              <a:rPr lang="en-US" altLang="en-US" sz="2400" b="1">
                <a:latin typeface="Times New Roman" pitchFamily="18" charset="0"/>
                <a:cs typeface="Times New Roman" pitchFamily="18" charset="0"/>
              </a:rPr>
              <a:t>+</a:t>
            </a:r>
          </a:p>
        </p:txBody>
      </p:sp>
      <p:sp>
        <p:nvSpPr>
          <p:cNvPr id="304145" name="Line 17"/>
          <p:cNvSpPr>
            <a:spLocks noChangeShapeType="1"/>
          </p:cNvSpPr>
          <p:nvPr/>
        </p:nvSpPr>
        <p:spPr bwMode="auto">
          <a:xfrm flipH="1">
            <a:off x="3851275" y="2168525"/>
            <a:ext cx="360363" cy="720725"/>
          </a:xfrm>
          <a:prstGeom prst="line">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4146" name="Line 18"/>
          <p:cNvSpPr>
            <a:spLocks noChangeShapeType="1"/>
          </p:cNvSpPr>
          <p:nvPr/>
        </p:nvSpPr>
        <p:spPr bwMode="auto">
          <a:xfrm>
            <a:off x="2155825" y="2079625"/>
            <a:ext cx="2055813" cy="809625"/>
          </a:xfrm>
          <a:prstGeom prst="line">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Tree>
    <p:extLst>
      <p:ext uri="{BB962C8B-B14F-4D97-AF65-F5344CB8AC3E}">
        <p14:creationId xmlns:p14="http://schemas.microsoft.com/office/powerpoint/2010/main" val="1767970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Effect transition="in" filter="wipe(left)">
                                      <p:cBhvr>
                                        <p:cTn id="7" dur="500"/>
                                        <p:tgtEl>
                                          <p:spTgt spid="30413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4131">
                                            <p:txEl>
                                              <p:pRg st="1" end="1"/>
                                            </p:txEl>
                                          </p:spTgt>
                                        </p:tgtEl>
                                        <p:attrNameLst>
                                          <p:attrName>style.visibility</p:attrName>
                                        </p:attrNameLst>
                                      </p:cBhvr>
                                      <p:to>
                                        <p:strVal val="visible"/>
                                      </p:to>
                                    </p:set>
                                    <p:animEffect transition="in" filter="wipe(left)">
                                      <p:cBhvr>
                                        <p:cTn id="11" dur="500"/>
                                        <p:tgtEl>
                                          <p:spTgt spid="3041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04133"/>
                                        </p:tgtEl>
                                        <p:attrNameLst>
                                          <p:attrName>style.visibility</p:attrName>
                                        </p:attrNameLst>
                                      </p:cBhvr>
                                      <p:to>
                                        <p:strVal val="visible"/>
                                      </p:to>
                                    </p:set>
                                    <p:animEffect transition="in" filter="wipe(up)">
                                      <p:cBhvr>
                                        <p:cTn id="16" dur="500"/>
                                        <p:tgtEl>
                                          <p:spTgt spid="304133"/>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04134"/>
                                        </p:tgtEl>
                                        <p:attrNameLst>
                                          <p:attrName>style.visibility</p:attrName>
                                        </p:attrNameLst>
                                      </p:cBhvr>
                                      <p:to>
                                        <p:strVal val="visible"/>
                                      </p:to>
                                    </p:set>
                                    <p:animEffect transition="in" filter="wipe(up)">
                                      <p:cBhvr>
                                        <p:cTn id="20" dur="500"/>
                                        <p:tgtEl>
                                          <p:spTgt spid="304134"/>
                                        </p:tgtEl>
                                      </p:cBhvr>
                                    </p:animEffec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04135"/>
                                        </p:tgtEl>
                                        <p:attrNameLst>
                                          <p:attrName>style.visibility</p:attrName>
                                        </p:attrNameLst>
                                      </p:cBhvr>
                                      <p:to>
                                        <p:strVal val="visible"/>
                                      </p:to>
                                    </p:set>
                                    <p:animEffect transition="in" filter="wipe(up)">
                                      <p:cBhvr>
                                        <p:cTn id="24" dur="500"/>
                                        <p:tgtEl>
                                          <p:spTgt spid="304135"/>
                                        </p:tgtEl>
                                      </p:cBhvr>
                                    </p:animEffect>
                                  </p:childTnLst>
                                </p:cTn>
                              </p:par>
                            </p:childTnLst>
                          </p:cTn>
                        </p:par>
                        <p:par>
                          <p:cTn id="25" fill="hold" nodeType="afterGroup">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304136"/>
                                        </p:tgtEl>
                                        <p:attrNameLst>
                                          <p:attrName>style.visibility</p:attrName>
                                        </p:attrNameLst>
                                      </p:cBhvr>
                                      <p:to>
                                        <p:strVal val="visible"/>
                                      </p:to>
                                    </p:set>
                                    <p:animEffect transition="in" filter="wipe(up)">
                                      <p:cBhvr>
                                        <p:cTn id="28" dur="500"/>
                                        <p:tgtEl>
                                          <p:spTgt spid="3041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1" fill="hold" grpId="1" nodeType="clickEffect">
                                  <p:stCondLst>
                                    <p:cond delay="0"/>
                                  </p:stCondLst>
                                  <p:childTnLst>
                                    <p:animEffect transition="out" filter="wipe(up)">
                                      <p:cBhvr>
                                        <p:cTn id="32" dur="500"/>
                                        <p:tgtEl>
                                          <p:spTgt spid="304133"/>
                                        </p:tgtEl>
                                      </p:cBhvr>
                                    </p:animEffect>
                                    <p:set>
                                      <p:cBhvr>
                                        <p:cTn id="33" dur="1" fill="hold">
                                          <p:stCondLst>
                                            <p:cond delay="499"/>
                                          </p:stCondLst>
                                        </p:cTn>
                                        <p:tgtEl>
                                          <p:spTgt spid="304133"/>
                                        </p:tgtEl>
                                        <p:attrNameLst>
                                          <p:attrName>style.visibility</p:attrName>
                                        </p:attrNameLst>
                                      </p:cBhvr>
                                      <p:to>
                                        <p:strVal val="hidden"/>
                                      </p:to>
                                    </p:set>
                                  </p:childTnLst>
                                </p:cTn>
                              </p:par>
                            </p:childTnLst>
                          </p:cTn>
                        </p:par>
                        <p:par>
                          <p:cTn id="34" fill="hold" nodeType="afterGroup">
                            <p:stCondLst>
                              <p:cond delay="500"/>
                            </p:stCondLst>
                            <p:childTnLst>
                              <p:par>
                                <p:cTn id="35" presetID="22" presetClass="exit" presetSubtype="1" fill="hold" grpId="1" nodeType="afterEffect">
                                  <p:stCondLst>
                                    <p:cond delay="0"/>
                                  </p:stCondLst>
                                  <p:childTnLst>
                                    <p:animEffect transition="out" filter="wipe(up)">
                                      <p:cBhvr>
                                        <p:cTn id="36" dur="500"/>
                                        <p:tgtEl>
                                          <p:spTgt spid="304134"/>
                                        </p:tgtEl>
                                      </p:cBhvr>
                                    </p:animEffect>
                                    <p:set>
                                      <p:cBhvr>
                                        <p:cTn id="37" dur="1" fill="hold">
                                          <p:stCondLst>
                                            <p:cond delay="499"/>
                                          </p:stCondLst>
                                        </p:cTn>
                                        <p:tgtEl>
                                          <p:spTgt spid="304134"/>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xit" presetSubtype="1" fill="hold" grpId="1" nodeType="afterEffect">
                                  <p:stCondLst>
                                    <p:cond delay="0"/>
                                  </p:stCondLst>
                                  <p:childTnLst>
                                    <p:animEffect transition="out" filter="wipe(up)">
                                      <p:cBhvr>
                                        <p:cTn id="40" dur="500"/>
                                        <p:tgtEl>
                                          <p:spTgt spid="304135"/>
                                        </p:tgtEl>
                                      </p:cBhvr>
                                    </p:animEffect>
                                    <p:set>
                                      <p:cBhvr>
                                        <p:cTn id="41" dur="1" fill="hold">
                                          <p:stCondLst>
                                            <p:cond delay="499"/>
                                          </p:stCondLst>
                                        </p:cTn>
                                        <p:tgtEl>
                                          <p:spTgt spid="304135"/>
                                        </p:tgtEl>
                                        <p:attrNameLst>
                                          <p:attrName>style.visibility</p:attrName>
                                        </p:attrNameLst>
                                      </p:cBhvr>
                                      <p:to>
                                        <p:strVal val="hidden"/>
                                      </p:to>
                                    </p:set>
                                  </p:childTnLst>
                                </p:cTn>
                              </p:par>
                            </p:childTnLst>
                          </p:cTn>
                        </p:par>
                        <p:par>
                          <p:cTn id="42" fill="hold" nodeType="afterGroup">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304139"/>
                                        </p:tgtEl>
                                        <p:attrNameLst>
                                          <p:attrName>style.visibility</p:attrName>
                                        </p:attrNameLst>
                                      </p:cBhvr>
                                      <p:to>
                                        <p:strVal val="visible"/>
                                      </p:to>
                                    </p:set>
                                    <p:animEffect transition="in" filter="wipe(up)">
                                      <p:cBhvr>
                                        <p:cTn id="45" dur="500"/>
                                        <p:tgtEl>
                                          <p:spTgt spid="304139"/>
                                        </p:tgtEl>
                                      </p:cBhvr>
                                    </p:animEffect>
                                  </p:childTnLst>
                                </p:cTn>
                              </p:par>
                            </p:childTnLst>
                          </p:cTn>
                        </p:par>
                        <p:par>
                          <p:cTn id="46" fill="hold" nodeType="afterGroup">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304140"/>
                                        </p:tgtEl>
                                        <p:attrNameLst>
                                          <p:attrName>style.visibility</p:attrName>
                                        </p:attrNameLst>
                                      </p:cBhvr>
                                      <p:to>
                                        <p:strVal val="visible"/>
                                      </p:to>
                                    </p:set>
                                    <p:animEffect transition="in" filter="wipe(up)">
                                      <p:cBhvr>
                                        <p:cTn id="49" dur="500"/>
                                        <p:tgtEl>
                                          <p:spTgt spid="304140"/>
                                        </p:tgtEl>
                                      </p:cBhvr>
                                    </p:animEffect>
                                  </p:childTnLst>
                                </p:cTn>
                              </p:par>
                            </p:childTnLst>
                          </p:cTn>
                        </p:par>
                        <p:par>
                          <p:cTn id="50" fill="hold" nodeType="afterGroup">
                            <p:stCondLst>
                              <p:cond delay="2500"/>
                            </p:stCondLst>
                            <p:childTnLst>
                              <p:par>
                                <p:cTn id="51" presetID="22" presetClass="entr" presetSubtype="1" fill="hold" grpId="0" nodeType="afterEffect">
                                  <p:stCondLst>
                                    <p:cond delay="0"/>
                                  </p:stCondLst>
                                  <p:childTnLst>
                                    <p:set>
                                      <p:cBhvr>
                                        <p:cTn id="52" dur="1" fill="hold">
                                          <p:stCondLst>
                                            <p:cond delay="0"/>
                                          </p:stCondLst>
                                        </p:cTn>
                                        <p:tgtEl>
                                          <p:spTgt spid="304141"/>
                                        </p:tgtEl>
                                        <p:attrNameLst>
                                          <p:attrName>style.visibility</p:attrName>
                                        </p:attrNameLst>
                                      </p:cBhvr>
                                      <p:to>
                                        <p:strVal val="visible"/>
                                      </p:to>
                                    </p:set>
                                    <p:animEffect transition="in" filter="wipe(up)">
                                      <p:cBhvr>
                                        <p:cTn id="53" dur="500"/>
                                        <p:tgtEl>
                                          <p:spTgt spid="304141"/>
                                        </p:tgtEl>
                                      </p:cBhvr>
                                    </p:animEffect>
                                  </p:childTnLst>
                                </p:cTn>
                              </p:par>
                            </p:childTnLst>
                          </p:cTn>
                        </p:par>
                        <p:par>
                          <p:cTn id="54" fill="hold" nodeType="afterGroup">
                            <p:stCondLst>
                              <p:cond delay="3000"/>
                            </p:stCondLst>
                            <p:childTnLst>
                              <p:par>
                                <p:cTn id="55" presetID="22" presetClass="entr" presetSubtype="1" fill="hold" grpId="0" nodeType="afterEffect">
                                  <p:stCondLst>
                                    <p:cond delay="0"/>
                                  </p:stCondLst>
                                  <p:childTnLst>
                                    <p:set>
                                      <p:cBhvr>
                                        <p:cTn id="56" dur="1" fill="hold">
                                          <p:stCondLst>
                                            <p:cond delay="0"/>
                                          </p:stCondLst>
                                        </p:cTn>
                                        <p:tgtEl>
                                          <p:spTgt spid="304137"/>
                                        </p:tgtEl>
                                        <p:attrNameLst>
                                          <p:attrName>style.visibility</p:attrName>
                                        </p:attrNameLst>
                                      </p:cBhvr>
                                      <p:to>
                                        <p:strVal val="visible"/>
                                      </p:to>
                                    </p:set>
                                    <p:animEffect transition="in" filter="wipe(up)">
                                      <p:cBhvr>
                                        <p:cTn id="57" dur="500"/>
                                        <p:tgtEl>
                                          <p:spTgt spid="30413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04143"/>
                                        </p:tgtEl>
                                        <p:attrNameLst>
                                          <p:attrName>style.visibility</p:attrName>
                                        </p:attrNameLst>
                                      </p:cBhvr>
                                      <p:to>
                                        <p:strVal val="visible"/>
                                      </p:to>
                                    </p:set>
                                    <p:animEffect transition="in" filter="wipe(up)">
                                      <p:cBhvr>
                                        <p:cTn id="62" dur="500"/>
                                        <p:tgtEl>
                                          <p:spTgt spid="304143"/>
                                        </p:tgtEl>
                                      </p:cBhvr>
                                    </p:animEffect>
                                  </p:childTnLst>
                                </p:cTn>
                              </p:par>
                            </p:childTnLst>
                          </p:cTn>
                        </p:par>
                        <p:par>
                          <p:cTn id="63" fill="hold" nodeType="afterGroup">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304138"/>
                                        </p:tgtEl>
                                        <p:attrNameLst>
                                          <p:attrName>style.visibility</p:attrName>
                                        </p:attrNameLst>
                                      </p:cBhvr>
                                      <p:to>
                                        <p:strVal val="visible"/>
                                      </p:to>
                                    </p:set>
                                    <p:animEffect transition="in" filter="wipe(up)">
                                      <p:cBhvr>
                                        <p:cTn id="66" dur="500"/>
                                        <p:tgtEl>
                                          <p:spTgt spid="30413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xit" presetSubtype="1" fill="hold" grpId="1" nodeType="clickEffect">
                                  <p:stCondLst>
                                    <p:cond delay="0"/>
                                  </p:stCondLst>
                                  <p:childTnLst>
                                    <p:animEffect transition="out" filter="wipe(up)">
                                      <p:cBhvr>
                                        <p:cTn id="70" dur="500"/>
                                        <p:tgtEl>
                                          <p:spTgt spid="304139"/>
                                        </p:tgtEl>
                                      </p:cBhvr>
                                    </p:animEffect>
                                    <p:set>
                                      <p:cBhvr>
                                        <p:cTn id="71" dur="1" fill="hold">
                                          <p:stCondLst>
                                            <p:cond delay="499"/>
                                          </p:stCondLst>
                                        </p:cTn>
                                        <p:tgtEl>
                                          <p:spTgt spid="304139"/>
                                        </p:tgtEl>
                                        <p:attrNameLst>
                                          <p:attrName>style.visibility</p:attrName>
                                        </p:attrNameLst>
                                      </p:cBhvr>
                                      <p:to>
                                        <p:strVal val="hidden"/>
                                      </p:to>
                                    </p:set>
                                  </p:childTnLst>
                                </p:cTn>
                              </p:par>
                              <p:par>
                                <p:cTn id="72" presetID="22" presetClass="exit" presetSubtype="1" fill="hold" grpId="1" nodeType="withEffect">
                                  <p:stCondLst>
                                    <p:cond delay="0"/>
                                  </p:stCondLst>
                                  <p:childTnLst>
                                    <p:animEffect transition="out" filter="wipe(up)">
                                      <p:cBhvr>
                                        <p:cTn id="73" dur="500"/>
                                        <p:tgtEl>
                                          <p:spTgt spid="304143"/>
                                        </p:tgtEl>
                                      </p:cBhvr>
                                    </p:animEffect>
                                    <p:set>
                                      <p:cBhvr>
                                        <p:cTn id="74" dur="1" fill="hold">
                                          <p:stCondLst>
                                            <p:cond delay="499"/>
                                          </p:stCondLst>
                                        </p:cTn>
                                        <p:tgtEl>
                                          <p:spTgt spid="304143"/>
                                        </p:tgtEl>
                                        <p:attrNameLst>
                                          <p:attrName>style.visibility</p:attrName>
                                        </p:attrNameLst>
                                      </p:cBhvr>
                                      <p:to>
                                        <p:strVal val="hidden"/>
                                      </p:to>
                                    </p:set>
                                  </p:childTnLst>
                                </p:cTn>
                              </p:par>
                            </p:childTnLst>
                          </p:cTn>
                        </p:par>
                        <p:par>
                          <p:cTn id="75" fill="hold" nodeType="afterGroup">
                            <p:stCondLst>
                              <p:cond delay="500"/>
                            </p:stCondLst>
                            <p:childTnLst>
                              <p:par>
                                <p:cTn id="76" presetID="22" presetClass="exit" presetSubtype="1" fill="hold" grpId="1" nodeType="afterEffect">
                                  <p:stCondLst>
                                    <p:cond delay="0"/>
                                  </p:stCondLst>
                                  <p:childTnLst>
                                    <p:animEffect transition="out" filter="wipe(up)">
                                      <p:cBhvr>
                                        <p:cTn id="77" dur="500"/>
                                        <p:tgtEl>
                                          <p:spTgt spid="304140"/>
                                        </p:tgtEl>
                                      </p:cBhvr>
                                    </p:animEffect>
                                    <p:set>
                                      <p:cBhvr>
                                        <p:cTn id="78" dur="1" fill="hold">
                                          <p:stCondLst>
                                            <p:cond delay="499"/>
                                          </p:stCondLst>
                                        </p:cTn>
                                        <p:tgtEl>
                                          <p:spTgt spid="304140"/>
                                        </p:tgtEl>
                                        <p:attrNameLst>
                                          <p:attrName>style.visibility</p:attrName>
                                        </p:attrNameLst>
                                      </p:cBhvr>
                                      <p:to>
                                        <p:strVal val="hidden"/>
                                      </p:to>
                                    </p:set>
                                  </p:childTnLst>
                                </p:cTn>
                              </p:par>
                            </p:childTnLst>
                          </p:cTn>
                        </p:par>
                        <p:par>
                          <p:cTn id="79" fill="hold" nodeType="afterGroup">
                            <p:stCondLst>
                              <p:cond delay="1000"/>
                            </p:stCondLst>
                            <p:childTnLst>
                              <p:par>
                                <p:cTn id="80" presetID="22" presetClass="exit" presetSubtype="1" fill="hold" grpId="1" nodeType="afterEffect">
                                  <p:stCondLst>
                                    <p:cond delay="0"/>
                                  </p:stCondLst>
                                  <p:childTnLst>
                                    <p:animEffect transition="out" filter="wipe(up)">
                                      <p:cBhvr>
                                        <p:cTn id="81" dur="500"/>
                                        <p:tgtEl>
                                          <p:spTgt spid="304141"/>
                                        </p:tgtEl>
                                      </p:cBhvr>
                                    </p:animEffect>
                                    <p:set>
                                      <p:cBhvr>
                                        <p:cTn id="82" dur="1" fill="hold">
                                          <p:stCondLst>
                                            <p:cond delay="499"/>
                                          </p:stCondLst>
                                        </p:cTn>
                                        <p:tgtEl>
                                          <p:spTgt spid="304141"/>
                                        </p:tgtEl>
                                        <p:attrNameLst>
                                          <p:attrName>style.visibility</p:attrName>
                                        </p:attrNameLst>
                                      </p:cBhvr>
                                      <p:to>
                                        <p:strVal val="hidden"/>
                                      </p:to>
                                    </p:set>
                                  </p:childTnLst>
                                </p:cTn>
                              </p:par>
                            </p:childTnLst>
                          </p:cTn>
                        </p:par>
                        <p:par>
                          <p:cTn id="83" fill="hold" nodeType="afterGroup">
                            <p:stCondLst>
                              <p:cond delay="1500"/>
                            </p:stCondLst>
                            <p:childTnLst>
                              <p:par>
                                <p:cTn id="84" presetID="22" presetClass="entr" presetSubtype="1" fill="hold" grpId="0" nodeType="afterEffect">
                                  <p:stCondLst>
                                    <p:cond delay="0"/>
                                  </p:stCondLst>
                                  <p:childTnLst>
                                    <p:set>
                                      <p:cBhvr>
                                        <p:cTn id="85" dur="1" fill="hold">
                                          <p:stCondLst>
                                            <p:cond delay="0"/>
                                          </p:stCondLst>
                                        </p:cTn>
                                        <p:tgtEl>
                                          <p:spTgt spid="304145"/>
                                        </p:tgtEl>
                                        <p:attrNameLst>
                                          <p:attrName>style.visibility</p:attrName>
                                        </p:attrNameLst>
                                      </p:cBhvr>
                                      <p:to>
                                        <p:strVal val="visible"/>
                                      </p:to>
                                    </p:set>
                                    <p:animEffect transition="in" filter="wipe(up)">
                                      <p:cBhvr>
                                        <p:cTn id="86" dur="500"/>
                                        <p:tgtEl>
                                          <p:spTgt spid="304145"/>
                                        </p:tgtEl>
                                      </p:cBhvr>
                                    </p:animEffect>
                                  </p:childTnLst>
                                </p:cTn>
                              </p:par>
                            </p:childTnLst>
                          </p:cTn>
                        </p:par>
                        <p:par>
                          <p:cTn id="87" fill="hold" nodeType="afterGroup">
                            <p:stCondLst>
                              <p:cond delay="2000"/>
                            </p:stCondLst>
                            <p:childTnLst>
                              <p:par>
                                <p:cTn id="88" presetID="22" presetClass="entr" presetSubtype="1" fill="hold" grpId="0" nodeType="afterEffect">
                                  <p:stCondLst>
                                    <p:cond delay="0"/>
                                  </p:stCondLst>
                                  <p:childTnLst>
                                    <p:set>
                                      <p:cBhvr>
                                        <p:cTn id="89" dur="1" fill="hold">
                                          <p:stCondLst>
                                            <p:cond delay="0"/>
                                          </p:stCondLst>
                                        </p:cTn>
                                        <p:tgtEl>
                                          <p:spTgt spid="304144"/>
                                        </p:tgtEl>
                                        <p:attrNameLst>
                                          <p:attrName>style.visibility</p:attrName>
                                        </p:attrNameLst>
                                      </p:cBhvr>
                                      <p:to>
                                        <p:strVal val="visible"/>
                                      </p:to>
                                    </p:set>
                                    <p:animEffect transition="in" filter="wipe(up)">
                                      <p:cBhvr>
                                        <p:cTn id="90" dur="500"/>
                                        <p:tgtEl>
                                          <p:spTgt spid="30414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xit" presetSubtype="1" fill="hold" grpId="1" nodeType="clickEffect">
                                  <p:stCondLst>
                                    <p:cond delay="0"/>
                                  </p:stCondLst>
                                  <p:childTnLst>
                                    <p:animEffect transition="out" filter="wipe(up)">
                                      <p:cBhvr>
                                        <p:cTn id="94" dur="500"/>
                                        <p:tgtEl>
                                          <p:spTgt spid="304145"/>
                                        </p:tgtEl>
                                      </p:cBhvr>
                                    </p:animEffect>
                                    <p:set>
                                      <p:cBhvr>
                                        <p:cTn id="95" dur="1" fill="hold">
                                          <p:stCondLst>
                                            <p:cond delay="499"/>
                                          </p:stCondLst>
                                        </p:cTn>
                                        <p:tgtEl>
                                          <p:spTgt spid="304145"/>
                                        </p:tgtEl>
                                        <p:attrNameLst>
                                          <p:attrName>style.visibility</p:attrName>
                                        </p:attrNameLst>
                                      </p:cBhvr>
                                      <p:to>
                                        <p:strVal val="hidden"/>
                                      </p:to>
                                    </p:set>
                                  </p:childTnLst>
                                </p:cTn>
                              </p:par>
                            </p:childTnLst>
                          </p:cTn>
                        </p:par>
                        <p:par>
                          <p:cTn id="96" fill="hold" nodeType="afterGroup">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304146"/>
                                        </p:tgtEl>
                                        <p:attrNameLst>
                                          <p:attrName>style.visibility</p:attrName>
                                        </p:attrNameLst>
                                      </p:cBhvr>
                                      <p:to>
                                        <p:strVal val="visible"/>
                                      </p:to>
                                    </p:set>
                                    <p:animEffect transition="in" filter="wipe(up)">
                                      <p:cBhvr>
                                        <p:cTn id="99" dur="500"/>
                                        <p:tgtEl>
                                          <p:spTgt spid="304146"/>
                                        </p:tgtEl>
                                      </p:cBhvr>
                                    </p:animEffect>
                                  </p:childTnLst>
                                </p:cTn>
                              </p:par>
                            </p:childTnLst>
                          </p:cTn>
                        </p:par>
                        <p:par>
                          <p:cTn id="100" fill="hold" nodeType="afterGroup">
                            <p:stCondLst>
                              <p:cond delay="1000"/>
                            </p:stCondLst>
                            <p:childTnLst>
                              <p:par>
                                <p:cTn id="101" presetID="22" presetClass="entr" presetSubtype="1" fill="hold" grpId="0" nodeType="afterEffect">
                                  <p:stCondLst>
                                    <p:cond delay="0"/>
                                  </p:stCondLst>
                                  <p:childTnLst>
                                    <p:set>
                                      <p:cBhvr>
                                        <p:cTn id="102" dur="1" fill="hold">
                                          <p:stCondLst>
                                            <p:cond delay="0"/>
                                          </p:stCondLst>
                                        </p:cTn>
                                        <p:tgtEl>
                                          <p:spTgt spid="304142"/>
                                        </p:tgtEl>
                                        <p:attrNameLst>
                                          <p:attrName>style.visibility</p:attrName>
                                        </p:attrNameLst>
                                      </p:cBhvr>
                                      <p:to>
                                        <p:strVal val="visible"/>
                                      </p:to>
                                    </p:set>
                                    <p:animEffect transition="in" filter="wipe(up)">
                                      <p:cBhvr>
                                        <p:cTn id="103" dur="500"/>
                                        <p:tgtEl>
                                          <p:spTgt spid="304142"/>
                                        </p:tgtEl>
                                      </p:cBhvr>
                                    </p:animEffect>
                                  </p:childTnLst>
                                </p:cTn>
                              </p:par>
                              <p:par>
                                <p:cTn id="104" presetID="1" presetClass="entr" presetSubtype="0" fill="hold" grpId="0" nodeType="withEffect">
                                  <p:stCondLst>
                                    <p:cond delay="0"/>
                                  </p:stCondLst>
                                  <p:childTnLst>
                                    <p:set>
                                      <p:cBhvr>
                                        <p:cTn id="105" dur="1" fill="hold">
                                          <p:stCondLst>
                                            <p:cond delay="0"/>
                                          </p:stCondLst>
                                        </p:cTn>
                                        <p:tgtEl>
                                          <p:spTgt spid="304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animBg="1"/>
      <p:bldP spid="304133" grpId="0" animBg="1"/>
      <p:bldP spid="304133" grpId="1" animBg="1"/>
      <p:bldP spid="304134" grpId="0" animBg="1"/>
      <p:bldP spid="304134" grpId="1" animBg="1"/>
      <p:bldP spid="304135" grpId="0" animBg="1"/>
      <p:bldP spid="304135" grpId="1" animBg="1"/>
      <p:bldP spid="304136" grpId="0"/>
      <p:bldP spid="304137" grpId="0"/>
      <p:bldP spid="304138" grpId="0"/>
      <p:bldP spid="304139" grpId="0" animBg="1"/>
      <p:bldP spid="304139" grpId="1" animBg="1"/>
      <p:bldP spid="304140" grpId="0" animBg="1"/>
      <p:bldP spid="304140" grpId="1" animBg="1"/>
      <p:bldP spid="304141" grpId="0" animBg="1"/>
      <p:bldP spid="304141" grpId="1" animBg="1"/>
      <p:bldP spid="304142" grpId="0"/>
      <p:bldP spid="304143" grpId="0" animBg="1"/>
      <p:bldP spid="304143" grpId="1" animBg="1"/>
      <p:bldP spid="304144" grpId="0"/>
      <p:bldP spid="304145" grpId="0" animBg="1"/>
      <p:bldP spid="304145" grpId="1" animBg="1"/>
      <p:bldP spid="30414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57200" y="122238"/>
            <a:ext cx="7543800" cy="792162"/>
          </a:xfrm>
        </p:spPr>
        <p:txBody>
          <a:bodyPr/>
          <a:lstStyle/>
          <a:p>
            <a:pPr eaLnBrk="1" hangingPunct="1"/>
            <a:r>
              <a:rPr lang="en-US" altLang="en-US" smtClean="0"/>
              <a:t>Reverse Polish Notation</a:t>
            </a:r>
          </a:p>
        </p:txBody>
      </p:sp>
      <p:sp>
        <p:nvSpPr>
          <p:cNvPr id="305155" name="Rectangle 3"/>
          <p:cNvSpPr>
            <a:spLocks noGrp="1" noChangeArrowheads="1"/>
          </p:cNvSpPr>
          <p:nvPr>
            <p:ph type="body" idx="1"/>
          </p:nvPr>
        </p:nvSpPr>
        <p:spPr>
          <a:xfrm>
            <a:off x="457200" y="1371600"/>
            <a:ext cx="8229600" cy="1446213"/>
          </a:xfrm>
        </p:spPr>
        <p:txBody>
          <a:bodyPr/>
          <a:lstStyle/>
          <a:p>
            <a:pPr eaLnBrk="1" hangingPunct="1"/>
            <a:r>
              <a:rPr lang="en-US" altLang="en-US" smtClean="0"/>
              <a:t>Stack Operation</a:t>
            </a:r>
          </a:p>
          <a:p>
            <a:pPr lvl="1" eaLnBrk="1" hangingPunct="1">
              <a:buFont typeface="Wingdings" pitchFamily="2" charset="2"/>
              <a:buNone/>
            </a:pPr>
            <a:r>
              <a:rPr lang="en-US" altLang="en-US" smtClean="0"/>
              <a:t>(3) (4) </a:t>
            </a:r>
            <a:r>
              <a:rPr lang="en-US" altLang="en-US" smtClean="0">
                <a:sym typeface="Symbol" pitchFamily="18" charset="2"/>
              </a:rPr>
              <a:t></a:t>
            </a:r>
            <a:r>
              <a:rPr lang="en-US" altLang="en-US" smtClean="0"/>
              <a:t> (5) (6) </a:t>
            </a:r>
            <a:r>
              <a:rPr lang="en-US" altLang="en-US" smtClean="0">
                <a:sym typeface="Symbol" pitchFamily="18" charset="2"/>
              </a:rPr>
              <a:t> </a:t>
            </a:r>
            <a:r>
              <a:rPr lang="en-US" altLang="en-US" smtClean="0"/>
              <a:t>+</a:t>
            </a:r>
          </a:p>
        </p:txBody>
      </p:sp>
      <p:sp>
        <p:nvSpPr>
          <p:cNvPr id="305156" name="Text Box 4"/>
          <p:cNvSpPr txBox="1">
            <a:spLocks noChangeArrowheads="1"/>
          </p:cNvSpPr>
          <p:nvPr/>
        </p:nvSpPr>
        <p:spPr bwMode="auto">
          <a:xfrm>
            <a:off x="971550" y="2528888"/>
            <a:ext cx="2339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400" b="1">
                <a:cs typeface="Arial" pitchFamily="34" charset="0"/>
              </a:rPr>
              <a:t>PUSH      3</a:t>
            </a:r>
          </a:p>
          <a:p>
            <a:pPr>
              <a:lnSpc>
                <a:spcPct val="90000"/>
              </a:lnSpc>
              <a:spcBef>
                <a:spcPct val="50000"/>
              </a:spcBef>
              <a:buClr>
                <a:schemeClr val="bg1"/>
              </a:buClr>
              <a:buSzTx/>
              <a:buFont typeface="Arial" pitchFamily="34" charset="0"/>
              <a:buNone/>
            </a:pPr>
            <a:r>
              <a:rPr lang="en-US" altLang="en-US" sz="2400" b="1">
                <a:cs typeface="Arial" pitchFamily="34" charset="0"/>
              </a:rPr>
              <a:t>PUSH      4</a:t>
            </a:r>
          </a:p>
          <a:p>
            <a:pPr>
              <a:lnSpc>
                <a:spcPct val="90000"/>
              </a:lnSpc>
              <a:spcBef>
                <a:spcPct val="50000"/>
              </a:spcBef>
              <a:buClr>
                <a:schemeClr val="bg1"/>
              </a:buClr>
              <a:buSzTx/>
              <a:buFont typeface="Arial" pitchFamily="34" charset="0"/>
              <a:buNone/>
            </a:pPr>
            <a:r>
              <a:rPr lang="en-US" altLang="en-US" sz="2400" b="1">
                <a:cs typeface="Arial" pitchFamily="34" charset="0"/>
              </a:rPr>
              <a:t>MULT</a:t>
            </a:r>
          </a:p>
          <a:p>
            <a:pPr>
              <a:lnSpc>
                <a:spcPct val="90000"/>
              </a:lnSpc>
              <a:spcBef>
                <a:spcPct val="50000"/>
              </a:spcBef>
              <a:buClr>
                <a:schemeClr val="bg1"/>
              </a:buClr>
              <a:buSzTx/>
              <a:buFont typeface="Arial" pitchFamily="34" charset="0"/>
              <a:buNone/>
            </a:pPr>
            <a:r>
              <a:rPr lang="en-US" altLang="en-US" sz="2400" b="1">
                <a:cs typeface="Arial" pitchFamily="34" charset="0"/>
              </a:rPr>
              <a:t>PUSH      5</a:t>
            </a:r>
          </a:p>
          <a:p>
            <a:pPr>
              <a:lnSpc>
                <a:spcPct val="90000"/>
              </a:lnSpc>
              <a:spcBef>
                <a:spcPct val="50000"/>
              </a:spcBef>
              <a:buClr>
                <a:schemeClr val="bg1"/>
              </a:buClr>
              <a:buSzTx/>
              <a:buFont typeface="Arial" pitchFamily="34" charset="0"/>
              <a:buNone/>
            </a:pPr>
            <a:r>
              <a:rPr lang="en-US" altLang="en-US" sz="2400" b="1">
                <a:cs typeface="Arial" pitchFamily="34" charset="0"/>
              </a:rPr>
              <a:t>PUSH      6</a:t>
            </a:r>
          </a:p>
          <a:p>
            <a:pPr>
              <a:lnSpc>
                <a:spcPct val="90000"/>
              </a:lnSpc>
              <a:spcBef>
                <a:spcPct val="50000"/>
              </a:spcBef>
              <a:buClr>
                <a:schemeClr val="bg1"/>
              </a:buClr>
              <a:buSzTx/>
              <a:buFont typeface="Arial" pitchFamily="34" charset="0"/>
              <a:buNone/>
            </a:pPr>
            <a:r>
              <a:rPr lang="en-US" altLang="en-US" sz="2400" b="1">
                <a:cs typeface="Arial" pitchFamily="34" charset="0"/>
              </a:rPr>
              <a:t>MULT</a:t>
            </a:r>
          </a:p>
          <a:p>
            <a:pPr>
              <a:lnSpc>
                <a:spcPct val="90000"/>
              </a:lnSpc>
              <a:spcBef>
                <a:spcPct val="50000"/>
              </a:spcBef>
              <a:buClr>
                <a:schemeClr val="bg1"/>
              </a:buClr>
              <a:buSzTx/>
              <a:buFont typeface="Arial" pitchFamily="34" charset="0"/>
              <a:buNone/>
            </a:pPr>
            <a:r>
              <a:rPr lang="en-US" altLang="en-US" sz="2400" b="1">
                <a:cs typeface="Arial" pitchFamily="34" charset="0"/>
              </a:rPr>
              <a:t>ADD</a:t>
            </a:r>
          </a:p>
        </p:txBody>
      </p:sp>
      <p:sp>
        <p:nvSpPr>
          <p:cNvPr id="305157" name="Text Box 5"/>
          <p:cNvSpPr txBox="1">
            <a:spLocks noChangeArrowheads="1"/>
          </p:cNvSpPr>
          <p:nvPr/>
        </p:nvSpPr>
        <p:spPr bwMode="auto">
          <a:xfrm>
            <a:off x="6191250" y="4686300"/>
            <a:ext cx="9001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1"/>
                </a:solidFill>
                <a:cs typeface="Arial" pitchFamily="34" charset="0"/>
              </a:rPr>
              <a:t>3</a:t>
            </a:r>
          </a:p>
        </p:txBody>
      </p:sp>
      <p:sp>
        <p:nvSpPr>
          <p:cNvPr id="305158" name="Line 6"/>
          <p:cNvSpPr>
            <a:spLocks noChangeShapeType="1"/>
          </p:cNvSpPr>
          <p:nvPr/>
        </p:nvSpPr>
        <p:spPr bwMode="auto">
          <a:xfrm>
            <a:off x="5472113" y="5227638"/>
            <a:ext cx="538162" cy="1587"/>
          </a:xfrm>
          <a:prstGeom prst="line">
            <a:avLst/>
          </a:prstGeom>
          <a:noFill/>
          <a:ln w="57150">
            <a:solidFill>
              <a:schemeClr val="accent1"/>
            </a:solidFill>
            <a:round/>
            <a:headEnd/>
            <a:tailEnd type="triangle" w="lg" len="me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grpSp>
        <p:nvGrpSpPr>
          <p:cNvPr id="2" name="Group 7"/>
          <p:cNvGrpSpPr>
            <a:grpSpLocks/>
          </p:cNvGrpSpPr>
          <p:nvPr/>
        </p:nvGrpSpPr>
        <p:grpSpPr bwMode="auto">
          <a:xfrm>
            <a:off x="6011863" y="2346325"/>
            <a:ext cx="1260475" cy="2882900"/>
            <a:chOff x="3787" y="1478"/>
            <a:chExt cx="794" cy="1816"/>
          </a:xfrm>
        </p:grpSpPr>
        <p:sp>
          <p:nvSpPr>
            <p:cNvPr id="78863" name="Rectangle 8"/>
            <p:cNvSpPr>
              <a:spLocks noChangeArrowheads="1"/>
            </p:cNvSpPr>
            <p:nvPr/>
          </p:nvSpPr>
          <p:spPr bwMode="auto">
            <a:xfrm>
              <a:off x="3787" y="1478"/>
              <a:ext cx="794" cy="45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8864" name="Rectangle 9"/>
            <p:cNvSpPr>
              <a:spLocks noChangeArrowheads="1"/>
            </p:cNvSpPr>
            <p:nvPr/>
          </p:nvSpPr>
          <p:spPr bwMode="auto">
            <a:xfrm>
              <a:off x="3787" y="1932"/>
              <a:ext cx="794" cy="45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8865" name="Rectangle 10"/>
            <p:cNvSpPr>
              <a:spLocks noChangeArrowheads="1"/>
            </p:cNvSpPr>
            <p:nvPr/>
          </p:nvSpPr>
          <p:spPr bwMode="auto">
            <a:xfrm>
              <a:off x="3787" y="2386"/>
              <a:ext cx="794" cy="45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8866" name="Rectangle 11"/>
            <p:cNvSpPr>
              <a:spLocks noChangeArrowheads="1"/>
            </p:cNvSpPr>
            <p:nvPr/>
          </p:nvSpPr>
          <p:spPr bwMode="auto">
            <a:xfrm>
              <a:off x="3787" y="2840"/>
              <a:ext cx="794" cy="45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grpSp>
      <p:sp>
        <p:nvSpPr>
          <p:cNvPr id="305164" name="Text Box 12"/>
          <p:cNvSpPr txBox="1">
            <a:spLocks noChangeArrowheads="1"/>
          </p:cNvSpPr>
          <p:nvPr/>
        </p:nvSpPr>
        <p:spPr bwMode="auto">
          <a:xfrm>
            <a:off x="6192838" y="3968750"/>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1"/>
                </a:solidFill>
                <a:cs typeface="Arial" pitchFamily="34" charset="0"/>
              </a:rPr>
              <a:t>4</a:t>
            </a:r>
          </a:p>
        </p:txBody>
      </p:sp>
      <p:sp>
        <p:nvSpPr>
          <p:cNvPr id="305165" name="Text Box 13"/>
          <p:cNvSpPr txBox="1">
            <a:spLocks noChangeArrowheads="1"/>
          </p:cNvSpPr>
          <p:nvPr/>
        </p:nvSpPr>
        <p:spPr bwMode="auto">
          <a:xfrm>
            <a:off x="6192838" y="4689475"/>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2"/>
                </a:solidFill>
                <a:cs typeface="Arial" pitchFamily="34" charset="0"/>
              </a:rPr>
              <a:t>12</a:t>
            </a:r>
          </a:p>
        </p:txBody>
      </p:sp>
      <p:sp>
        <p:nvSpPr>
          <p:cNvPr id="305166" name="Text Box 14"/>
          <p:cNvSpPr txBox="1">
            <a:spLocks noChangeArrowheads="1"/>
          </p:cNvSpPr>
          <p:nvPr/>
        </p:nvSpPr>
        <p:spPr bwMode="auto">
          <a:xfrm>
            <a:off x="6192838" y="3968750"/>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1"/>
                </a:solidFill>
                <a:cs typeface="Arial" pitchFamily="34" charset="0"/>
              </a:rPr>
              <a:t>5</a:t>
            </a:r>
          </a:p>
        </p:txBody>
      </p:sp>
      <p:sp>
        <p:nvSpPr>
          <p:cNvPr id="305167" name="Text Box 15"/>
          <p:cNvSpPr txBox="1">
            <a:spLocks noChangeArrowheads="1"/>
          </p:cNvSpPr>
          <p:nvPr/>
        </p:nvSpPr>
        <p:spPr bwMode="auto">
          <a:xfrm>
            <a:off x="6192838" y="3248025"/>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1"/>
                </a:solidFill>
                <a:cs typeface="Arial" pitchFamily="34" charset="0"/>
              </a:rPr>
              <a:t>6</a:t>
            </a:r>
          </a:p>
        </p:txBody>
      </p:sp>
      <p:sp>
        <p:nvSpPr>
          <p:cNvPr id="305168" name="Text Box 16"/>
          <p:cNvSpPr txBox="1">
            <a:spLocks noChangeArrowheads="1"/>
          </p:cNvSpPr>
          <p:nvPr/>
        </p:nvSpPr>
        <p:spPr bwMode="auto">
          <a:xfrm>
            <a:off x="6192838" y="3968750"/>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chemeClr val="accent2"/>
                </a:solidFill>
                <a:cs typeface="Arial" pitchFamily="34" charset="0"/>
              </a:rPr>
              <a:t>30</a:t>
            </a:r>
          </a:p>
        </p:txBody>
      </p:sp>
      <p:sp>
        <p:nvSpPr>
          <p:cNvPr id="305169" name="Text Box 17"/>
          <p:cNvSpPr txBox="1">
            <a:spLocks noChangeArrowheads="1"/>
          </p:cNvSpPr>
          <p:nvPr/>
        </p:nvSpPr>
        <p:spPr bwMode="auto">
          <a:xfrm>
            <a:off x="6192838" y="4689475"/>
            <a:ext cx="900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3200" b="1">
                <a:solidFill>
                  <a:srgbClr val="CC00FF"/>
                </a:solidFill>
                <a:cs typeface="Arial" pitchFamily="34" charset="0"/>
              </a:rPr>
              <a:t>42</a:t>
            </a:r>
          </a:p>
        </p:txBody>
      </p:sp>
      <p:sp>
        <p:nvSpPr>
          <p:cNvPr id="305170" name="Line 1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919818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Effect transition="in" filter="wipe(left)">
                                      <p:cBhvr>
                                        <p:cTn id="7" dur="500"/>
                                        <p:tgtEl>
                                          <p:spTgt spid="30515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05158"/>
                                        </p:tgtEl>
                                        <p:attrNameLst>
                                          <p:attrName>style.visibility</p:attrName>
                                        </p:attrNameLst>
                                      </p:cBhvr>
                                      <p:to>
                                        <p:strVal val="visible"/>
                                      </p:to>
                                    </p:set>
                                    <p:animEffect transition="in" filter="wipe(left)">
                                      <p:cBhvr>
                                        <p:cTn id="14" dur="500"/>
                                        <p:tgtEl>
                                          <p:spTgt spid="305158"/>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305155">
                                            <p:txEl>
                                              <p:pRg st="1" end="1"/>
                                            </p:txEl>
                                          </p:spTgt>
                                        </p:tgtEl>
                                        <p:attrNameLst>
                                          <p:attrName>style.visibility</p:attrName>
                                        </p:attrNameLst>
                                      </p:cBhvr>
                                      <p:to>
                                        <p:strVal val="visible"/>
                                      </p:to>
                                    </p:set>
                                    <p:animEffect transition="in" filter="wipe(left)">
                                      <p:cBhvr>
                                        <p:cTn id="18" dur="500"/>
                                        <p:tgtEl>
                                          <p:spTgt spid="305155">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05156">
                                            <p:txEl>
                                              <p:pRg st="0" end="0"/>
                                            </p:txEl>
                                          </p:spTgt>
                                        </p:tgtEl>
                                        <p:attrNameLst>
                                          <p:attrName>style.visibility</p:attrName>
                                        </p:attrNameLst>
                                      </p:cBhvr>
                                      <p:to>
                                        <p:strVal val="visible"/>
                                      </p:to>
                                    </p:set>
                                    <p:animEffect transition="in" filter="wipe(left)">
                                      <p:cBhvr>
                                        <p:cTn id="23" dur="500"/>
                                        <p:tgtEl>
                                          <p:spTgt spid="305156">
                                            <p:txEl>
                                              <p:pRg st="0" end="0"/>
                                            </p:txEl>
                                          </p:spTgt>
                                        </p:tgtEl>
                                      </p:cBhvr>
                                    </p:animEffect>
                                  </p:childTnLst>
                                </p:cTn>
                              </p:par>
                            </p:childTnLst>
                          </p:cTn>
                        </p:par>
                        <p:par>
                          <p:cTn id="24" fill="hold" nodeType="afterGroup">
                            <p:stCondLst>
                              <p:cond delay="500"/>
                            </p:stCondLst>
                            <p:childTnLst>
                              <p:par>
                                <p:cTn id="25" presetID="2" presetClass="entr" presetSubtype="1" fill="hold" grpId="0" nodeType="afterEffect">
                                  <p:stCondLst>
                                    <p:cond delay="0"/>
                                  </p:stCondLst>
                                  <p:childTnLst>
                                    <p:set>
                                      <p:cBhvr>
                                        <p:cTn id="26" dur="1" fill="hold">
                                          <p:stCondLst>
                                            <p:cond delay="0"/>
                                          </p:stCondLst>
                                        </p:cTn>
                                        <p:tgtEl>
                                          <p:spTgt spid="305157"/>
                                        </p:tgtEl>
                                        <p:attrNameLst>
                                          <p:attrName>style.visibility</p:attrName>
                                        </p:attrNameLst>
                                      </p:cBhvr>
                                      <p:to>
                                        <p:strVal val="visible"/>
                                      </p:to>
                                    </p:set>
                                    <p:anim calcmode="lin" valueType="num">
                                      <p:cBhvr additive="base">
                                        <p:cTn id="27" dur="500" fill="hold"/>
                                        <p:tgtEl>
                                          <p:spTgt spid="305157"/>
                                        </p:tgtEl>
                                        <p:attrNameLst>
                                          <p:attrName>ppt_x</p:attrName>
                                        </p:attrNameLst>
                                      </p:cBhvr>
                                      <p:tavLst>
                                        <p:tav tm="0">
                                          <p:val>
                                            <p:strVal val="#ppt_x"/>
                                          </p:val>
                                        </p:tav>
                                        <p:tav tm="100000">
                                          <p:val>
                                            <p:strVal val="#ppt_x"/>
                                          </p:val>
                                        </p:tav>
                                      </p:tavLst>
                                    </p:anim>
                                    <p:anim calcmode="lin" valueType="num">
                                      <p:cBhvr additive="base">
                                        <p:cTn id="28" dur="500" fill="hold"/>
                                        <p:tgtEl>
                                          <p:spTgt spid="305157"/>
                                        </p:tgtEl>
                                        <p:attrNameLst>
                                          <p:attrName>ppt_y</p:attrName>
                                        </p:attrNameLst>
                                      </p:cBhvr>
                                      <p:tavLst>
                                        <p:tav tm="0">
                                          <p:val>
                                            <p:strVal val="0-#ppt_h/2"/>
                                          </p:val>
                                        </p:tav>
                                        <p:tav tm="100000">
                                          <p:val>
                                            <p:strVal val="#ppt_y"/>
                                          </p:val>
                                        </p:tav>
                                      </p:tavLst>
                                    </p:anim>
                                  </p:childTnLst>
                                </p:cTn>
                              </p:par>
                              <p:par>
                                <p:cTn id="29" presetID="0" presetClass="path" presetSubtype="0" accel="50000" decel="50000" fill="hold" grpId="1" nodeType="withEffect">
                                  <p:stCondLst>
                                    <p:cond delay="0"/>
                                  </p:stCondLst>
                                  <p:childTnLst>
                                    <p:animMotion origin="layout" path="M 2.22222E-6 -1.48148E-6 L 2.22222E-6 -0.05255 " pathEditMode="fixed" ptsTypes="AA">
                                      <p:cBhvr>
                                        <p:cTn id="30" dur="2000" fill="hold"/>
                                        <p:tgtEl>
                                          <p:spTgt spid="305158"/>
                                        </p:tgtEl>
                                        <p:attrNameLst>
                                          <p:attrName>ppt_x</p:attrName>
                                          <p:attrName>ppt_y</p:attrName>
                                        </p:attrNameLst>
                                      </p:cBhvr>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05156">
                                            <p:txEl>
                                              <p:pRg st="1" end="1"/>
                                            </p:txEl>
                                          </p:spTgt>
                                        </p:tgtEl>
                                        <p:attrNameLst>
                                          <p:attrName>style.visibility</p:attrName>
                                        </p:attrNameLst>
                                      </p:cBhvr>
                                      <p:to>
                                        <p:strVal val="visible"/>
                                      </p:to>
                                    </p:set>
                                    <p:animEffect transition="in" filter="wipe(left)">
                                      <p:cBhvr>
                                        <p:cTn id="35" dur="500"/>
                                        <p:tgtEl>
                                          <p:spTgt spid="305156">
                                            <p:txEl>
                                              <p:pRg st="1" end="1"/>
                                            </p:txEl>
                                          </p:spTgt>
                                        </p:tgtEl>
                                      </p:cBhvr>
                                    </p:animEffect>
                                  </p:childTnLst>
                                </p:cTn>
                              </p:par>
                            </p:childTnLst>
                          </p:cTn>
                        </p:par>
                        <p:par>
                          <p:cTn id="36" fill="hold" nodeType="afterGroup">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305164"/>
                                        </p:tgtEl>
                                        <p:attrNameLst>
                                          <p:attrName>style.visibility</p:attrName>
                                        </p:attrNameLst>
                                      </p:cBhvr>
                                      <p:to>
                                        <p:strVal val="visible"/>
                                      </p:to>
                                    </p:set>
                                    <p:anim calcmode="lin" valueType="num">
                                      <p:cBhvr additive="base">
                                        <p:cTn id="39" dur="500" fill="hold"/>
                                        <p:tgtEl>
                                          <p:spTgt spid="305164"/>
                                        </p:tgtEl>
                                        <p:attrNameLst>
                                          <p:attrName>ppt_x</p:attrName>
                                        </p:attrNameLst>
                                      </p:cBhvr>
                                      <p:tavLst>
                                        <p:tav tm="0">
                                          <p:val>
                                            <p:strVal val="#ppt_x"/>
                                          </p:val>
                                        </p:tav>
                                        <p:tav tm="100000">
                                          <p:val>
                                            <p:strVal val="#ppt_x"/>
                                          </p:val>
                                        </p:tav>
                                      </p:tavLst>
                                    </p:anim>
                                    <p:anim calcmode="lin" valueType="num">
                                      <p:cBhvr additive="base">
                                        <p:cTn id="40" dur="500" fill="hold"/>
                                        <p:tgtEl>
                                          <p:spTgt spid="305164"/>
                                        </p:tgtEl>
                                        <p:attrNameLst>
                                          <p:attrName>ppt_y</p:attrName>
                                        </p:attrNameLst>
                                      </p:cBhvr>
                                      <p:tavLst>
                                        <p:tav tm="0">
                                          <p:val>
                                            <p:strVal val="0-#ppt_h/2"/>
                                          </p:val>
                                        </p:tav>
                                        <p:tav tm="100000">
                                          <p:val>
                                            <p:strVal val="#ppt_y"/>
                                          </p:val>
                                        </p:tav>
                                      </p:tavLst>
                                    </p:anim>
                                  </p:childTnLst>
                                </p:cTn>
                              </p:par>
                              <p:par>
                                <p:cTn id="41" presetID="0" presetClass="path" presetSubtype="0" accel="50000" decel="50000" fill="hold" grpId="2" nodeType="withEffect">
                                  <p:stCondLst>
                                    <p:cond delay="0"/>
                                  </p:stCondLst>
                                  <p:childTnLst>
                                    <p:animMotion origin="layout" path="M 4.44444E-6 -0.05255 L 4.44444E-6 -0.15741 " pathEditMode="fixed" rAng="0" ptsTypes="AA">
                                      <p:cBhvr>
                                        <p:cTn id="42" dur="2000" fill="hold"/>
                                        <p:tgtEl>
                                          <p:spTgt spid="305158"/>
                                        </p:tgtEl>
                                        <p:attrNameLst>
                                          <p:attrName>ppt_x</p:attrName>
                                          <p:attrName>ppt_y</p:attrName>
                                        </p:attrNameLst>
                                      </p:cBhvr>
                                      <p:rCtr x="0" y="-525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05156">
                                            <p:txEl>
                                              <p:pRg st="2" end="2"/>
                                            </p:txEl>
                                          </p:spTgt>
                                        </p:tgtEl>
                                        <p:attrNameLst>
                                          <p:attrName>style.visibility</p:attrName>
                                        </p:attrNameLst>
                                      </p:cBhvr>
                                      <p:to>
                                        <p:strVal val="visible"/>
                                      </p:to>
                                    </p:set>
                                    <p:animEffect transition="in" filter="wipe(left)">
                                      <p:cBhvr>
                                        <p:cTn id="47" dur="500"/>
                                        <p:tgtEl>
                                          <p:spTgt spid="305156">
                                            <p:txEl>
                                              <p:pRg st="2" end="2"/>
                                            </p:txEl>
                                          </p:spTgt>
                                        </p:tgtEl>
                                      </p:cBhvr>
                                    </p:animEffect>
                                  </p:childTnLst>
                                </p:cTn>
                              </p:par>
                            </p:childTnLst>
                          </p:cTn>
                        </p:par>
                        <p:par>
                          <p:cTn id="48" fill="hold" nodeType="afterGroup">
                            <p:stCondLst>
                              <p:cond delay="500"/>
                            </p:stCondLst>
                            <p:childTnLst>
                              <p:par>
                                <p:cTn id="49" presetID="2" presetClass="exit" presetSubtype="4" fill="hold" grpId="1" nodeType="afterEffect">
                                  <p:stCondLst>
                                    <p:cond delay="0"/>
                                  </p:stCondLst>
                                  <p:childTnLst>
                                    <p:anim calcmode="lin" valueType="num">
                                      <p:cBhvr additive="base">
                                        <p:cTn id="50" dur="500"/>
                                        <p:tgtEl>
                                          <p:spTgt spid="305164"/>
                                        </p:tgtEl>
                                        <p:attrNameLst>
                                          <p:attrName>ppt_x</p:attrName>
                                        </p:attrNameLst>
                                      </p:cBhvr>
                                      <p:tavLst>
                                        <p:tav tm="0">
                                          <p:val>
                                            <p:strVal val="ppt_x"/>
                                          </p:val>
                                        </p:tav>
                                        <p:tav tm="100000">
                                          <p:val>
                                            <p:strVal val="ppt_x"/>
                                          </p:val>
                                        </p:tav>
                                      </p:tavLst>
                                    </p:anim>
                                    <p:anim calcmode="lin" valueType="num">
                                      <p:cBhvr additive="base">
                                        <p:cTn id="51" dur="500"/>
                                        <p:tgtEl>
                                          <p:spTgt spid="305164"/>
                                        </p:tgtEl>
                                        <p:attrNameLst>
                                          <p:attrName>ppt_y</p:attrName>
                                        </p:attrNameLst>
                                      </p:cBhvr>
                                      <p:tavLst>
                                        <p:tav tm="0">
                                          <p:val>
                                            <p:strVal val="ppt_y"/>
                                          </p:val>
                                        </p:tav>
                                        <p:tav tm="100000">
                                          <p:val>
                                            <p:strVal val="1+ppt_h/2"/>
                                          </p:val>
                                        </p:tav>
                                      </p:tavLst>
                                    </p:anim>
                                    <p:set>
                                      <p:cBhvr>
                                        <p:cTn id="52" dur="1" fill="hold">
                                          <p:stCondLst>
                                            <p:cond delay="499"/>
                                          </p:stCondLst>
                                        </p:cTn>
                                        <p:tgtEl>
                                          <p:spTgt spid="305164"/>
                                        </p:tgtEl>
                                        <p:attrNameLst>
                                          <p:attrName>style.visibility</p:attrName>
                                        </p:attrNameLst>
                                      </p:cBhvr>
                                      <p:to>
                                        <p:strVal val="hidden"/>
                                      </p:to>
                                    </p:set>
                                  </p:childTnLst>
                                </p:cTn>
                              </p:par>
                              <p:par>
                                <p:cTn id="53" presetID="0" presetClass="path" presetSubtype="0" accel="50000" decel="50000" fill="hold" grpId="3" nodeType="withEffect">
                                  <p:stCondLst>
                                    <p:cond delay="0"/>
                                  </p:stCondLst>
                                  <p:childTnLst>
                                    <p:animMotion origin="layout" path="M 2.5E-6 -0.15741 L 2.5E-6 -0.05231 " pathEditMode="fixed" rAng="0" ptsTypes="AA">
                                      <p:cBhvr>
                                        <p:cTn id="54" dur="2000" fill="hold"/>
                                        <p:tgtEl>
                                          <p:spTgt spid="305158"/>
                                        </p:tgtEl>
                                        <p:attrNameLst>
                                          <p:attrName>ppt_x</p:attrName>
                                          <p:attrName>ppt_y</p:attrName>
                                        </p:attrNameLst>
                                      </p:cBhvr>
                                      <p:rCtr x="0" y="5255"/>
                                    </p:animMotion>
                                  </p:childTnLst>
                                </p:cTn>
                              </p:par>
                            </p:childTnLst>
                          </p:cTn>
                        </p:par>
                        <p:par>
                          <p:cTn id="55" fill="hold" nodeType="afterGroup">
                            <p:stCondLst>
                              <p:cond delay="2500"/>
                            </p:stCondLst>
                            <p:childTnLst>
                              <p:par>
                                <p:cTn id="56" presetID="2" presetClass="exit" presetSubtype="4" fill="hold" grpId="1" nodeType="afterEffect">
                                  <p:stCondLst>
                                    <p:cond delay="0"/>
                                  </p:stCondLst>
                                  <p:childTnLst>
                                    <p:anim calcmode="lin" valueType="num">
                                      <p:cBhvr additive="base">
                                        <p:cTn id="57" dur="500"/>
                                        <p:tgtEl>
                                          <p:spTgt spid="305157"/>
                                        </p:tgtEl>
                                        <p:attrNameLst>
                                          <p:attrName>ppt_x</p:attrName>
                                        </p:attrNameLst>
                                      </p:cBhvr>
                                      <p:tavLst>
                                        <p:tav tm="0">
                                          <p:val>
                                            <p:strVal val="ppt_x"/>
                                          </p:val>
                                        </p:tav>
                                        <p:tav tm="100000">
                                          <p:val>
                                            <p:strVal val="ppt_x"/>
                                          </p:val>
                                        </p:tav>
                                      </p:tavLst>
                                    </p:anim>
                                    <p:anim calcmode="lin" valueType="num">
                                      <p:cBhvr additive="base">
                                        <p:cTn id="58" dur="500"/>
                                        <p:tgtEl>
                                          <p:spTgt spid="305157"/>
                                        </p:tgtEl>
                                        <p:attrNameLst>
                                          <p:attrName>ppt_y</p:attrName>
                                        </p:attrNameLst>
                                      </p:cBhvr>
                                      <p:tavLst>
                                        <p:tav tm="0">
                                          <p:val>
                                            <p:strVal val="ppt_y"/>
                                          </p:val>
                                        </p:tav>
                                        <p:tav tm="100000">
                                          <p:val>
                                            <p:strVal val="1+ppt_h/2"/>
                                          </p:val>
                                        </p:tav>
                                      </p:tavLst>
                                    </p:anim>
                                    <p:set>
                                      <p:cBhvr>
                                        <p:cTn id="59" dur="1" fill="hold">
                                          <p:stCondLst>
                                            <p:cond delay="499"/>
                                          </p:stCondLst>
                                        </p:cTn>
                                        <p:tgtEl>
                                          <p:spTgt spid="305157"/>
                                        </p:tgtEl>
                                        <p:attrNameLst>
                                          <p:attrName>style.visibility</p:attrName>
                                        </p:attrNameLst>
                                      </p:cBhvr>
                                      <p:to>
                                        <p:strVal val="hidden"/>
                                      </p:to>
                                    </p:set>
                                  </p:childTnLst>
                                </p:cTn>
                              </p:par>
                              <p:par>
                                <p:cTn id="60" presetID="0" presetClass="path" presetSubtype="0" accel="50000" decel="50000" fill="hold" grpId="4" nodeType="withEffect">
                                  <p:stCondLst>
                                    <p:cond delay="0"/>
                                  </p:stCondLst>
                                  <p:childTnLst>
                                    <p:animMotion origin="layout" path="M 4.44444E-6 -0.05255 L 4.44444E-6 0 " pathEditMode="fixed" rAng="0" ptsTypes="AA">
                                      <p:cBhvr>
                                        <p:cTn id="61" dur="2000" fill="hold"/>
                                        <p:tgtEl>
                                          <p:spTgt spid="305158"/>
                                        </p:tgtEl>
                                        <p:attrNameLst>
                                          <p:attrName>ppt_x</p:attrName>
                                          <p:attrName>ppt_y</p:attrName>
                                        </p:attrNameLst>
                                      </p:cBhvr>
                                      <p:rCtr x="0" y="2616"/>
                                    </p:animMotion>
                                  </p:childTnLst>
                                </p:cTn>
                              </p:par>
                            </p:childTnLst>
                          </p:cTn>
                        </p:par>
                        <p:par>
                          <p:cTn id="62" fill="hold" nodeType="afterGroup">
                            <p:stCondLst>
                              <p:cond delay="4500"/>
                            </p:stCondLst>
                            <p:childTnLst>
                              <p:par>
                                <p:cTn id="63" presetID="2" presetClass="entr" presetSubtype="4" fill="hold" grpId="0" nodeType="afterEffect">
                                  <p:stCondLst>
                                    <p:cond delay="0"/>
                                  </p:stCondLst>
                                  <p:childTnLst>
                                    <p:set>
                                      <p:cBhvr>
                                        <p:cTn id="64" dur="1" fill="hold">
                                          <p:stCondLst>
                                            <p:cond delay="0"/>
                                          </p:stCondLst>
                                        </p:cTn>
                                        <p:tgtEl>
                                          <p:spTgt spid="305165"/>
                                        </p:tgtEl>
                                        <p:attrNameLst>
                                          <p:attrName>style.visibility</p:attrName>
                                        </p:attrNameLst>
                                      </p:cBhvr>
                                      <p:to>
                                        <p:strVal val="visible"/>
                                      </p:to>
                                    </p:set>
                                    <p:anim calcmode="lin" valueType="num">
                                      <p:cBhvr additive="base">
                                        <p:cTn id="65" dur="500" fill="hold"/>
                                        <p:tgtEl>
                                          <p:spTgt spid="305165"/>
                                        </p:tgtEl>
                                        <p:attrNameLst>
                                          <p:attrName>ppt_x</p:attrName>
                                        </p:attrNameLst>
                                      </p:cBhvr>
                                      <p:tavLst>
                                        <p:tav tm="0">
                                          <p:val>
                                            <p:strVal val="#ppt_x"/>
                                          </p:val>
                                        </p:tav>
                                        <p:tav tm="100000">
                                          <p:val>
                                            <p:strVal val="#ppt_x"/>
                                          </p:val>
                                        </p:tav>
                                      </p:tavLst>
                                    </p:anim>
                                    <p:anim calcmode="lin" valueType="num">
                                      <p:cBhvr additive="base">
                                        <p:cTn id="66" dur="500" fill="hold"/>
                                        <p:tgtEl>
                                          <p:spTgt spid="305165"/>
                                        </p:tgtEl>
                                        <p:attrNameLst>
                                          <p:attrName>ppt_y</p:attrName>
                                        </p:attrNameLst>
                                      </p:cBhvr>
                                      <p:tavLst>
                                        <p:tav tm="0">
                                          <p:val>
                                            <p:strVal val="1+#ppt_h/2"/>
                                          </p:val>
                                        </p:tav>
                                        <p:tav tm="100000">
                                          <p:val>
                                            <p:strVal val="#ppt_y"/>
                                          </p:val>
                                        </p:tav>
                                      </p:tavLst>
                                    </p:anim>
                                  </p:childTnLst>
                                </p:cTn>
                              </p:par>
                              <p:par>
                                <p:cTn id="67" presetID="0" presetClass="path" presetSubtype="0" accel="50000" decel="50000" fill="hold" grpId="5" nodeType="withEffect">
                                  <p:stCondLst>
                                    <p:cond delay="0"/>
                                  </p:stCondLst>
                                  <p:childTnLst>
                                    <p:animMotion origin="layout" path="M 2.22222E-6 -1.48148E-6 L 2.22222E-6 -0.05255 " pathEditMode="fixed" ptsTypes="AA">
                                      <p:cBhvr>
                                        <p:cTn id="68" dur="2000" fill="hold"/>
                                        <p:tgtEl>
                                          <p:spTgt spid="305158"/>
                                        </p:tgtEl>
                                        <p:attrNameLst>
                                          <p:attrName>ppt_x</p:attrName>
                                          <p:attrName>ppt_y</p:attrName>
                                        </p:attrNameLst>
                                      </p:cBhvr>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05156">
                                            <p:txEl>
                                              <p:pRg st="3" end="3"/>
                                            </p:txEl>
                                          </p:spTgt>
                                        </p:tgtEl>
                                        <p:attrNameLst>
                                          <p:attrName>style.visibility</p:attrName>
                                        </p:attrNameLst>
                                      </p:cBhvr>
                                      <p:to>
                                        <p:strVal val="visible"/>
                                      </p:to>
                                    </p:set>
                                    <p:animEffect transition="in" filter="wipe(left)">
                                      <p:cBhvr>
                                        <p:cTn id="73" dur="500"/>
                                        <p:tgtEl>
                                          <p:spTgt spid="305156">
                                            <p:txEl>
                                              <p:pRg st="3" end="3"/>
                                            </p:txEl>
                                          </p:spTgt>
                                        </p:tgtEl>
                                      </p:cBhvr>
                                    </p:animEffect>
                                  </p:childTnLst>
                                </p:cTn>
                              </p:par>
                            </p:childTnLst>
                          </p:cTn>
                        </p:par>
                        <p:par>
                          <p:cTn id="74" fill="hold" nodeType="afterGroup">
                            <p:stCondLst>
                              <p:cond delay="500"/>
                            </p:stCondLst>
                            <p:childTnLst>
                              <p:par>
                                <p:cTn id="75" presetID="2" presetClass="entr" presetSubtype="1" fill="hold" grpId="0" nodeType="afterEffect">
                                  <p:stCondLst>
                                    <p:cond delay="0"/>
                                  </p:stCondLst>
                                  <p:childTnLst>
                                    <p:set>
                                      <p:cBhvr>
                                        <p:cTn id="76" dur="1" fill="hold">
                                          <p:stCondLst>
                                            <p:cond delay="0"/>
                                          </p:stCondLst>
                                        </p:cTn>
                                        <p:tgtEl>
                                          <p:spTgt spid="305166"/>
                                        </p:tgtEl>
                                        <p:attrNameLst>
                                          <p:attrName>style.visibility</p:attrName>
                                        </p:attrNameLst>
                                      </p:cBhvr>
                                      <p:to>
                                        <p:strVal val="visible"/>
                                      </p:to>
                                    </p:set>
                                    <p:anim calcmode="lin" valueType="num">
                                      <p:cBhvr additive="base">
                                        <p:cTn id="77" dur="500" fill="hold"/>
                                        <p:tgtEl>
                                          <p:spTgt spid="305166"/>
                                        </p:tgtEl>
                                        <p:attrNameLst>
                                          <p:attrName>ppt_x</p:attrName>
                                        </p:attrNameLst>
                                      </p:cBhvr>
                                      <p:tavLst>
                                        <p:tav tm="0">
                                          <p:val>
                                            <p:strVal val="#ppt_x"/>
                                          </p:val>
                                        </p:tav>
                                        <p:tav tm="100000">
                                          <p:val>
                                            <p:strVal val="#ppt_x"/>
                                          </p:val>
                                        </p:tav>
                                      </p:tavLst>
                                    </p:anim>
                                    <p:anim calcmode="lin" valueType="num">
                                      <p:cBhvr additive="base">
                                        <p:cTn id="78" dur="500" fill="hold"/>
                                        <p:tgtEl>
                                          <p:spTgt spid="305166"/>
                                        </p:tgtEl>
                                        <p:attrNameLst>
                                          <p:attrName>ppt_y</p:attrName>
                                        </p:attrNameLst>
                                      </p:cBhvr>
                                      <p:tavLst>
                                        <p:tav tm="0">
                                          <p:val>
                                            <p:strVal val="0-#ppt_h/2"/>
                                          </p:val>
                                        </p:tav>
                                        <p:tav tm="100000">
                                          <p:val>
                                            <p:strVal val="#ppt_y"/>
                                          </p:val>
                                        </p:tav>
                                      </p:tavLst>
                                    </p:anim>
                                  </p:childTnLst>
                                </p:cTn>
                              </p:par>
                              <p:par>
                                <p:cTn id="79" presetID="0" presetClass="path" presetSubtype="0" accel="50000" decel="50000" fill="hold" grpId="6" nodeType="withEffect">
                                  <p:stCondLst>
                                    <p:cond delay="0"/>
                                  </p:stCondLst>
                                  <p:childTnLst>
                                    <p:animMotion origin="layout" path="M 2.22222E-6 -0.05255 L 2.22222E-6 -0.15741 " pathEditMode="fixed" ptsTypes="AA">
                                      <p:cBhvr>
                                        <p:cTn id="80" dur="2000" fill="hold"/>
                                        <p:tgtEl>
                                          <p:spTgt spid="305158"/>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305156">
                                            <p:txEl>
                                              <p:pRg st="4" end="4"/>
                                            </p:txEl>
                                          </p:spTgt>
                                        </p:tgtEl>
                                        <p:attrNameLst>
                                          <p:attrName>style.visibility</p:attrName>
                                        </p:attrNameLst>
                                      </p:cBhvr>
                                      <p:to>
                                        <p:strVal val="visible"/>
                                      </p:to>
                                    </p:set>
                                    <p:animEffect transition="in" filter="wipe(left)">
                                      <p:cBhvr>
                                        <p:cTn id="85" dur="500"/>
                                        <p:tgtEl>
                                          <p:spTgt spid="305156">
                                            <p:txEl>
                                              <p:pRg st="4" end="4"/>
                                            </p:txEl>
                                          </p:spTgt>
                                        </p:tgtEl>
                                      </p:cBhvr>
                                    </p:animEffect>
                                  </p:childTnLst>
                                </p:cTn>
                              </p:par>
                            </p:childTnLst>
                          </p:cTn>
                        </p:par>
                        <p:par>
                          <p:cTn id="86" fill="hold" nodeType="afterGroup">
                            <p:stCondLst>
                              <p:cond delay="500"/>
                            </p:stCondLst>
                            <p:childTnLst>
                              <p:par>
                                <p:cTn id="87" presetID="2" presetClass="entr" presetSubtype="1" fill="hold" grpId="0" nodeType="afterEffect">
                                  <p:stCondLst>
                                    <p:cond delay="0"/>
                                  </p:stCondLst>
                                  <p:childTnLst>
                                    <p:set>
                                      <p:cBhvr>
                                        <p:cTn id="88" dur="1" fill="hold">
                                          <p:stCondLst>
                                            <p:cond delay="0"/>
                                          </p:stCondLst>
                                        </p:cTn>
                                        <p:tgtEl>
                                          <p:spTgt spid="305167"/>
                                        </p:tgtEl>
                                        <p:attrNameLst>
                                          <p:attrName>style.visibility</p:attrName>
                                        </p:attrNameLst>
                                      </p:cBhvr>
                                      <p:to>
                                        <p:strVal val="visible"/>
                                      </p:to>
                                    </p:set>
                                    <p:anim calcmode="lin" valueType="num">
                                      <p:cBhvr additive="base">
                                        <p:cTn id="89" dur="500" fill="hold"/>
                                        <p:tgtEl>
                                          <p:spTgt spid="305167"/>
                                        </p:tgtEl>
                                        <p:attrNameLst>
                                          <p:attrName>ppt_x</p:attrName>
                                        </p:attrNameLst>
                                      </p:cBhvr>
                                      <p:tavLst>
                                        <p:tav tm="0">
                                          <p:val>
                                            <p:strVal val="#ppt_x"/>
                                          </p:val>
                                        </p:tav>
                                        <p:tav tm="100000">
                                          <p:val>
                                            <p:strVal val="#ppt_x"/>
                                          </p:val>
                                        </p:tav>
                                      </p:tavLst>
                                    </p:anim>
                                    <p:anim calcmode="lin" valueType="num">
                                      <p:cBhvr additive="base">
                                        <p:cTn id="90" dur="500" fill="hold"/>
                                        <p:tgtEl>
                                          <p:spTgt spid="305167"/>
                                        </p:tgtEl>
                                        <p:attrNameLst>
                                          <p:attrName>ppt_y</p:attrName>
                                        </p:attrNameLst>
                                      </p:cBhvr>
                                      <p:tavLst>
                                        <p:tav tm="0">
                                          <p:val>
                                            <p:strVal val="0-#ppt_h/2"/>
                                          </p:val>
                                        </p:tav>
                                        <p:tav tm="100000">
                                          <p:val>
                                            <p:strVal val="#ppt_y"/>
                                          </p:val>
                                        </p:tav>
                                      </p:tavLst>
                                    </p:anim>
                                  </p:childTnLst>
                                </p:cTn>
                              </p:par>
                              <p:par>
                                <p:cTn id="91" presetID="0" presetClass="path" presetSubtype="0" accel="50000" decel="50000" fill="hold" grpId="7" nodeType="withEffect">
                                  <p:stCondLst>
                                    <p:cond delay="0"/>
                                  </p:stCondLst>
                                  <p:childTnLst>
                                    <p:animMotion origin="layout" path="M 2.22222E-6 -0.15741 L 2.22222E-6 -0.2625 " pathEditMode="fixed" ptsTypes="AA">
                                      <p:cBhvr>
                                        <p:cTn id="92" dur="2000" fill="hold"/>
                                        <p:tgtEl>
                                          <p:spTgt spid="305158"/>
                                        </p:tgtEl>
                                        <p:attrNameLst>
                                          <p:attrName>ppt_x</p:attrName>
                                          <p:attrName>ppt_y</p:attrName>
                                        </p:attrNameLst>
                                      </p:cBhvr>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305156">
                                            <p:txEl>
                                              <p:pRg st="5" end="5"/>
                                            </p:txEl>
                                          </p:spTgt>
                                        </p:tgtEl>
                                        <p:attrNameLst>
                                          <p:attrName>style.visibility</p:attrName>
                                        </p:attrNameLst>
                                      </p:cBhvr>
                                      <p:to>
                                        <p:strVal val="visible"/>
                                      </p:to>
                                    </p:set>
                                    <p:animEffect transition="in" filter="wipe(left)">
                                      <p:cBhvr>
                                        <p:cTn id="97" dur="500"/>
                                        <p:tgtEl>
                                          <p:spTgt spid="305156">
                                            <p:txEl>
                                              <p:pRg st="5" end="5"/>
                                            </p:txEl>
                                          </p:spTgt>
                                        </p:tgtEl>
                                      </p:cBhvr>
                                    </p:animEffect>
                                  </p:childTnLst>
                                </p:cTn>
                              </p:par>
                            </p:childTnLst>
                          </p:cTn>
                        </p:par>
                        <p:par>
                          <p:cTn id="98" fill="hold" nodeType="afterGroup">
                            <p:stCondLst>
                              <p:cond delay="500"/>
                            </p:stCondLst>
                            <p:childTnLst>
                              <p:par>
                                <p:cTn id="99" presetID="2" presetClass="exit" presetSubtype="4" fill="hold" grpId="1" nodeType="afterEffect">
                                  <p:stCondLst>
                                    <p:cond delay="0"/>
                                  </p:stCondLst>
                                  <p:childTnLst>
                                    <p:anim calcmode="lin" valueType="num">
                                      <p:cBhvr additive="base">
                                        <p:cTn id="100" dur="500"/>
                                        <p:tgtEl>
                                          <p:spTgt spid="305167"/>
                                        </p:tgtEl>
                                        <p:attrNameLst>
                                          <p:attrName>ppt_x</p:attrName>
                                        </p:attrNameLst>
                                      </p:cBhvr>
                                      <p:tavLst>
                                        <p:tav tm="0">
                                          <p:val>
                                            <p:strVal val="ppt_x"/>
                                          </p:val>
                                        </p:tav>
                                        <p:tav tm="100000">
                                          <p:val>
                                            <p:strVal val="ppt_x"/>
                                          </p:val>
                                        </p:tav>
                                      </p:tavLst>
                                    </p:anim>
                                    <p:anim calcmode="lin" valueType="num">
                                      <p:cBhvr additive="base">
                                        <p:cTn id="101" dur="500"/>
                                        <p:tgtEl>
                                          <p:spTgt spid="305167"/>
                                        </p:tgtEl>
                                        <p:attrNameLst>
                                          <p:attrName>ppt_y</p:attrName>
                                        </p:attrNameLst>
                                      </p:cBhvr>
                                      <p:tavLst>
                                        <p:tav tm="0">
                                          <p:val>
                                            <p:strVal val="ppt_y"/>
                                          </p:val>
                                        </p:tav>
                                        <p:tav tm="100000">
                                          <p:val>
                                            <p:strVal val="1+ppt_h/2"/>
                                          </p:val>
                                        </p:tav>
                                      </p:tavLst>
                                    </p:anim>
                                    <p:set>
                                      <p:cBhvr>
                                        <p:cTn id="102" dur="1" fill="hold">
                                          <p:stCondLst>
                                            <p:cond delay="499"/>
                                          </p:stCondLst>
                                        </p:cTn>
                                        <p:tgtEl>
                                          <p:spTgt spid="305167"/>
                                        </p:tgtEl>
                                        <p:attrNameLst>
                                          <p:attrName>style.visibility</p:attrName>
                                        </p:attrNameLst>
                                      </p:cBhvr>
                                      <p:to>
                                        <p:strVal val="hidden"/>
                                      </p:to>
                                    </p:set>
                                  </p:childTnLst>
                                </p:cTn>
                              </p:par>
                              <p:par>
                                <p:cTn id="103" presetID="0" presetClass="path" presetSubtype="0" accel="50000" decel="50000" fill="hold" grpId="8" nodeType="withEffect">
                                  <p:stCondLst>
                                    <p:cond delay="0"/>
                                  </p:stCondLst>
                                  <p:childTnLst>
                                    <p:animMotion origin="layout" path="M 2.22222E-6 -0.2625 L 2.22222E-6 -0.15741 " pathEditMode="fixed" ptsTypes="AA">
                                      <p:cBhvr>
                                        <p:cTn id="104" dur="2000" fill="hold"/>
                                        <p:tgtEl>
                                          <p:spTgt spid="305158"/>
                                        </p:tgtEl>
                                        <p:attrNameLst>
                                          <p:attrName>ppt_x</p:attrName>
                                          <p:attrName>ppt_y</p:attrName>
                                        </p:attrNameLst>
                                      </p:cBhvr>
                                    </p:animMotion>
                                  </p:childTnLst>
                                </p:cTn>
                              </p:par>
                            </p:childTnLst>
                          </p:cTn>
                        </p:par>
                        <p:par>
                          <p:cTn id="105" fill="hold" nodeType="afterGroup">
                            <p:stCondLst>
                              <p:cond delay="2500"/>
                            </p:stCondLst>
                            <p:childTnLst>
                              <p:par>
                                <p:cTn id="106" presetID="2" presetClass="exit" presetSubtype="4" fill="hold" grpId="1" nodeType="afterEffect">
                                  <p:stCondLst>
                                    <p:cond delay="0"/>
                                  </p:stCondLst>
                                  <p:childTnLst>
                                    <p:anim calcmode="lin" valueType="num">
                                      <p:cBhvr additive="base">
                                        <p:cTn id="107" dur="500"/>
                                        <p:tgtEl>
                                          <p:spTgt spid="305166"/>
                                        </p:tgtEl>
                                        <p:attrNameLst>
                                          <p:attrName>ppt_x</p:attrName>
                                        </p:attrNameLst>
                                      </p:cBhvr>
                                      <p:tavLst>
                                        <p:tav tm="0">
                                          <p:val>
                                            <p:strVal val="ppt_x"/>
                                          </p:val>
                                        </p:tav>
                                        <p:tav tm="100000">
                                          <p:val>
                                            <p:strVal val="ppt_x"/>
                                          </p:val>
                                        </p:tav>
                                      </p:tavLst>
                                    </p:anim>
                                    <p:anim calcmode="lin" valueType="num">
                                      <p:cBhvr additive="base">
                                        <p:cTn id="108" dur="500"/>
                                        <p:tgtEl>
                                          <p:spTgt spid="305166"/>
                                        </p:tgtEl>
                                        <p:attrNameLst>
                                          <p:attrName>ppt_y</p:attrName>
                                        </p:attrNameLst>
                                      </p:cBhvr>
                                      <p:tavLst>
                                        <p:tav tm="0">
                                          <p:val>
                                            <p:strVal val="ppt_y"/>
                                          </p:val>
                                        </p:tav>
                                        <p:tav tm="100000">
                                          <p:val>
                                            <p:strVal val="1+ppt_h/2"/>
                                          </p:val>
                                        </p:tav>
                                      </p:tavLst>
                                    </p:anim>
                                    <p:set>
                                      <p:cBhvr>
                                        <p:cTn id="109" dur="1" fill="hold">
                                          <p:stCondLst>
                                            <p:cond delay="499"/>
                                          </p:stCondLst>
                                        </p:cTn>
                                        <p:tgtEl>
                                          <p:spTgt spid="305166"/>
                                        </p:tgtEl>
                                        <p:attrNameLst>
                                          <p:attrName>style.visibility</p:attrName>
                                        </p:attrNameLst>
                                      </p:cBhvr>
                                      <p:to>
                                        <p:strVal val="hidden"/>
                                      </p:to>
                                    </p:set>
                                  </p:childTnLst>
                                </p:cTn>
                              </p:par>
                              <p:par>
                                <p:cTn id="110" presetID="0" presetClass="path" presetSubtype="0" accel="50000" decel="50000" fill="hold" grpId="9" nodeType="withEffect">
                                  <p:stCondLst>
                                    <p:cond delay="0"/>
                                  </p:stCondLst>
                                  <p:childTnLst>
                                    <p:animMotion origin="layout" path="M 5.55556E-7 -0.15741 L 5.55556E-7 -0.05255 " pathEditMode="fixed" ptsTypes="AA">
                                      <p:cBhvr>
                                        <p:cTn id="111" dur="2000" fill="hold"/>
                                        <p:tgtEl>
                                          <p:spTgt spid="305158"/>
                                        </p:tgtEl>
                                        <p:attrNameLst>
                                          <p:attrName>ppt_x</p:attrName>
                                          <p:attrName>ppt_y</p:attrName>
                                        </p:attrNameLst>
                                      </p:cBhvr>
                                    </p:animMotion>
                                  </p:childTnLst>
                                </p:cTn>
                              </p:par>
                            </p:childTnLst>
                          </p:cTn>
                        </p:par>
                        <p:par>
                          <p:cTn id="112" fill="hold" nodeType="afterGroup">
                            <p:stCondLst>
                              <p:cond delay="4500"/>
                            </p:stCondLst>
                            <p:childTnLst>
                              <p:par>
                                <p:cTn id="113" presetID="2" presetClass="entr" presetSubtype="4" fill="hold" grpId="0" nodeType="afterEffect">
                                  <p:stCondLst>
                                    <p:cond delay="0"/>
                                  </p:stCondLst>
                                  <p:childTnLst>
                                    <p:set>
                                      <p:cBhvr>
                                        <p:cTn id="114" dur="1" fill="hold">
                                          <p:stCondLst>
                                            <p:cond delay="0"/>
                                          </p:stCondLst>
                                        </p:cTn>
                                        <p:tgtEl>
                                          <p:spTgt spid="305168"/>
                                        </p:tgtEl>
                                        <p:attrNameLst>
                                          <p:attrName>style.visibility</p:attrName>
                                        </p:attrNameLst>
                                      </p:cBhvr>
                                      <p:to>
                                        <p:strVal val="visible"/>
                                      </p:to>
                                    </p:set>
                                    <p:anim calcmode="lin" valueType="num">
                                      <p:cBhvr additive="base">
                                        <p:cTn id="115" dur="500" fill="hold"/>
                                        <p:tgtEl>
                                          <p:spTgt spid="305168"/>
                                        </p:tgtEl>
                                        <p:attrNameLst>
                                          <p:attrName>ppt_x</p:attrName>
                                        </p:attrNameLst>
                                      </p:cBhvr>
                                      <p:tavLst>
                                        <p:tav tm="0">
                                          <p:val>
                                            <p:strVal val="#ppt_x"/>
                                          </p:val>
                                        </p:tav>
                                        <p:tav tm="100000">
                                          <p:val>
                                            <p:strVal val="#ppt_x"/>
                                          </p:val>
                                        </p:tav>
                                      </p:tavLst>
                                    </p:anim>
                                    <p:anim calcmode="lin" valueType="num">
                                      <p:cBhvr additive="base">
                                        <p:cTn id="116" dur="500" fill="hold"/>
                                        <p:tgtEl>
                                          <p:spTgt spid="305168"/>
                                        </p:tgtEl>
                                        <p:attrNameLst>
                                          <p:attrName>ppt_y</p:attrName>
                                        </p:attrNameLst>
                                      </p:cBhvr>
                                      <p:tavLst>
                                        <p:tav tm="0">
                                          <p:val>
                                            <p:strVal val="1+#ppt_h/2"/>
                                          </p:val>
                                        </p:tav>
                                        <p:tav tm="100000">
                                          <p:val>
                                            <p:strVal val="#ppt_y"/>
                                          </p:val>
                                        </p:tav>
                                      </p:tavLst>
                                    </p:anim>
                                  </p:childTnLst>
                                </p:cTn>
                              </p:par>
                              <p:par>
                                <p:cTn id="117" presetID="0" presetClass="path" presetSubtype="0" accel="50000" decel="50000" fill="hold" grpId="10" nodeType="withEffect">
                                  <p:stCondLst>
                                    <p:cond delay="0"/>
                                  </p:stCondLst>
                                  <p:childTnLst>
                                    <p:animMotion origin="layout" path="M 4.44444E-6 -0.05255 L 4.44444E-6 -0.15741 " pathEditMode="fixed" rAng="0" ptsTypes="AA">
                                      <p:cBhvr>
                                        <p:cTn id="118" dur="2000" fill="hold"/>
                                        <p:tgtEl>
                                          <p:spTgt spid="305158"/>
                                        </p:tgtEl>
                                        <p:attrNameLst>
                                          <p:attrName>ppt_x</p:attrName>
                                          <p:attrName>ppt_y</p:attrName>
                                        </p:attrNameLst>
                                      </p:cBhvr>
                                      <p:rCtr x="0" y="-5255"/>
                                    </p:animMotion>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305156">
                                            <p:txEl>
                                              <p:pRg st="6" end="6"/>
                                            </p:txEl>
                                          </p:spTgt>
                                        </p:tgtEl>
                                        <p:attrNameLst>
                                          <p:attrName>style.visibility</p:attrName>
                                        </p:attrNameLst>
                                      </p:cBhvr>
                                      <p:to>
                                        <p:strVal val="visible"/>
                                      </p:to>
                                    </p:set>
                                    <p:animEffect transition="in" filter="wipe(left)">
                                      <p:cBhvr>
                                        <p:cTn id="123" dur="500"/>
                                        <p:tgtEl>
                                          <p:spTgt spid="305156">
                                            <p:txEl>
                                              <p:pRg st="6" end="6"/>
                                            </p:txEl>
                                          </p:spTgt>
                                        </p:tgtEl>
                                      </p:cBhvr>
                                    </p:animEffect>
                                  </p:childTnLst>
                                </p:cTn>
                              </p:par>
                            </p:childTnLst>
                          </p:cTn>
                        </p:par>
                        <p:par>
                          <p:cTn id="124" fill="hold" nodeType="afterGroup">
                            <p:stCondLst>
                              <p:cond delay="500"/>
                            </p:stCondLst>
                            <p:childTnLst>
                              <p:par>
                                <p:cTn id="125" presetID="2" presetClass="exit" presetSubtype="4" fill="hold" grpId="1" nodeType="afterEffect">
                                  <p:stCondLst>
                                    <p:cond delay="0"/>
                                  </p:stCondLst>
                                  <p:childTnLst>
                                    <p:anim calcmode="lin" valueType="num">
                                      <p:cBhvr additive="base">
                                        <p:cTn id="126" dur="500"/>
                                        <p:tgtEl>
                                          <p:spTgt spid="305168"/>
                                        </p:tgtEl>
                                        <p:attrNameLst>
                                          <p:attrName>ppt_x</p:attrName>
                                        </p:attrNameLst>
                                      </p:cBhvr>
                                      <p:tavLst>
                                        <p:tav tm="0">
                                          <p:val>
                                            <p:strVal val="ppt_x"/>
                                          </p:val>
                                        </p:tav>
                                        <p:tav tm="100000">
                                          <p:val>
                                            <p:strVal val="ppt_x"/>
                                          </p:val>
                                        </p:tav>
                                      </p:tavLst>
                                    </p:anim>
                                    <p:anim calcmode="lin" valueType="num">
                                      <p:cBhvr additive="base">
                                        <p:cTn id="127" dur="500"/>
                                        <p:tgtEl>
                                          <p:spTgt spid="305168"/>
                                        </p:tgtEl>
                                        <p:attrNameLst>
                                          <p:attrName>ppt_y</p:attrName>
                                        </p:attrNameLst>
                                      </p:cBhvr>
                                      <p:tavLst>
                                        <p:tav tm="0">
                                          <p:val>
                                            <p:strVal val="ppt_y"/>
                                          </p:val>
                                        </p:tav>
                                        <p:tav tm="100000">
                                          <p:val>
                                            <p:strVal val="1+ppt_h/2"/>
                                          </p:val>
                                        </p:tav>
                                      </p:tavLst>
                                    </p:anim>
                                    <p:set>
                                      <p:cBhvr>
                                        <p:cTn id="128" dur="1" fill="hold">
                                          <p:stCondLst>
                                            <p:cond delay="499"/>
                                          </p:stCondLst>
                                        </p:cTn>
                                        <p:tgtEl>
                                          <p:spTgt spid="305168"/>
                                        </p:tgtEl>
                                        <p:attrNameLst>
                                          <p:attrName>style.visibility</p:attrName>
                                        </p:attrNameLst>
                                      </p:cBhvr>
                                      <p:to>
                                        <p:strVal val="hidden"/>
                                      </p:to>
                                    </p:set>
                                  </p:childTnLst>
                                </p:cTn>
                              </p:par>
                              <p:par>
                                <p:cTn id="129" presetID="0" presetClass="path" presetSubtype="0" accel="50000" decel="50000" fill="hold" grpId="11" nodeType="withEffect">
                                  <p:stCondLst>
                                    <p:cond delay="0"/>
                                  </p:stCondLst>
                                  <p:childTnLst>
                                    <p:animMotion origin="layout" path="M 2.22222E-6 -0.15741 L 2.22222E-6 -0.05255 " pathEditMode="fixed" ptsTypes="AA">
                                      <p:cBhvr>
                                        <p:cTn id="130" dur="2000" fill="hold"/>
                                        <p:tgtEl>
                                          <p:spTgt spid="305158"/>
                                        </p:tgtEl>
                                        <p:attrNameLst>
                                          <p:attrName>ppt_x</p:attrName>
                                          <p:attrName>ppt_y</p:attrName>
                                        </p:attrNameLst>
                                      </p:cBhvr>
                                    </p:animMotion>
                                  </p:childTnLst>
                                </p:cTn>
                              </p:par>
                            </p:childTnLst>
                          </p:cTn>
                        </p:par>
                        <p:par>
                          <p:cTn id="131" fill="hold" nodeType="afterGroup">
                            <p:stCondLst>
                              <p:cond delay="2500"/>
                            </p:stCondLst>
                            <p:childTnLst>
                              <p:par>
                                <p:cTn id="132" presetID="2" presetClass="exit" presetSubtype="4" fill="hold" grpId="1" nodeType="afterEffect">
                                  <p:stCondLst>
                                    <p:cond delay="0"/>
                                  </p:stCondLst>
                                  <p:childTnLst>
                                    <p:anim calcmode="lin" valueType="num">
                                      <p:cBhvr additive="base">
                                        <p:cTn id="133" dur="500"/>
                                        <p:tgtEl>
                                          <p:spTgt spid="305165"/>
                                        </p:tgtEl>
                                        <p:attrNameLst>
                                          <p:attrName>ppt_x</p:attrName>
                                        </p:attrNameLst>
                                      </p:cBhvr>
                                      <p:tavLst>
                                        <p:tav tm="0">
                                          <p:val>
                                            <p:strVal val="ppt_x"/>
                                          </p:val>
                                        </p:tav>
                                        <p:tav tm="100000">
                                          <p:val>
                                            <p:strVal val="ppt_x"/>
                                          </p:val>
                                        </p:tav>
                                      </p:tavLst>
                                    </p:anim>
                                    <p:anim calcmode="lin" valueType="num">
                                      <p:cBhvr additive="base">
                                        <p:cTn id="134" dur="500"/>
                                        <p:tgtEl>
                                          <p:spTgt spid="305165"/>
                                        </p:tgtEl>
                                        <p:attrNameLst>
                                          <p:attrName>ppt_y</p:attrName>
                                        </p:attrNameLst>
                                      </p:cBhvr>
                                      <p:tavLst>
                                        <p:tav tm="0">
                                          <p:val>
                                            <p:strVal val="ppt_y"/>
                                          </p:val>
                                        </p:tav>
                                        <p:tav tm="100000">
                                          <p:val>
                                            <p:strVal val="1+ppt_h/2"/>
                                          </p:val>
                                        </p:tav>
                                      </p:tavLst>
                                    </p:anim>
                                    <p:set>
                                      <p:cBhvr>
                                        <p:cTn id="135" dur="1" fill="hold">
                                          <p:stCondLst>
                                            <p:cond delay="499"/>
                                          </p:stCondLst>
                                        </p:cTn>
                                        <p:tgtEl>
                                          <p:spTgt spid="305165"/>
                                        </p:tgtEl>
                                        <p:attrNameLst>
                                          <p:attrName>style.visibility</p:attrName>
                                        </p:attrNameLst>
                                      </p:cBhvr>
                                      <p:to>
                                        <p:strVal val="hidden"/>
                                      </p:to>
                                    </p:set>
                                  </p:childTnLst>
                                </p:cTn>
                              </p:par>
                              <p:par>
                                <p:cTn id="136" presetID="0" presetClass="path" presetSubtype="0" accel="50000" decel="50000" fill="hold" grpId="12" nodeType="withEffect">
                                  <p:stCondLst>
                                    <p:cond delay="0"/>
                                  </p:stCondLst>
                                  <p:childTnLst>
                                    <p:animMotion origin="layout" path="M 2.22222E-6 -0.05255 L 2.22222E-6 -1.48148E-6 " pathEditMode="fixed" ptsTypes="AA">
                                      <p:cBhvr>
                                        <p:cTn id="137" dur="2000" fill="hold"/>
                                        <p:tgtEl>
                                          <p:spTgt spid="305158"/>
                                        </p:tgtEl>
                                        <p:attrNameLst>
                                          <p:attrName>ppt_x</p:attrName>
                                          <p:attrName>ppt_y</p:attrName>
                                        </p:attrNameLst>
                                      </p:cBhvr>
                                    </p:animMotion>
                                  </p:childTnLst>
                                </p:cTn>
                              </p:par>
                            </p:childTnLst>
                          </p:cTn>
                        </p:par>
                        <p:par>
                          <p:cTn id="138" fill="hold" nodeType="afterGroup">
                            <p:stCondLst>
                              <p:cond delay="4500"/>
                            </p:stCondLst>
                            <p:childTnLst>
                              <p:par>
                                <p:cTn id="139" presetID="2" presetClass="entr" presetSubtype="4" fill="hold" grpId="0" nodeType="afterEffect">
                                  <p:stCondLst>
                                    <p:cond delay="0"/>
                                  </p:stCondLst>
                                  <p:childTnLst>
                                    <p:set>
                                      <p:cBhvr>
                                        <p:cTn id="140" dur="1" fill="hold">
                                          <p:stCondLst>
                                            <p:cond delay="0"/>
                                          </p:stCondLst>
                                        </p:cTn>
                                        <p:tgtEl>
                                          <p:spTgt spid="305169"/>
                                        </p:tgtEl>
                                        <p:attrNameLst>
                                          <p:attrName>style.visibility</p:attrName>
                                        </p:attrNameLst>
                                      </p:cBhvr>
                                      <p:to>
                                        <p:strVal val="visible"/>
                                      </p:to>
                                    </p:set>
                                    <p:anim calcmode="lin" valueType="num">
                                      <p:cBhvr additive="base">
                                        <p:cTn id="141" dur="500" fill="hold"/>
                                        <p:tgtEl>
                                          <p:spTgt spid="305169"/>
                                        </p:tgtEl>
                                        <p:attrNameLst>
                                          <p:attrName>ppt_x</p:attrName>
                                        </p:attrNameLst>
                                      </p:cBhvr>
                                      <p:tavLst>
                                        <p:tav tm="0">
                                          <p:val>
                                            <p:strVal val="#ppt_x"/>
                                          </p:val>
                                        </p:tav>
                                        <p:tav tm="100000">
                                          <p:val>
                                            <p:strVal val="#ppt_x"/>
                                          </p:val>
                                        </p:tav>
                                      </p:tavLst>
                                    </p:anim>
                                    <p:anim calcmode="lin" valueType="num">
                                      <p:cBhvr additive="base">
                                        <p:cTn id="142" dur="500" fill="hold"/>
                                        <p:tgtEl>
                                          <p:spTgt spid="305169"/>
                                        </p:tgtEl>
                                        <p:attrNameLst>
                                          <p:attrName>ppt_y</p:attrName>
                                        </p:attrNameLst>
                                      </p:cBhvr>
                                      <p:tavLst>
                                        <p:tav tm="0">
                                          <p:val>
                                            <p:strVal val="1+#ppt_h/2"/>
                                          </p:val>
                                        </p:tav>
                                        <p:tav tm="100000">
                                          <p:val>
                                            <p:strVal val="#ppt_y"/>
                                          </p:val>
                                        </p:tav>
                                      </p:tavLst>
                                    </p:anim>
                                  </p:childTnLst>
                                </p:cTn>
                              </p:par>
                              <p:par>
                                <p:cTn id="143" presetID="0" presetClass="path" presetSubtype="0" accel="50000" decel="50000" fill="hold" grpId="13" nodeType="withEffect">
                                  <p:stCondLst>
                                    <p:cond delay="0"/>
                                  </p:stCondLst>
                                  <p:childTnLst>
                                    <p:animMotion origin="layout" path="M 4.44444E-6 0 L 4.44444E-6 -0.05255 " pathEditMode="fixed" rAng="0" ptsTypes="AA">
                                      <p:cBhvr>
                                        <p:cTn id="144" dur="2000" fill="hold"/>
                                        <p:tgtEl>
                                          <p:spTgt spid="305158"/>
                                        </p:tgtEl>
                                        <p:attrNameLst>
                                          <p:attrName>ppt_x</p:attrName>
                                          <p:attrName>ppt_y</p:attrName>
                                        </p:attrNameLst>
                                      </p:cBhvr>
                                      <p:rCtr x="0" y="-2639"/>
                                    </p:animMotion>
                                  </p:childTnLst>
                                </p:cTn>
                              </p:par>
                              <p:par>
                                <p:cTn id="145" presetID="1" presetClass="entr" presetSubtype="0" fill="hold" grpId="0" nodeType="withEffect">
                                  <p:stCondLst>
                                    <p:cond delay="0"/>
                                  </p:stCondLst>
                                  <p:childTnLst>
                                    <p:set>
                                      <p:cBhvr>
                                        <p:cTn id="146" dur="1" fill="hold">
                                          <p:stCondLst>
                                            <p:cond delay="0"/>
                                          </p:stCondLst>
                                        </p:cTn>
                                        <p:tgtEl>
                                          <p:spTgt spid="305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p:bldP spid="305157" grpId="1"/>
      <p:bldP spid="305158" grpId="0" animBg="1"/>
      <p:bldP spid="305158" grpId="1" animBg="1"/>
      <p:bldP spid="305158" grpId="2" animBg="1"/>
      <p:bldP spid="305158" grpId="3" animBg="1"/>
      <p:bldP spid="305158" grpId="4" animBg="1"/>
      <p:bldP spid="305158" grpId="5" animBg="1"/>
      <p:bldP spid="305158" grpId="6" animBg="1"/>
      <p:bldP spid="305158" grpId="7" animBg="1"/>
      <p:bldP spid="305158" grpId="8" animBg="1"/>
      <p:bldP spid="305158" grpId="9" animBg="1"/>
      <p:bldP spid="305158" grpId="10" animBg="1"/>
      <p:bldP spid="305158" grpId="11" animBg="1"/>
      <p:bldP spid="305158" grpId="12" animBg="1"/>
      <p:bldP spid="305158" grpId="13" animBg="1"/>
      <p:bldP spid="305164" grpId="0"/>
      <p:bldP spid="305164" grpId="1"/>
      <p:bldP spid="305165" grpId="0"/>
      <p:bldP spid="305165" grpId="1"/>
      <p:bldP spid="305166" grpId="0"/>
      <p:bldP spid="305166" grpId="1"/>
      <p:bldP spid="305167" grpId="0"/>
      <p:bldP spid="305167" grpId="1"/>
      <p:bldP spid="305168" grpId="0"/>
      <p:bldP spid="305168" grpId="1"/>
      <p:bldP spid="305169" grpId="0"/>
      <p:bldP spid="30517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ChangeArrowheads="1"/>
          </p:cNvSpPr>
          <p:nvPr>
            <p:ph type="ctrTitle"/>
          </p:nvPr>
        </p:nvSpPr>
        <p:spPr/>
        <p:txBody>
          <a:bodyPr/>
          <a:lstStyle/>
          <a:p>
            <a:pPr eaLnBrk="1" hangingPunct="1"/>
            <a:r>
              <a:rPr lang="en-US" altLang="zh-CN" smtClean="0">
                <a:ea typeface="SimSun" pitchFamily="2" charset="-122"/>
              </a:rPr>
              <a:t>Additional Instructions</a:t>
            </a:r>
          </a:p>
        </p:txBody>
      </p:sp>
      <p:sp>
        <p:nvSpPr>
          <p:cNvPr id="79875"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15818683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ea typeface="SimSun" pitchFamily="2" charset="-122"/>
              </a:rPr>
              <a:t>Logical Shifts</a:t>
            </a:r>
          </a:p>
        </p:txBody>
      </p:sp>
      <p:sp>
        <p:nvSpPr>
          <p:cNvPr id="80899" name="Rectangle 3"/>
          <p:cNvSpPr>
            <a:spLocks noGrp="1" noChangeArrowheads="1"/>
          </p:cNvSpPr>
          <p:nvPr>
            <p:ph type="body" idx="1"/>
          </p:nvPr>
        </p:nvSpPr>
        <p:spPr>
          <a:xfrm>
            <a:off x="457200" y="1719263"/>
            <a:ext cx="8229600" cy="795337"/>
          </a:xfrm>
        </p:spPr>
        <p:txBody>
          <a:bodyPr/>
          <a:lstStyle/>
          <a:p>
            <a:pPr eaLnBrk="1" hangingPunct="1">
              <a:lnSpc>
                <a:spcPct val="80000"/>
              </a:lnSpc>
            </a:pPr>
            <a:r>
              <a:rPr lang="en-US" altLang="zh-CN" sz="2600" smtClean="0">
                <a:ea typeface="SimSun" pitchFamily="2" charset="-122"/>
              </a:rPr>
              <a:t>Logical shift – shifting left (LShiftL) and shifting right (LShiftR)</a:t>
            </a:r>
          </a:p>
        </p:txBody>
      </p:sp>
      <p:sp>
        <p:nvSpPr>
          <p:cNvPr id="80900" name="Freeform 4"/>
          <p:cNvSpPr>
            <a:spLocks/>
          </p:cNvSpPr>
          <p:nvPr/>
        </p:nvSpPr>
        <p:spPr bwMode="auto">
          <a:xfrm>
            <a:off x="6611938" y="4819650"/>
            <a:ext cx="95250" cy="47625"/>
          </a:xfrm>
          <a:custGeom>
            <a:avLst/>
            <a:gdLst>
              <a:gd name="T0" fmla="*/ 0 w 6"/>
              <a:gd name="T1" fmla="*/ 47625 h 3"/>
              <a:gd name="T2" fmla="*/ 95250 w 6"/>
              <a:gd name="T3" fmla="*/ 31750 h 3"/>
              <a:gd name="T4" fmla="*/ 0 w 6"/>
              <a:gd name="T5" fmla="*/ 0 h 3"/>
              <a:gd name="T6" fmla="*/ 0 w 6"/>
              <a:gd name="T7" fmla="*/ 31750 h 3"/>
              <a:gd name="T8" fmla="*/ 0 w 6"/>
              <a:gd name="T9" fmla="*/ 47625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01" name="Freeform 5"/>
          <p:cNvSpPr>
            <a:spLocks/>
          </p:cNvSpPr>
          <p:nvPr/>
        </p:nvSpPr>
        <p:spPr bwMode="auto">
          <a:xfrm>
            <a:off x="6611938" y="4819650"/>
            <a:ext cx="95250" cy="47625"/>
          </a:xfrm>
          <a:custGeom>
            <a:avLst/>
            <a:gdLst>
              <a:gd name="T0" fmla="*/ 0 w 60"/>
              <a:gd name="T1" fmla="*/ 47625 h 30"/>
              <a:gd name="T2" fmla="*/ 95250 w 60"/>
              <a:gd name="T3" fmla="*/ 31750 h 30"/>
              <a:gd name="T4" fmla="*/ 0 w 60"/>
              <a:gd name="T5" fmla="*/ 0 h 30"/>
              <a:gd name="T6" fmla="*/ 0 w 60"/>
              <a:gd name="T7" fmla="*/ 31750 h 30"/>
              <a:gd name="T8" fmla="*/ 0 w 60"/>
              <a:gd name="T9" fmla="*/ 47625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0" y="30"/>
                </a:moveTo>
                <a:lnTo>
                  <a:pt x="60" y="20"/>
                </a:lnTo>
                <a:lnTo>
                  <a:pt x="0" y="0"/>
                </a:lnTo>
                <a:lnTo>
                  <a:pt x="0" y="20"/>
                </a:lnTo>
                <a:lnTo>
                  <a:pt x="0" y="30"/>
                </a:lnTo>
                <a:close/>
              </a:path>
            </a:pathLst>
          </a:custGeom>
          <a:solidFill>
            <a:srgbClr val="000000"/>
          </a:solidFill>
          <a:ln w="0">
            <a:solidFill>
              <a:srgbClr val="000000"/>
            </a:solidFill>
            <a:round/>
            <a:headEnd/>
            <a:tailEnd/>
          </a:ln>
        </p:spPr>
        <p:txBody>
          <a:bodyPr/>
          <a:lstStyle/>
          <a:p>
            <a:endParaRPr lang="en-IN"/>
          </a:p>
        </p:txBody>
      </p:sp>
      <p:sp>
        <p:nvSpPr>
          <p:cNvPr id="80902" name="Line 6"/>
          <p:cNvSpPr>
            <a:spLocks noChangeShapeType="1"/>
          </p:cNvSpPr>
          <p:nvPr/>
        </p:nvSpPr>
        <p:spPr bwMode="auto">
          <a:xfrm flipH="1">
            <a:off x="6310313" y="4851400"/>
            <a:ext cx="3016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03" name="Rectangle 7"/>
          <p:cNvSpPr>
            <a:spLocks noChangeArrowheads="1"/>
          </p:cNvSpPr>
          <p:nvPr/>
        </p:nvSpPr>
        <p:spPr bwMode="auto">
          <a:xfrm>
            <a:off x="6056313" y="5803900"/>
            <a:ext cx="254000"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04" name="Rectangle 8"/>
          <p:cNvSpPr>
            <a:spLocks noChangeArrowheads="1"/>
          </p:cNvSpPr>
          <p:nvPr/>
        </p:nvSpPr>
        <p:spPr bwMode="auto">
          <a:xfrm>
            <a:off x="6056313" y="5327650"/>
            <a:ext cx="254000" cy="2540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05" name="Freeform 9"/>
          <p:cNvSpPr>
            <a:spLocks/>
          </p:cNvSpPr>
          <p:nvPr/>
        </p:nvSpPr>
        <p:spPr bwMode="auto">
          <a:xfrm>
            <a:off x="3068638" y="4835525"/>
            <a:ext cx="95250" cy="31750"/>
          </a:xfrm>
          <a:custGeom>
            <a:avLst/>
            <a:gdLst>
              <a:gd name="T0" fmla="*/ 0 w 6"/>
              <a:gd name="T1" fmla="*/ 31750 h 2"/>
              <a:gd name="T2" fmla="*/ 95250 w 6"/>
              <a:gd name="T3" fmla="*/ 15875 h 2"/>
              <a:gd name="T4" fmla="*/ 0 w 6"/>
              <a:gd name="T5" fmla="*/ 0 h 2"/>
              <a:gd name="T6" fmla="*/ 0 w 6"/>
              <a:gd name="T7" fmla="*/ 15875 h 2"/>
              <a:gd name="T8" fmla="*/ 0 w 6"/>
              <a:gd name="T9" fmla="*/ 3175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06" name="Freeform 10"/>
          <p:cNvSpPr>
            <a:spLocks/>
          </p:cNvSpPr>
          <p:nvPr/>
        </p:nvSpPr>
        <p:spPr bwMode="auto">
          <a:xfrm>
            <a:off x="3068638" y="4835525"/>
            <a:ext cx="95250" cy="31750"/>
          </a:xfrm>
          <a:custGeom>
            <a:avLst/>
            <a:gdLst>
              <a:gd name="T0" fmla="*/ 0 w 60"/>
              <a:gd name="T1" fmla="*/ 31750 h 20"/>
              <a:gd name="T2" fmla="*/ 95250 w 60"/>
              <a:gd name="T3" fmla="*/ 15875 h 20"/>
              <a:gd name="T4" fmla="*/ 0 w 60"/>
              <a:gd name="T5" fmla="*/ 0 h 20"/>
              <a:gd name="T6" fmla="*/ 0 w 60"/>
              <a:gd name="T7" fmla="*/ 15875 h 20"/>
              <a:gd name="T8" fmla="*/ 0 w 60"/>
              <a:gd name="T9" fmla="*/ 3175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20"/>
                </a:moveTo>
                <a:lnTo>
                  <a:pt x="60" y="10"/>
                </a:lnTo>
                <a:lnTo>
                  <a:pt x="0" y="0"/>
                </a:lnTo>
                <a:lnTo>
                  <a:pt x="0" y="10"/>
                </a:lnTo>
                <a:lnTo>
                  <a:pt x="0" y="20"/>
                </a:lnTo>
                <a:close/>
              </a:path>
            </a:pathLst>
          </a:custGeom>
          <a:solidFill>
            <a:srgbClr val="000000"/>
          </a:solidFill>
          <a:ln w="0">
            <a:solidFill>
              <a:srgbClr val="000000"/>
            </a:solidFill>
            <a:round/>
            <a:headEnd/>
            <a:tailEnd/>
          </a:ln>
        </p:spPr>
        <p:txBody>
          <a:bodyPr/>
          <a:lstStyle/>
          <a:p>
            <a:endParaRPr lang="en-IN"/>
          </a:p>
        </p:txBody>
      </p:sp>
      <p:sp>
        <p:nvSpPr>
          <p:cNvPr id="80907" name="Line 11"/>
          <p:cNvSpPr>
            <a:spLocks noChangeShapeType="1"/>
          </p:cNvSpPr>
          <p:nvPr/>
        </p:nvSpPr>
        <p:spPr bwMode="auto">
          <a:xfrm flipH="1">
            <a:off x="2846388" y="4851400"/>
            <a:ext cx="2063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08" name="Freeform 12"/>
          <p:cNvSpPr>
            <a:spLocks/>
          </p:cNvSpPr>
          <p:nvPr/>
        </p:nvSpPr>
        <p:spPr bwMode="auto">
          <a:xfrm>
            <a:off x="5961063" y="4819650"/>
            <a:ext cx="95250" cy="47625"/>
          </a:xfrm>
          <a:custGeom>
            <a:avLst/>
            <a:gdLst>
              <a:gd name="T0" fmla="*/ 0 w 6"/>
              <a:gd name="T1" fmla="*/ 47625 h 3"/>
              <a:gd name="T2" fmla="*/ 95250 w 6"/>
              <a:gd name="T3" fmla="*/ 15875 h 3"/>
              <a:gd name="T4" fmla="*/ 0 w 6"/>
              <a:gd name="T5" fmla="*/ 0 h 3"/>
              <a:gd name="T6" fmla="*/ 0 w 6"/>
              <a:gd name="T7" fmla="*/ 15875 h 3"/>
              <a:gd name="T8" fmla="*/ 0 w 6"/>
              <a:gd name="T9" fmla="*/ 47625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09" name="Freeform 13"/>
          <p:cNvSpPr>
            <a:spLocks/>
          </p:cNvSpPr>
          <p:nvPr/>
        </p:nvSpPr>
        <p:spPr bwMode="auto">
          <a:xfrm>
            <a:off x="5961063" y="4819650"/>
            <a:ext cx="95250" cy="47625"/>
          </a:xfrm>
          <a:custGeom>
            <a:avLst/>
            <a:gdLst>
              <a:gd name="T0" fmla="*/ 0 w 60"/>
              <a:gd name="T1" fmla="*/ 47625 h 30"/>
              <a:gd name="T2" fmla="*/ 95250 w 60"/>
              <a:gd name="T3" fmla="*/ 15875 h 30"/>
              <a:gd name="T4" fmla="*/ 0 w 60"/>
              <a:gd name="T5" fmla="*/ 0 h 30"/>
              <a:gd name="T6" fmla="*/ 0 w 60"/>
              <a:gd name="T7" fmla="*/ 15875 h 30"/>
              <a:gd name="T8" fmla="*/ 0 w 60"/>
              <a:gd name="T9" fmla="*/ 47625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0" y="30"/>
                </a:moveTo>
                <a:lnTo>
                  <a:pt x="60" y="10"/>
                </a:lnTo>
                <a:lnTo>
                  <a:pt x="0" y="0"/>
                </a:lnTo>
                <a:lnTo>
                  <a:pt x="0" y="10"/>
                </a:lnTo>
                <a:lnTo>
                  <a:pt x="0" y="30"/>
                </a:lnTo>
                <a:close/>
              </a:path>
            </a:pathLst>
          </a:custGeom>
          <a:solidFill>
            <a:srgbClr val="000000"/>
          </a:solidFill>
          <a:ln w="0">
            <a:solidFill>
              <a:srgbClr val="000000"/>
            </a:solidFill>
            <a:round/>
            <a:headEnd/>
            <a:tailEnd/>
          </a:ln>
        </p:spPr>
        <p:txBody>
          <a:bodyPr/>
          <a:lstStyle/>
          <a:p>
            <a:endParaRPr lang="en-IN"/>
          </a:p>
        </p:txBody>
      </p:sp>
      <p:sp>
        <p:nvSpPr>
          <p:cNvPr id="80910" name="Line 14"/>
          <p:cNvSpPr>
            <a:spLocks noChangeShapeType="1"/>
          </p:cNvSpPr>
          <p:nvPr/>
        </p:nvSpPr>
        <p:spPr bwMode="auto">
          <a:xfrm flipH="1">
            <a:off x="5738813" y="4835525"/>
            <a:ext cx="2222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11" name="Rectangle 15"/>
          <p:cNvSpPr>
            <a:spLocks noChangeArrowheads="1"/>
          </p:cNvSpPr>
          <p:nvPr/>
        </p:nvSpPr>
        <p:spPr bwMode="auto">
          <a:xfrm>
            <a:off x="6135688" y="4756150"/>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0912" name="Rectangle 16"/>
          <p:cNvSpPr>
            <a:spLocks noChangeArrowheads="1"/>
          </p:cNvSpPr>
          <p:nvPr/>
        </p:nvSpPr>
        <p:spPr bwMode="auto">
          <a:xfrm>
            <a:off x="4308475" y="4756150"/>
            <a:ext cx="1793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0913" name="Rectangle 17"/>
          <p:cNvSpPr>
            <a:spLocks noChangeArrowheads="1"/>
          </p:cNvSpPr>
          <p:nvPr/>
        </p:nvSpPr>
        <p:spPr bwMode="auto">
          <a:xfrm>
            <a:off x="2719388" y="4756150"/>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14" name="Rectangle 18"/>
          <p:cNvSpPr>
            <a:spLocks noChangeArrowheads="1"/>
          </p:cNvSpPr>
          <p:nvPr/>
        </p:nvSpPr>
        <p:spPr bwMode="auto">
          <a:xfrm>
            <a:off x="2401888" y="5359400"/>
            <a:ext cx="4333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0915" name="Rectangle 19"/>
          <p:cNvSpPr>
            <a:spLocks noChangeArrowheads="1"/>
          </p:cNvSpPr>
          <p:nvPr/>
        </p:nvSpPr>
        <p:spPr bwMode="auto">
          <a:xfrm>
            <a:off x="2497138" y="5819775"/>
            <a:ext cx="3159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0916" name="Rectangle 20"/>
          <p:cNvSpPr>
            <a:spLocks noChangeArrowheads="1"/>
          </p:cNvSpPr>
          <p:nvPr/>
        </p:nvSpPr>
        <p:spPr bwMode="auto">
          <a:xfrm>
            <a:off x="6151563" y="5359400"/>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17" name="Rectangle 21"/>
          <p:cNvSpPr>
            <a:spLocks noChangeArrowheads="1"/>
          </p:cNvSpPr>
          <p:nvPr/>
        </p:nvSpPr>
        <p:spPr bwMode="auto">
          <a:xfrm>
            <a:off x="6151563" y="5819775"/>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18" name="Rectangle 22"/>
          <p:cNvSpPr>
            <a:spLocks noChangeArrowheads="1"/>
          </p:cNvSpPr>
          <p:nvPr/>
        </p:nvSpPr>
        <p:spPr bwMode="auto">
          <a:xfrm>
            <a:off x="3276600"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19" name="Rectangle 23"/>
          <p:cNvSpPr>
            <a:spLocks noChangeArrowheads="1"/>
          </p:cNvSpPr>
          <p:nvPr/>
        </p:nvSpPr>
        <p:spPr bwMode="auto">
          <a:xfrm>
            <a:off x="4197350"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20" name="Rectangle 24"/>
          <p:cNvSpPr>
            <a:spLocks noChangeArrowheads="1"/>
          </p:cNvSpPr>
          <p:nvPr/>
        </p:nvSpPr>
        <p:spPr bwMode="auto">
          <a:xfrm>
            <a:off x="5102225"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21" name="Rectangle 25"/>
          <p:cNvSpPr>
            <a:spLocks noChangeArrowheads="1"/>
          </p:cNvSpPr>
          <p:nvPr/>
        </p:nvSpPr>
        <p:spPr bwMode="auto">
          <a:xfrm>
            <a:off x="3498850"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22" name="Rectangle 26"/>
          <p:cNvSpPr>
            <a:spLocks noChangeArrowheads="1"/>
          </p:cNvSpPr>
          <p:nvPr/>
        </p:nvSpPr>
        <p:spPr bwMode="auto">
          <a:xfrm>
            <a:off x="3736975"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23" name="Rectangle 27"/>
          <p:cNvSpPr>
            <a:spLocks noChangeArrowheads="1"/>
          </p:cNvSpPr>
          <p:nvPr/>
        </p:nvSpPr>
        <p:spPr bwMode="auto">
          <a:xfrm>
            <a:off x="3959225"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24" name="Rectangle 28"/>
          <p:cNvSpPr>
            <a:spLocks noChangeArrowheads="1"/>
          </p:cNvSpPr>
          <p:nvPr/>
        </p:nvSpPr>
        <p:spPr bwMode="auto">
          <a:xfrm>
            <a:off x="4435475" y="52641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25" name="Rectangle 29"/>
          <p:cNvSpPr>
            <a:spLocks noChangeArrowheads="1"/>
          </p:cNvSpPr>
          <p:nvPr/>
        </p:nvSpPr>
        <p:spPr bwMode="auto">
          <a:xfrm>
            <a:off x="4657725" y="52641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26" name="Rectangle 30"/>
          <p:cNvSpPr>
            <a:spLocks noChangeArrowheads="1"/>
          </p:cNvSpPr>
          <p:nvPr/>
        </p:nvSpPr>
        <p:spPr bwMode="auto">
          <a:xfrm>
            <a:off x="4895850" y="52641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27" name="Rectangle 31"/>
          <p:cNvSpPr>
            <a:spLocks noChangeArrowheads="1"/>
          </p:cNvSpPr>
          <p:nvPr/>
        </p:nvSpPr>
        <p:spPr bwMode="auto">
          <a:xfrm>
            <a:off x="5562600"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28" name="Rectangle 32"/>
          <p:cNvSpPr>
            <a:spLocks noChangeArrowheads="1"/>
          </p:cNvSpPr>
          <p:nvPr/>
        </p:nvSpPr>
        <p:spPr bwMode="auto">
          <a:xfrm>
            <a:off x="5340350" y="534352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29" name="Rectangle 33"/>
          <p:cNvSpPr>
            <a:spLocks noChangeArrowheads="1"/>
          </p:cNvSpPr>
          <p:nvPr/>
        </p:nvSpPr>
        <p:spPr bwMode="auto">
          <a:xfrm>
            <a:off x="3260725"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30" name="Rectangle 34"/>
          <p:cNvSpPr>
            <a:spLocks noChangeArrowheads="1"/>
          </p:cNvSpPr>
          <p:nvPr/>
        </p:nvSpPr>
        <p:spPr bwMode="auto">
          <a:xfrm>
            <a:off x="3721100"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31" name="Rectangle 35"/>
          <p:cNvSpPr>
            <a:spLocks noChangeArrowheads="1"/>
          </p:cNvSpPr>
          <p:nvPr/>
        </p:nvSpPr>
        <p:spPr bwMode="auto">
          <a:xfrm>
            <a:off x="3959225"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32" name="Rectangle 36"/>
          <p:cNvSpPr>
            <a:spLocks noChangeArrowheads="1"/>
          </p:cNvSpPr>
          <p:nvPr/>
        </p:nvSpPr>
        <p:spPr bwMode="auto">
          <a:xfrm>
            <a:off x="4181475"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33" name="Rectangle 37"/>
          <p:cNvSpPr>
            <a:spLocks noChangeArrowheads="1"/>
          </p:cNvSpPr>
          <p:nvPr/>
        </p:nvSpPr>
        <p:spPr bwMode="auto">
          <a:xfrm>
            <a:off x="4419600"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34" name="Rectangle 38"/>
          <p:cNvSpPr>
            <a:spLocks noChangeArrowheads="1"/>
          </p:cNvSpPr>
          <p:nvPr/>
        </p:nvSpPr>
        <p:spPr bwMode="auto">
          <a:xfrm>
            <a:off x="5562600"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35" name="Rectangle 39"/>
          <p:cNvSpPr>
            <a:spLocks noChangeArrowheads="1"/>
          </p:cNvSpPr>
          <p:nvPr/>
        </p:nvSpPr>
        <p:spPr bwMode="auto">
          <a:xfrm>
            <a:off x="4641850"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36" name="Rectangle 40"/>
          <p:cNvSpPr>
            <a:spLocks noChangeArrowheads="1"/>
          </p:cNvSpPr>
          <p:nvPr/>
        </p:nvSpPr>
        <p:spPr bwMode="auto">
          <a:xfrm>
            <a:off x="3498850" y="58197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37" name="Rectangle 41"/>
          <p:cNvSpPr>
            <a:spLocks noChangeArrowheads="1"/>
          </p:cNvSpPr>
          <p:nvPr/>
        </p:nvSpPr>
        <p:spPr bwMode="auto">
          <a:xfrm>
            <a:off x="2957513" y="6248400"/>
            <a:ext cx="10302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(b) Logical shift r</a:t>
            </a:r>
            <a:endParaRPr lang="en-CA" altLang="zh-CN" sz="2400">
              <a:latin typeface="Times New Roman" pitchFamily="18" charset="0"/>
              <a:ea typeface="SimSun" pitchFamily="2" charset="-122"/>
            </a:endParaRPr>
          </a:p>
        </p:txBody>
      </p:sp>
      <p:sp>
        <p:nvSpPr>
          <p:cNvPr id="80938" name="Rectangle 42"/>
          <p:cNvSpPr>
            <a:spLocks noChangeArrowheads="1"/>
          </p:cNvSpPr>
          <p:nvPr/>
        </p:nvSpPr>
        <p:spPr bwMode="auto">
          <a:xfrm>
            <a:off x="3940175" y="6248400"/>
            <a:ext cx="2254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ight</a:t>
            </a:r>
            <a:endParaRPr lang="en-CA" altLang="zh-CN" sz="2400">
              <a:latin typeface="Times New Roman" pitchFamily="18" charset="0"/>
              <a:ea typeface="SimSun" pitchFamily="2" charset="-122"/>
            </a:endParaRPr>
          </a:p>
        </p:txBody>
      </p:sp>
      <p:sp>
        <p:nvSpPr>
          <p:cNvPr id="80939" name="Rectangle 43"/>
          <p:cNvSpPr>
            <a:spLocks noChangeArrowheads="1"/>
          </p:cNvSpPr>
          <p:nvPr/>
        </p:nvSpPr>
        <p:spPr bwMode="auto">
          <a:xfrm>
            <a:off x="5181600" y="6248400"/>
            <a:ext cx="946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LShiftR   #2,R0</a:t>
            </a:r>
            <a:endParaRPr lang="en-CA" altLang="zh-CN" sz="2400">
              <a:latin typeface="Times New Roman" pitchFamily="18" charset="0"/>
              <a:ea typeface="SimSun" pitchFamily="2" charset="-122"/>
            </a:endParaRPr>
          </a:p>
        </p:txBody>
      </p:sp>
      <p:sp>
        <p:nvSpPr>
          <p:cNvPr id="80940" name="Rectangle 44"/>
          <p:cNvSpPr>
            <a:spLocks noChangeArrowheads="1"/>
          </p:cNvSpPr>
          <p:nvPr/>
        </p:nvSpPr>
        <p:spPr bwMode="auto">
          <a:xfrm>
            <a:off x="2862263" y="4040188"/>
            <a:ext cx="11699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(a) Logical shift left</a:t>
            </a:r>
            <a:endParaRPr lang="en-CA" altLang="zh-CN" sz="2400">
              <a:latin typeface="Times New Roman" pitchFamily="18" charset="0"/>
              <a:ea typeface="SimSun" pitchFamily="2" charset="-122"/>
            </a:endParaRPr>
          </a:p>
        </p:txBody>
      </p:sp>
      <p:sp>
        <p:nvSpPr>
          <p:cNvPr id="80941" name="Rectangle 45"/>
          <p:cNvSpPr>
            <a:spLocks noChangeArrowheads="1"/>
          </p:cNvSpPr>
          <p:nvPr/>
        </p:nvSpPr>
        <p:spPr bwMode="auto">
          <a:xfrm>
            <a:off x="5038725" y="4040188"/>
            <a:ext cx="9604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LShiftL    #2,R0</a:t>
            </a:r>
            <a:endParaRPr lang="en-CA" altLang="zh-CN" sz="2400">
              <a:latin typeface="Times New Roman" pitchFamily="18" charset="0"/>
              <a:ea typeface="SimSun" pitchFamily="2" charset="-122"/>
            </a:endParaRPr>
          </a:p>
        </p:txBody>
      </p:sp>
      <p:sp>
        <p:nvSpPr>
          <p:cNvPr id="80942" name="Freeform 46"/>
          <p:cNvSpPr>
            <a:spLocks/>
          </p:cNvSpPr>
          <p:nvPr/>
        </p:nvSpPr>
        <p:spPr bwMode="auto">
          <a:xfrm>
            <a:off x="2767013" y="2579688"/>
            <a:ext cx="95250" cy="31750"/>
          </a:xfrm>
          <a:custGeom>
            <a:avLst/>
            <a:gdLst>
              <a:gd name="T0" fmla="*/ 95250 w 6"/>
              <a:gd name="T1" fmla="*/ 0 h 2"/>
              <a:gd name="T2" fmla="*/ 0 w 6"/>
              <a:gd name="T3" fmla="*/ 15875 h 2"/>
              <a:gd name="T4" fmla="*/ 95250 w 6"/>
              <a:gd name="T5" fmla="*/ 31750 h 2"/>
              <a:gd name="T6" fmla="*/ 95250 w 6"/>
              <a:gd name="T7" fmla="*/ 15875 h 2"/>
              <a:gd name="T8" fmla="*/ 95250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43" name="Freeform 47"/>
          <p:cNvSpPr>
            <a:spLocks/>
          </p:cNvSpPr>
          <p:nvPr/>
        </p:nvSpPr>
        <p:spPr bwMode="auto">
          <a:xfrm>
            <a:off x="2767013" y="2579688"/>
            <a:ext cx="95250" cy="31750"/>
          </a:xfrm>
          <a:custGeom>
            <a:avLst/>
            <a:gdLst>
              <a:gd name="T0" fmla="*/ 95250 w 60"/>
              <a:gd name="T1" fmla="*/ 0 h 20"/>
              <a:gd name="T2" fmla="*/ 0 w 60"/>
              <a:gd name="T3" fmla="*/ 15875 h 20"/>
              <a:gd name="T4" fmla="*/ 95250 w 60"/>
              <a:gd name="T5" fmla="*/ 31750 h 20"/>
              <a:gd name="T6" fmla="*/ 95250 w 60"/>
              <a:gd name="T7" fmla="*/ 15875 h 20"/>
              <a:gd name="T8" fmla="*/ 95250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60" y="0"/>
                </a:moveTo>
                <a:lnTo>
                  <a:pt x="0" y="10"/>
                </a:lnTo>
                <a:lnTo>
                  <a:pt x="60" y="20"/>
                </a:lnTo>
                <a:lnTo>
                  <a:pt x="60" y="10"/>
                </a:lnTo>
                <a:lnTo>
                  <a:pt x="60" y="0"/>
                </a:lnTo>
                <a:close/>
              </a:path>
            </a:pathLst>
          </a:custGeom>
          <a:solidFill>
            <a:srgbClr val="000000"/>
          </a:solidFill>
          <a:ln w="0">
            <a:solidFill>
              <a:srgbClr val="000000"/>
            </a:solidFill>
            <a:round/>
            <a:headEnd/>
            <a:tailEnd/>
          </a:ln>
        </p:spPr>
        <p:txBody>
          <a:bodyPr/>
          <a:lstStyle/>
          <a:p>
            <a:endParaRPr lang="en-IN"/>
          </a:p>
        </p:txBody>
      </p:sp>
      <p:sp>
        <p:nvSpPr>
          <p:cNvPr id="80944" name="Line 48"/>
          <p:cNvSpPr>
            <a:spLocks noChangeShapeType="1"/>
          </p:cNvSpPr>
          <p:nvPr/>
        </p:nvSpPr>
        <p:spPr bwMode="auto">
          <a:xfrm>
            <a:off x="2862263" y="2595563"/>
            <a:ext cx="2857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45" name="Rectangle 49"/>
          <p:cNvSpPr>
            <a:spLocks noChangeArrowheads="1"/>
          </p:cNvSpPr>
          <p:nvPr/>
        </p:nvSpPr>
        <p:spPr bwMode="auto">
          <a:xfrm>
            <a:off x="3163888" y="3119438"/>
            <a:ext cx="2574925"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46" name="Rectangle 50"/>
          <p:cNvSpPr>
            <a:spLocks noChangeArrowheads="1"/>
          </p:cNvSpPr>
          <p:nvPr/>
        </p:nvSpPr>
        <p:spPr bwMode="auto">
          <a:xfrm>
            <a:off x="2513013" y="2468563"/>
            <a:ext cx="238125" cy="2540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47" name="Rectangle 51"/>
          <p:cNvSpPr>
            <a:spLocks noChangeArrowheads="1"/>
          </p:cNvSpPr>
          <p:nvPr/>
        </p:nvSpPr>
        <p:spPr bwMode="auto">
          <a:xfrm>
            <a:off x="2513013" y="3611563"/>
            <a:ext cx="238125"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48" name="Rectangle 52"/>
          <p:cNvSpPr>
            <a:spLocks noChangeArrowheads="1"/>
          </p:cNvSpPr>
          <p:nvPr/>
        </p:nvSpPr>
        <p:spPr bwMode="auto">
          <a:xfrm>
            <a:off x="2513013" y="3119438"/>
            <a:ext cx="238125" cy="2540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49" name="Freeform 53"/>
          <p:cNvSpPr>
            <a:spLocks/>
          </p:cNvSpPr>
          <p:nvPr/>
        </p:nvSpPr>
        <p:spPr bwMode="auto">
          <a:xfrm>
            <a:off x="5738813" y="2579688"/>
            <a:ext cx="95250" cy="47625"/>
          </a:xfrm>
          <a:custGeom>
            <a:avLst/>
            <a:gdLst>
              <a:gd name="T0" fmla="*/ 95250 w 6"/>
              <a:gd name="T1" fmla="*/ 0 h 3"/>
              <a:gd name="T2" fmla="*/ 0 w 6"/>
              <a:gd name="T3" fmla="*/ 15875 h 3"/>
              <a:gd name="T4" fmla="*/ 95250 w 6"/>
              <a:gd name="T5" fmla="*/ 47625 h 3"/>
              <a:gd name="T6" fmla="*/ 95250 w 6"/>
              <a:gd name="T7" fmla="*/ 15875 h 3"/>
              <a:gd name="T8" fmla="*/ 9525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50" name="Freeform 54"/>
          <p:cNvSpPr>
            <a:spLocks/>
          </p:cNvSpPr>
          <p:nvPr/>
        </p:nvSpPr>
        <p:spPr bwMode="auto">
          <a:xfrm>
            <a:off x="5738813" y="2579688"/>
            <a:ext cx="95250" cy="47625"/>
          </a:xfrm>
          <a:custGeom>
            <a:avLst/>
            <a:gdLst>
              <a:gd name="T0" fmla="*/ 95250 w 60"/>
              <a:gd name="T1" fmla="*/ 0 h 30"/>
              <a:gd name="T2" fmla="*/ 0 w 60"/>
              <a:gd name="T3" fmla="*/ 15875 h 30"/>
              <a:gd name="T4" fmla="*/ 95250 w 60"/>
              <a:gd name="T5" fmla="*/ 47625 h 30"/>
              <a:gd name="T6" fmla="*/ 95250 w 60"/>
              <a:gd name="T7" fmla="*/ 15875 h 30"/>
              <a:gd name="T8" fmla="*/ 95250 w 60"/>
              <a:gd name="T9" fmla="*/ 0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60" y="0"/>
                </a:moveTo>
                <a:lnTo>
                  <a:pt x="0" y="10"/>
                </a:lnTo>
                <a:lnTo>
                  <a:pt x="60" y="30"/>
                </a:lnTo>
                <a:lnTo>
                  <a:pt x="60" y="10"/>
                </a:lnTo>
                <a:lnTo>
                  <a:pt x="60" y="0"/>
                </a:lnTo>
                <a:close/>
              </a:path>
            </a:pathLst>
          </a:custGeom>
          <a:solidFill>
            <a:srgbClr val="000000"/>
          </a:solidFill>
          <a:ln w="0">
            <a:solidFill>
              <a:srgbClr val="000000"/>
            </a:solidFill>
            <a:round/>
            <a:headEnd/>
            <a:tailEnd/>
          </a:ln>
        </p:spPr>
        <p:txBody>
          <a:bodyPr/>
          <a:lstStyle/>
          <a:p>
            <a:endParaRPr lang="en-IN"/>
          </a:p>
        </p:txBody>
      </p:sp>
      <p:sp>
        <p:nvSpPr>
          <p:cNvPr id="80951" name="Line 55"/>
          <p:cNvSpPr>
            <a:spLocks noChangeShapeType="1"/>
          </p:cNvSpPr>
          <p:nvPr/>
        </p:nvSpPr>
        <p:spPr bwMode="auto">
          <a:xfrm>
            <a:off x="5834063" y="2595563"/>
            <a:ext cx="2222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52" name="Freeform 56"/>
          <p:cNvSpPr>
            <a:spLocks/>
          </p:cNvSpPr>
          <p:nvPr/>
        </p:nvSpPr>
        <p:spPr bwMode="auto">
          <a:xfrm>
            <a:off x="2179638" y="2579688"/>
            <a:ext cx="95250" cy="47625"/>
          </a:xfrm>
          <a:custGeom>
            <a:avLst/>
            <a:gdLst>
              <a:gd name="T0" fmla="*/ 95250 w 6"/>
              <a:gd name="T1" fmla="*/ 0 h 3"/>
              <a:gd name="T2" fmla="*/ 0 w 6"/>
              <a:gd name="T3" fmla="*/ 15875 h 3"/>
              <a:gd name="T4" fmla="*/ 95250 w 6"/>
              <a:gd name="T5" fmla="*/ 47625 h 3"/>
              <a:gd name="T6" fmla="*/ 95250 w 6"/>
              <a:gd name="T7" fmla="*/ 15875 h 3"/>
              <a:gd name="T8" fmla="*/ 9525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0953" name="Freeform 57"/>
          <p:cNvSpPr>
            <a:spLocks/>
          </p:cNvSpPr>
          <p:nvPr/>
        </p:nvSpPr>
        <p:spPr bwMode="auto">
          <a:xfrm>
            <a:off x="2179638" y="2579688"/>
            <a:ext cx="95250" cy="47625"/>
          </a:xfrm>
          <a:custGeom>
            <a:avLst/>
            <a:gdLst>
              <a:gd name="T0" fmla="*/ 95250 w 60"/>
              <a:gd name="T1" fmla="*/ 0 h 30"/>
              <a:gd name="T2" fmla="*/ 0 w 60"/>
              <a:gd name="T3" fmla="*/ 15875 h 30"/>
              <a:gd name="T4" fmla="*/ 95250 w 60"/>
              <a:gd name="T5" fmla="*/ 47625 h 30"/>
              <a:gd name="T6" fmla="*/ 95250 w 60"/>
              <a:gd name="T7" fmla="*/ 15875 h 30"/>
              <a:gd name="T8" fmla="*/ 95250 w 60"/>
              <a:gd name="T9" fmla="*/ 0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60" y="0"/>
                </a:moveTo>
                <a:lnTo>
                  <a:pt x="0" y="10"/>
                </a:lnTo>
                <a:lnTo>
                  <a:pt x="60" y="30"/>
                </a:lnTo>
                <a:lnTo>
                  <a:pt x="60" y="10"/>
                </a:lnTo>
                <a:lnTo>
                  <a:pt x="60" y="0"/>
                </a:lnTo>
                <a:close/>
              </a:path>
            </a:pathLst>
          </a:custGeom>
          <a:solidFill>
            <a:srgbClr val="000000"/>
          </a:solidFill>
          <a:ln w="0">
            <a:solidFill>
              <a:srgbClr val="000000"/>
            </a:solidFill>
            <a:round/>
            <a:headEnd/>
            <a:tailEnd/>
          </a:ln>
        </p:spPr>
        <p:txBody>
          <a:bodyPr/>
          <a:lstStyle/>
          <a:p>
            <a:endParaRPr lang="en-IN"/>
          </a:p>
        </p:txBody>
      </p:sp>
      <p:sp>
        <p:nvSpPr>
          <p:cNvPr id="80954" name="Line 58"/>
          <p:cNvSpPr>
            <a:spLocks noChangeShapeType="1"/>
          </p:cNvSpPr>
          <p:nvPr/>
        </p:nvSpPr>
        <p:spPr bwMode="auto">
          <a:xfrm>
            <a:off x="2290763" y="2595563"/>
            <a:ext cx="20637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955" name="Rectangle 59"/>
          <p:cNvSpPr>
            <a:spLocks noChangeArrowheads="1"/>
          </p:cNvSpPr>
          <p:nvPr/>
        </p:nvSpPr>
        <p:spPr bwMode="auto">
          <a:xfrm>
            <a:off x="2592388" y="25003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0956" name="Rectangle 60"/>
          <p:cNvSpPr>
            <a:spLocks noChangeArrowheads="1"/>
          </p:cNvSpPr>
          <p:nvPr/>
        </p:nvSpPr>
        <p:spPr bwMode="auto">
          <a:xfrm>
            <a:off x="4308475" y="2500313"/>
            <a:ext cx="1793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0957" name="Rectangle 61"/>
          <p:cNvSpPr>
            <a:spLocks noChangeArrowheads="1"/>
          </p:cNvSpPr>
          <p:nvPr/>
        </p:nvSpPr>
        <p:spPr bwMode="auto">
          <a:xfrm>
            <a:off x="6151563" y="250031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58" name="Rectangle 62"/>
          <p:cNvSpPr>
            <a:spLocks noChangeArrowheads="1"/>
          </p:cNvSpPr>
          <p:nvPr/>
        </p:nvSpPr>
        <p:spPr bwMode="auto">
          <a:xfrm>
            <a:off x="2005013" y="3135313"/>
            <a:ext cx="4333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0959" name="Rectangle 63"/>
          <p:cNvSpPr>
            <a:spLocks noChangeArrowheads="1"/>
          </p:cNvSpPr>
          <p:nvPr/>
        </p:nvSpPr>
        <p:spPr bwMode="auto">
          <a:xfrm>
            <a:off x="2116138" y="3611563"/>
            <a:ext cx="3159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0960" name="Rectangle 64"/>
          <p:cNvSpPr>
            <a:spLocks noChangeArrowheads="1"/>
          </p:cNvSpPr>
          <p:nvPr/>
        </p:nvSpPr>
        <p:spPr bwMode="auto">
          <a:xfrm>
            <a:off x="2592388" y="31511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61" name="Rectangle 65"/>
          <p:cNvSpPr>
            <a:spLocks noChangeArrowheads="1"/>
          </p:cNvSpPr>
          <p:nvPr/>
        </p:nvSpPr>
        <p:spPr bwMode="auto">
          <a:xfrm>
            <a:off x="2592388" y="362743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62" name="Rectangle 66"/>
          <p:cNvSpPr>
            <a:spLocks noChangeArrowheads="1"/>
          </p:cNvSpPr>
          <p:nvPr/>
        </p:nvSpPr>
        <p:spPr bwMode="auto">
          <a:xfrm>
            <a:off x="3260725"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63" name="Rectangle 67"/>
          <p:cNvSpPr>
            <a:spLocks noChangeArrowheads="1"/>
          </p:cNvSpPr>
          <p:nvPr/>
        </p:nvSpPr>
        <p:spPr bwMode="auto">
          <a:xfrm>
            <a:off x="4181475"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64" name="Rectangle 68"/>
          <p:cNvSpPr>
            <a:spLocks noChangeArrowheads="1"/>
          </p:cNvSpPr>
          <p:nvPr/>
        </p:nvSpPr>
        <p:spPr bwMode="auto">
          <a:xfrm>
            <a:off x="5102225"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65" name="Rectangle 69"/>
          <p:cNvSpPr>
            <a:spLocks noChangeArrowheads="1"/>
          </p:cNvSpPr>
          <p:nvPr/>
        </p:nvSpPr>
        <p:spPr bwMode="auto">
          <a:xfrm>
            <a:off x="3498850"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66" name="Rectangle 70"/>
          <p:cNvSpPr>
            <a:spLocks noChangeArrowheads="1"/>
          </p:cNvSpPr>
          <p:nvPr/>
        </p:nvSpPr>
        <p:spPr bwMode="auto">
          <a:xfrm>
            <a:off x="3721100"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67" name="Rectangle 71"/>
          <p:cNvSpPr>
            <a:spLocks noChangeArrowheads="1"/>
          </p:cNvSpPr>
          <p:nvPr/>
        </p:nvSpPr>
        <p:spPr bwMode="auto">
          <a:xfrm>
            <a:off x="3959225"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68" name="Rectangle 72"/>
          <p:cNvSpPr>
            <a:spLocks noChangeArrowheads="1"/>
          </p:cNvSpPr>
          <p:nvPr/>
        </p:nvSpPr>
        <p:spPr bwMode="auto">
          <a:xfrm>
            <a:off x="4419600" y="3055938"/>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69" name="Rectangle 73"/>
          <p:cNvSpPr>
            <a:spLocks noChangeArrowheads="1"/>
          </p:cNvSpPr>
          <p:nvPr/>
        </p:nvSpPr>
        <p:spPr bwMode="auto">
          <a:xfrm>
            <a:off x="4657725" y="3055938"/>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70" name="Rectangle 74"/>
          <p:cNvSpPr>
            <a:spLocks noChangeArrowheads="1"/>
          </p:cNvSpPr>
          <p:nvPr/>
        </p:nvSpPr>
        <p:spPr bwMode="auto">
          <a:xfrm>
            <a:off x="4879975" y="3055938"/>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71" name="Rectangle 75"/>
          <p:cNvSpPr>
            <a:spLocks noChangeArrowheads="1"/>
          </p:cNvSpPr>
          <p:nvPr/>
        </p:nvSpPr>
        <p:spPr bwMode="auto">
          <a:xfrm>
            <a:off x="5562600"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72" name="Rectangle 76"/>
          <p:cNvSpPr>
            <a:spLocks noChangeArrowheads="1"/>
          </p:cNvSpPr>
          <p:nvPr/>
        </p:nvSpPr>
        <p:spPr bwMode="auto">
          <a:xfrm>
            <a:off x="5324475" y="31511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73" name="Rectangle 77"/>
          <p:cNvSpPr>
            <a:spLocks noChangeArrowheads="1"/>
          </p:cNvSpPr>
          <p:nvPr/>
        </p:nvSpPr>
        <p:spPr bwMode="auto">
          <a:xfrm>
            <a:off x="3260725"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74" name="Rectangle 78"/>
          <p:cNvSpPr>
            <a:spLocks noChangeArrowheads="1"/>
          </p:cNvSpPr>
          <p:nvPr/>
        </p:nvSpPr>
        <p:spPr bwMode="auto">
          <a:xfrm>
            <a:off x="5102225"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75" name="Rectangle 79"/>
          <p:cNvSpPr>
            <a:spLocks noChangeArrowheads="1"/>
          </p:cNvSpPr>
          <p:nvPr/>
        </p:nvSpPr>
        <p:spPr bwMode="auto">
          <a:xfrm>
            <a:off x="3721100"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76" name="Rectangle 80"/>
          <p:cNvSpPr>
            <a:spLocks noChangeArrowheads="1"/>
          </p:cNvSpPr>
          <p:nvPr/>
        </p:nvSpPr>
        <p:spPr bwMode="auto">
          <a:xfrm>
            <a:off x="3959225" y="354806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77" name="Rectangle 81"/>
          <p:cNvSpPr>
            <a:spLocks noChangeArrowheads="1"/>
          </p:cNvSpPr>
          <p:nvPr/>
        </p:nvSpPr>
        <p:spPr bwMode="auto">
          <a:xfrm>
            <a:off x="4197350" y="354806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78" name="Rectangle 82"/>
          <p:cNvSpPr>
            <a:spLocks noChangeArrowheads="1"/>
          </p:cNvSpPr>
          <p:nvPr/>
        </p:nvSpPr>
        <p:spPr bwMode="auto">
          <a:xfrm>
            <a:off x="4419600" y="354806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79" name="Rectangle 83"/>
          <p:cNvSpPr>
            <a:spLocks noChangeArrowheads="1"/>
          </p:cNvSpPr>
          <p:nvPr/>
        </p:nvSpPr>
        <p:spPr bwMode="auto">
          <a:xfrm>
            <a:off x="5562600"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80" name="Rectangle 84"/>
          <p:cNvSpPr>
            <a:spLocks noChangeArrowheads="1"/>
          </p:cNvSpPr>
          <p:nvPr/>
        </p:nvSpPr>
        <p:spPr bwMode="auto">
          <a:xfrm>
            <a:off x="5324475"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81" name="Rectangle 85"/>
          <p:cNvSpPr>
            <a:spLocks noChangeArrowheads="1"/>
          </p:cNvSpPr>
          <p:nvPr/>
        </p:nvSpPr>
        <p:spPr bwMode="auto">
          <a:xfrm>
            <a:off x="4864100"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82" name="Rectangle 86"/>
          <p:cNvSpPr>
            <a:spLocks noChangeArrowheads="1"/>
          </p:cNvSpPr>
          <p:nvPr/>
        </p:nvSpPr>
        <p:spPr bwMode="auto">
          <a:xfrm>
            <a:off x="4641850"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0983" name="Rectangle 87"/>
          <p:cNvSpPr>
            <a:spLocks noChangeArrowheads="1"/>
          </p:cNvSpPr>
          <p:nvPr/>
        </p:nvSpPr>
        <p:spPr bwMode="auto">
          <a:xfrm>
            <a:off x="3498850" y="36274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0984" name="Rectangle 88"/>
          <p:cNvSpPr>
            <a:spLocks noChangeArrowheads="1"/>
          </p:cNvSpPr>
          <p:nvPr/>
        </p:nvSpPr>
        <p:spPr bwMode="auto">
          <a:xfrm>
            <a:off x="4895850" y="575627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85" name="Rectangle 89"/>
          <p:cNvSpPr>
            <a:spLocks noChangeArrowheads="1"/>
          </p:cNvSpPr>
          <p:nvPr/>
        </p:nvSpPr>
        <p:spPr bwMode="auto">
          <a:xfrm>
            <a:off x="5118100" y="575627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86" name="Rectangle 90"/>
          <p:cNvSpPr>
            <a:spLocks noChangeArrowheads="1"/>
          </p:cNvSpPr>
          <p:nvPr/>
        </p:nvSpPr>
        <p:spPr bwMode="auto">
          <a:xfrm>
            <a:off x="5356225" y="575627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0987" name="Rectangle 91"/>
          <p:cNvSpPr>
            <a:spLocks noChangeArrowheads="1"/>
          </p:cNvSpPr>
          <p:nvPr/>
        </p:nvSpPr>
        <p:spPr bwMode="auto">
          <a:xfrm>
            <a:off x="3163888" y="3611563"/>
            <a:ext cx="2574925"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88" name="Rectangle 92"/>
          <p:cNvSpPr>
            <a:spLocks noChangeArrowheads="1"/>
          </p:cNvSpPr>
          <p:nvPr/>
        </p:nvSpPr>
        <p:spPr bwMode="auto">
          <a:xfrm>
            <a:off x="3163888" y="4724400"/>
            <a:ext cx="2574925" cy="23812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89" name="Rectangle 93"/>
          <p:cNvSpPr>
            <a:spLocks noChangeArrowheads="1"/>
          </p:cNvSpPr>
          <p:nvPr/>
        </p:nvSpPr>
        <p:spPr bwMode="auto">
          <a:xfrm>
            <a:off x="3163888" y="5327650"/>
            <a:ext cx="2574925" cy="2540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90" name="Rectangle 94"/>
          <p:cNvSpPr>
            <a:spLocks noChangeArrowheads="1"/>
          </p:cNvSpPr>
          <p:nvPr/>
        </p:nvSpPr>
        <p:spPr bwMode="auto">
          <a:xfrm>
            <a:off x="3163888" y="5803900"/>
            <a:ext cx="2574925"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91" name="Rectangle 95"/>
          <p:cNvSpPr>
            <a:spLocks noChangeArrowheads="1"/>
          </p:cNvSpPr>
          <p:nvPr/>
        </p:nvSpPr>
        <p:spPr bwMode="auto">
          <a:xfrm>
            <a:off x="3163888" y="2468563"/>
            <a:ext cx="2574925" cy="2540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0992" name="Rectangle 96"/>
          <p:cNvSpPr>
            <a:spLocks noChangeArrowheads="1"/>
          </p:cNvSpPr>
          <p:nvPr/>
        </p:nvSpPr>
        <p:spPr bwMode="auto">
          <a:xfrm>
            <a:off x="6056313" y="4724400"/>
            <a:ext cx="254000" cy="23812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23008519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mtClean="0">
                <a:ea typeface="SimSun" pitchFamily="2" charset="-122"/>
              </a:rPr>
              <a:t>Arithmetic Shifts</a:t>
            </a:r>
          </a:p>
        </p:txBody>
      </p:sp>
      <p:sp>
        <p:nvSpPr>
          <p:cNvPr id="81923" name="Freeform 4"/>
          <p:cNvSpPr>
            <a:spLocks/>
          </p:cNvSpPr>
          <p:nvPr/>
        </p:nvSpPr>
        <p:spPr bwMode="auto">
          <a:xfrm>
            <a:off x="6511925" y="3067050"/>
            <a:ext cx="111125" cy="47625"/>
          </a:xfrm>
          <a:custGeom>
            <a:avLst/>
            <a:gdLst>
              <a:gd name="T0" fmla="*/ 0 w 7"/>
              <a:gd name="T1" fmla="*/ 47625 h 3"/>
              <a:gd name="T2" fmla="*/ 111125 w 7"/>
              <a:gd name="T3" fmla="*/ 15875 h 3"/>
              <a:gd name="T4" fmla="*/ 0 w 7"/>
              <a:gd name="T5" fmla="*/ 0 h 3"/>
              <a:gd name="T6" fmla="*/ 0 w 7"/>
              <a:gd name="T7" fmla="*/ 15875 h 3"/>
              <a:gd name="T8" fmla="*/ 0 w 7"/>
              <a:gd name="T9" fmla="*/ 47625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7"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1924" name="Freeform 5"/>
          <p:cNvSpPr>
            <a:spLocks/>
          </p:cNvSpPr>
          <p:nvPr/>
        </p:nvSpPr>
        <p:spPr bwMode="auto">
          <a:xfrm>
            <a:off x="6511925" y="3067050"/>
            <a:ext cx="111125" cy="47625"/>
          </a:xfrm>
          <a:custGeom>
            <a:avLst/>
            <a:gdLst>
              <a:gd name="T0" fmla="*/ 0 w 70"/>
              <a:gd name="T1" fmla="*/ 47625 h 30"/>
              <a:gd name="T2" fmla="*/ 111125 w 70"/>
              <a:gd name="T3" fmla="*/ 15875 h 30"/>
              <a:gd name="T4" fmla="*/ 0 w 70"/>
              <a:gd name="T5" fmla="*/ 0 h 30"/>
              <a:gd name="T6" fmla="*/ 0 w 70"/>
              <a:gd name="T7" fmla="*/ 15875 h 30"/>
              <a:gd name="T8" fmla="*/ 0 w 70"/>
              <a:gd name="T9" fmla="*/ 47625 h 30"/>
              <a:gd name="T10" fmla="*/ 0 60000 65536"/>
              <a:gd name="T11" fmla="*/ 0 60000 65536"/>
              <a:gd name="T12" fmla="*/ 0 60000 65536"/>
              <a:gd name="T13" fmla="*/ 0 60000 65536"/>
              <a:gd name="T14" fmla="*/ 0 60000 65536"/>
              <a:gd name="T15" fmla="*/ 0 w 70"/>
              <a:gd name="T16" fmla="*/ 0 h 30"/>
              <a:gd name="T17" fmla="*/ 70 w 70"/>
              <a:gd name="T18" fmla="*/ 30 h 30"/>
            </a:gdLst>
            <a:ahLst/>
            <a:cxnLst>
              <a:cxn ang="T10">
                <a:pos x="T0" y="T1"/>
              </a:cxn>
              <a:cxn ang="T11">
                <a:pos x="T2" y="T3"/>
              </a:cxn>
              <a:cxn ang="T12">
                <a:pos x="T4" y="T5"/>
              </a:cxn>
              <a:cxn ang="T13">
                <a:pos x="T6" y="T7"/>
              </a:cxn>
              <a:cxn ang="T14">
                <a:pos x="T8" y="T9"/>
              </a:cxn>
            </a:cxnLst>
            <a:rect l="T15" t="T16" r="T17" b="T18"/>
            <a:pathLst>
              <a:path w="70" h="30">
                <a:moveTo>
                  <a:pt x="0" y="30"/>
                </a:moveTo>
                <a:lnTo>
                  <a:pt x="70" y="10"/>
                </a:lnTo>
                <a:lnTo>
                  <a:pt x="0" y="0"/>
                </a:lnTo>
                <a:lnTo>
                  <a:pt x="0" y="10"/>
                </a:lnTo>
                <a:lnTo>
                  <a:pt x="0" y="30"/>
                </a:lnTo>
                <a:close/>
              </a:path>
            </a:pathLst>
          </a:custGeom>
          <a:solidFill>
            <a:srgbClr val="000000"/>
          </a:solidFill>
          <a:ln w="0">
            <a:solidFill>
              <a:srgbClr val="000000"/>
            </a:solidFill>
            <a:round/>
            <a:headEnd/>
            <a:tailEnd/>
          </a:ln>
        </p:spPr>
        <p:txBody>
          <a:bodyPr/>
          <a:lstStyle/>
          <a:p>
            <a:endParaRPr lang="en-IN"/>
          </a:p>
        </p:txBody>
      </p:sp>
      <p:sp>
        <p:nvSpPr>
          <p:cNvPr id="81925" name="Line 6"/>
          <p:cNvSpPr>
            <a:spLocks noChangeShapeType="1"/>
          </p:cNvSpPr>
          <p:nvPr/>
        </p:nvSpPr>
        <p:spPr bwMode="auto">
          <a:xfrm flipH="1">
            <a:off x="6210300" y="3082925"/>
            <a:ext cx="3016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926" name="Rectangle 7"/>
          <p:cNvSpPr>
            <a:spLocks noChangeArrowheads="1"/>
          </p:cNvSpPr>
          <p:nvPr/>
        </p:nvSpPr>
        <p:spPr bwMode="auto">
          <a:xfrm>
            <a:off x="5972175" y="2971800"/>
            <a:ext cx="238125" cy="23812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1927" name="Rectangle 8"/>
          <p:cNvSpPr>
            <a:spLocks noChangeArrowheads="1"/>
          </p:cNvSpPr>
          <p:nvPr/>
        </p:nvSpPr>
        <p:spPr bwMode="auto">
          <a:xfrm>
            <a:off x="5956300" y="4052888"/>
            <a:ext cx="254000"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1928" name="Rectangle 9"/>
          <p:cNvSpPr>
            <a:spLocks noChangeArrowheads="1"/>
          </p:cNvSpPr>
          <p:nvPr/>
        </p:nvSpPr>
        <p:spPr bwMode="auto">
          <a:xfrm>
            <a:off x="5972175" y="3575050"/>
            <a:ext cx="254000" cy="23971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1929" name="Freeform 10"/>
          <p:cNvSpPr>
            <a:spLocks/>
          </p:cNvSpPr>
          <p:nvPr/>
        </p:nvSpPr>
        <p:spPr bwMode="auto">
          <a:xfrm>
            <a:off x="5845175" y="3067050"/>
            <a:ext cx="111125" cy="47625"/>
          </a:xfrm>
          <a:custGeom>
            <a:avLst/>
            <a:gdLst>
              <a:gd name="T0" fmla="*/ 0 w 7"/>
              <a:gd name="T1" fmla="*/ 47625 h 3"/>
              <a:gd name="T2" fmla="*/ 111125 w 7"/>
              <a:gd name="T3" fmla="*/ 31750 h 3"/>
              <a:gd name="T4" fmla="*/ 0 w 7"/>
              <a:gd name="T5" fmla="*/ 0 h 3"/>
              <a:gd name="T6" fmla="*/ 0 w 7"/>
              <a:gd name="T7" fmla="*/ 31750 h 3"/>
              <a:gd name="T8" fmla="*/ 0 w 7"/>
              <a:gd name="T9" fmla="*/ 47625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7"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1930" name="Freeform 11"/>
          <p:cNvSpPr>
            <a:spLocks/>
          </p:cNvSpPr>
          <p:nvPr/>
        </p:nvSpPr>
        <p:spPr bwMode="auto">
          <a:xfrm>
            <a:off x="5845175" y="3067050"/>
            <a:ext cx="111125" cy="47625"/>
          </a:xfrm>
          <a:custGeom>
            <a:avLst/>
            <a:gdLst>
              <a:gd name="T0" fmla="*/ 0 w 70"/>
              <a:gd name="T1" fmla="*/ 47625 h 30"/>
              <a:gd name="T2" fmla="*/ 111125 w 70"/>
              <a:gd name="T3" fmla="*/ 31750 h 30"/>
              <a:gd name="T4" fmla="*/ 0 w 70"/>
              <a:gd name="T5" fmla="*/ 0 h 30"/>
              <a:gd name="T6" fmla="*/ 0 w 70"/>
              <a:gd name="T7" fmla="*/ 31750 h 30"/>
              <a:gd name="T8" fmla="*/ 0 w 70"/>
              <a:gd name="T9" fmla="*/ 47625 h 30"/>
              <a:gd name="T10" fmla="*/ 0 60000 65536"/>
              <a:gd name="T11" fmla="*/ 0 60000 65536"/>
              <a:gd name="T12" fmla="*/ 0 60000 65536"/>
              <a:gd name="T13" fmla="*/ 0 60000 65536"/>
              <a:gd name="T14" fmla="*/ 0 60000 65536"/>
              <a:gd name="T15" fmla="*/ 0 w 70"/>
              <a:gd name="T16" fmla="*/ 0 h 30"/>
              <a:gd name="T17" fmla="*/ 70 w 70"/>
              <a:gd name="T18" fmla="*/ 30 h 30"/>
            </a:gdLst>
            <a:ahLst/>
            <a:cxnLst>
              <a:cxn ang="T10">
                <a:pos x="T0" y="T1"/>
              </a:cxn>
              <a:cxn ang="T11">
                <a:pos x="T2" y="T3"/>
              </a:cxn>
              <a:cxn ang="T12">
                <a:pos x="T4" y="T5"/>
              </a:cxn>
              <a:cxn ang="T13">
                <a:pos x="T6" y="T7"/>
              </a:cxn>
              <a:cxn ang="T14">
                <a:pos x="T8" y="T9"/>
              </a:cxn>
            </a:cxnLst>
            <a:rect l="T15" t="T16" r="T17" b="T18"/>
            <a:pathLst>
              <a:path w="70" h="30">
                <a:moveTo>
                  <a:pt x="0" y="30"/>
                </a:moveTo>
                <a:lnTo>
                  <a:pt x="70" y="20"/>
                </a:lnTo>
                <a:lnTo>
                  <a:pt x="0" y="0"/>
                </a:lnTo>
                <a:lnTo>
                  <a:pt x="0" y="20"/>
                </a:lnTo>
                <a:lnTo>
                  <a:pt x="0" y="30"/>
                </a:lnTo>
                <a:close/>
              </a:path>
            </a:pathLst>
          </a:custGeom>
          <a:solidFill>
            <a:srgbClr val="000000"/>
          </a:solidFill>
          <a:ln w="0">
            <a:solidFill>
              <a:srgbClr val="000000"/>
            </a:solidFill>
            <a:round/>
            <a:headEnd/>
            <a:tailEnd/>
          </a:ln>
        </p:spPr>
        <p:txBody>
          <a:bodyPr/>
          <a:lstStyle/>
          <a:p>
            <a:endParaRPr lang="en-IN"/>
          </a:p>
        </p:txBody>
      </p:sp>
      <p:sp>
        <p:nvSpPr>
          <p:cNvPr id="81931" name="Line 12"/>
          <p:cNvSpPr>
            <a:spLocks noChangeShapeType="1"/>
          </p:cNvSpPr>
          <p:nvPr/>
        </p:nvSpPr>
        <p:spPr bwMode="auto">
          <a:xfrm flipH="1">
            <a:off x="5622925" y="3098800"/>
            <a:ext cx="2222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932" name="Rectangle 13"/>
          <p:cNvSpPr>
            <a:spLocks noChangeArrowheads="1"/>
          </p:cNvSpPr>
          <p:nvPr/>
        </p:nvSpPr>
        <p:spPr bwMode="auto">
          <a:xfrm>
            <a:off x="6035675" y="2987675"/>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1933" name="Rectangle 14"/>
          <p:cNvSpPr>
            <a:spLocks noChangeArrowheads="1"/>
          </p:cNvSpPr>
          <p:nvPr/>
        </p:nvSpPr>
        <p:spPr bwMode="auto">
          <a:xfrm>
            <a:off x="2286000" y="3592513"/>
            <a:ext cx="4333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1934" name="Rectangle 15"/>
          <p:cNvSpPr>
            <a:spLocks noChangeArrowheads="1"/>
          </p:cNvSpPr>
          <p:nvPr/>
        </p:nvSpPr>
        <p:spPr bwMode="auto">
          <a:xfrm>
            <a:off x="2381250" y="4068763"/>
            <a:ext cx="3159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1935" name="Rectangle 16"/>
          <p:cNvSpPr>
            <a:spLocks noChangeArrowheads="1"/>
          </p:cNvSpPr>
          <p:nvPr/>
        </p:nvSpPr>
        <p:spPr bwMode="auto">
          <a:xfrm>
            <a:off x="6051550" y="359251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36" name="Rectangle 17"/>
          <p:cNvSpPr>
            <a:spLocks noChangeArrowheads="1"/>
          </p:cNvSpPr>
          <p:nvPr/>
        </p:nvSpPr>
        <p:spPr bwMode="auto">
          <a:xfrm>
            <a:off x="6051550" y="406876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37" name="Rectangle 18"/>
          <p:cNvSpPr>
            <a:spLocks noChangeArrowheads="1"/>
          </p:cNvSpPr>
          <p:nvPr/>
        </p:nvSpPr>
        <p:spPr bwMode="auto">
          <a:xfrm>
            <a:off x="3144838"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38" name="Rectangle 19"/>
          <p:cNvSpPr>
            <a:spLocks noChangeArrowheads="1"/>
          </p:cNvSpPr>
          <p:nvPr/>
        </p:nvSpPr>
        <p:spPr bwMode="auto">
          <a:xfrm>
            <a:off x="4065588"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39" name="Rectangle 20"/>
          <p:cNvSpPr>
            <a:spLocks noChangeArrowheads="1"/>
          </p:cNvSpPr>
          <p:nvPr/>
        </p:nvSpPr>
        <p:spPr bwMode="auto">
          <a:xfrm>
            <a:off x="4986338"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40" name="Rectangle 21"/>
          <p:cNvSpPr>
            <a:spLocks noChangeArrowheads="1"/>
          </p:cNvSpPr>
          <p:nvPr/>
        </p:nvSpPr>
        <p:spPr bwMode="auto">
          <a:xfrm>
            <a:off x="3382963"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41" name="Rectangle 22"/>
          <p:cNvSpPr>
            <a:spLocks noChangeArrowheads="1"/>
          </p:cNvSpPr>
          <p:nvPr/>
        </p:nvSpPr>
        <p:spPr bwMode="auto">
          <a:xfrm>
            <a:off x="3605213"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42" name="Rectangle 23"/>
          <p:cNvSpPr>
            <a:spLocks noChangeArrowheads="1"/>
          </p:cNvSpPr>
          <p:nvPr/>
        </p:nvSpPr>
        <p:spPr bwMode="auto">
          <a:xfrm>
            <a:off x="3843338"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43" name="Rectangle 24"/>
          <p:cNvSpPr>
            <a:spLocks noChangeArrowheads="1"/>
          </p:cNvSpPr>
          <p:nvPr/>
        </p:nvSpPr>
        <p:spPr bwMode="auto">
          <a:xfrm>
            <a:off x="4303713" y="3513138"/>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44" name="Rectangle 25"/>
          <p:cNvSpPr>
            <a:spLocks noChangeArrowheads="1"/>
          </p:cNvSpPr>
          <p:nvPr/>
        </p:nvSpPr>
        <p:spPr bwMode="auto">
          <a:xfrm>
            <a:off x="4541838" y="3513138"/>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45" name="Rectangle 26"/>
          <p:cNvSpPr>
            <a:spLocks noChangeArrowheads="1"/>
          </p:cNvSpPr>
          <p:nvPr/>
        </p:nvSpPr>
        <p:spPr bwMode="auto">
          <a:xfrm>
            <a:off x="4764088" y="3513138"/>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46" name="Rectangle 27"/>
          <p:cNvSpPr>
            <a:spLocks noChangeArrowheads="1"/>
          </p:cNvSpPr>
          <p:nvPr/>
        </p:nvSpPr>
        <p:spPr bwMode="auto">
          <a:xfrm>
            <a:off x="5446713"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47" name="Rectangle 28"/>
          <p:cNvSpPr>
            <a:spLocks noChangeArrowheads="1"/>
          </p:cNvSpPr>
          <p:nvPr/>
        </p:nvSpPr>
        <p:spPr bwMode="auto">
          <a:xfrm>
            <a:off x="5208588" y="36083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48" name="Rectangle 29"/>
          <p:cNvSpPr>
            <a:spLocks noChangeArrowheads="1"/>
          </p:cNvSpPr>
          <p:nvPr/>
        </p:nvSpPr>
        <p:spPr bwMode="auto">
          <a:xfrm>
            <a:off x="3144838"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49" name="Rectangle 30"/>
          <p:cNvSpPr>
            <a:spLocks noChangeArrowheads="1"/>
          </p:cNvSpPr>
          <p:nvPr/>
        </p:nvSpPr>
        <p:spPr bwMode="auto">
          <a:xfrm>
            <a:off x="3605213"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50" name="Rectangle 31"/>
          <p:cNvSpPr>
            <a:spLocks noChangeArrowheads="1"/>
          </p:cNvSpPr>
          <p:nvPr/>
        </p:nvSpPr>
        <p:spPr bwMode="auto">
          <a:xfrm>
            <a:off x="3843338"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51" name="Rectangle 32"/>
          <p:cNvSpPr>
            <a:spLocks noChangeArrowheads="1"/>
          </p:cNvSpPr>
          <p:nvPr/>
        </p:nvSpPr>
        <p:spPr bwMode="auto">
          <a:xfrm>
            <a:off x="4065588"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52" name="Rectangle 33"/>
          <p:cNvSpPr>
            <a:spLocks noChangeArrowheads="1"/>
          </p:cNvSpPr>
          <p:nvPr/>
        </p:nvSpPr>
        <p:spPr bwMode="auto">
          <a:xfrm>
            <a:off x="4303713"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53" name="Rectangle 34"/>
          <p:cNvSpPr>
            <a:spLocks noChangeArrowheads="1"/>
          </p:cNvSpPr>
          <p:nvPr/>
        </p:nvSpPr>
        <p:spPr bwMode="auto">
          <a:xfrm>
            <a:off x="5446713"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1954" name="Rectangle 35"/>
          <p:cNvSpPr>
            <a:spLocks noChangeArrowheads="1"/>
          </p:cNvSpPr>
          <p:nvPr/>
        </p:nvSpPr>
        <p:spPr bwMode="auto">
          <a:xfrm>
            <a:off x="4525963"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55" name="Rectangle 36"/>
          <p:cNvSpPr>
            <a:spLocks noChangeArrowheads="1"/>
          </p:cNvSpPr>
          <p:nvPr/>
        </p:nvSpPr>
        <p:spPr bwMode="auto">
          <a:xfrm>
            <a:off x="3382963" y="40687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1956" name="Rectangle 37"/>
          <p:cNvSpPr>
            <a:spLocks noChangeArrowheads="1"/>
          </p:cNvSpPr>
          <p:nvPr/>
        </p:nvSpPr>
        <p:spPr bwMode="auto">
          <a:xfrm>
            <a:off x="2794000" y="4481513"/>
            <a:ext cx="3397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(c) Ar</a:t>
            </a:r>
            <a:endParaRPr lang="en-CA" altLang="zh-CN" sz="2400">
              <a:latin typeface="Times New Roman" pitchFamily="18" charset="0"/>
              <a:ea typeface="SimSun" pitchFamily="2" charset="-122"/>
            </a:endParaRPr>
          </a:p>
        </p:txBody>
      </p:sp>
      <p:sp>
        <p:nvSpPr>
          <p:cNvPr id="81957" name="Rectangle 38"/>
          <p:cNvSpPr>
            <a:spLocks noChangeArrowheads="1"/>
          </p:cNvSpPr>
          <p:nvPr/>
        </p:nvSpPr>
        <p:spPr bwMode="auto">
          <a:xfrm>
            <a:off x="3135313" y="4481513"/>
            <a:ext cx="8588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ithmetic shift r</a:t>
            </a:r>
            <a:endParaRPr lang="en-CA" altLang="zh-CN" sz="2400">
              <a:latin typeface="Times New Roman" pitchFamily="18" charset="0"/>
              <a:ea typeface="SimSun" pitchFamily="2" charset="-122"/>
            </a:endParaRPr>
          </a:p>
        </p:txBody>
      </p:sp>
      <p:sp>
        <p:nvSpPr>
          <p:cNvPr id="81958" name="Rectangle 39"/>
          <p:cNvSpPr>
            <a:spLocks noChangeArrowheads="1"/>
          </p:cNvSpPr>
          <p:nvPr/>
        </p:nvSpPr>
        <p:spPr bwMode="auto">
          <a:xfrm>
            <a:off x="3957638" y="4481513"/>
            <a:ext cx="2254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ight</a:t>
            </a:r>
            <a:endParaRPr lang="en-CA" altLang="zh-CN" sz="2400">
              <a:latin typeface="Times New Roman" pitchFamily="18" charset="0"/>
              <a:ea typeface="SimSun" pitchFamily="2" charset="-122"/>
            </a:endParaRPr>
          </a:p>
        </p:txBody>
      </p:sp>
      <p:sp>
        <p:nvSpPr>
          <p:cNvPr id="81959" name="Rectangle 40"/>
          <p:cNvSpPr>
            <a:spLocks noChangeArrowheads="1"/>
          </p:cNvSpPr>
          <p:nvPr/>
        </p:nvSpPr>
        <p:spPr bwMode="auto">
          <a:xfrm>
            <a:off x="5081588" y="4481513"/>
            <a:ext cx="9620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Sans L" charset="0"/>
                <a:ea typeface="SimSun" pitchFamily="2" charset="-122"/>
              </a:rPr>
              <a:t>AShiftR   #2,R0</a:t>
            </a:r>
            <a:endParaRPr lang="en-CA" altLang="zh-CN" sz="2400">
              <a:latin typeface="Times New Roman" pitchFamily="18" charset="0"/>
              <a:ea typeface="SimSun" pitchFamily="2" charset="-122"/>
            </a:endParaRPr>
          </a:p>
        </p:txBody>
      </p:sp>
      <p:sp>
        <p:nvSpPr>
          <p:cNvPr id="81960" name="Rectangle 41"/>
          <p:cNvSpPr>
            <a:spLocks noChangeArrowheads="1"/>
          </p:cNvSpPr>
          <p:nvPr/>
        </p:nvSpPr>
        <p:spPr bwMode="auto">
          <a:xfrm>
            <a:off x="4192588" y="2987675"/>
            <a:ext cx="1793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1961" name="Rectangle 42"/>
          <p:cNvSpPr>
            <a:spLocks noChangeArrowheads="1"/>
          </p:cNvSpPr>
          <p:nvPr/>
        </p:nvSpPr>
        <p:spPr bwMode="auto">
          <a:xfrm>
            <a:off x="4779963" y="3973513"/>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62" name="Rectangle 43"/>
          <p:cNvSpPr>
            <a:spLocks noChangeArrowheads="1"/>
          </p:cNvSpPr>
          <p:nvPr/>
        </p:nvSpPr>
        <p:spPr bwMode="auto">
          <a:xfrm>
            <a:off x="5002213" y="3973513"/>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63" name="Rectangle 44"/>
          <p:cNvSpPr>
            <a:spLocks noChangeArrowheads="1"/>
          </p:cNvSpPr>
          <p:nvPr/>
        </p:nvSpPr>
        <p:spPr bwMode="auto">
          <a:xfrm>
            <a:off x="5240338" y="3973513"/>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1964" name="Freeform 45"/>
          <p:cNvSpPr>
            <a:spLocks/>
          </p:cNvSpPr>
          <p:nvPr/>
        </p:nvSpPr>
        <p:spPr bwMode="auto">
          <a:xfrm>
            <a:off x="2952750" y="3067050"/>
            <a:ext cx="63500" cy="47625"/>
          </a:xfrm>
          <a:custGeom>
            <a:avLst/>
            <a:gdLst>
              <a:gd name="T0" fmla="*/ 0 w 4"/>
              <a:gd name="T1" fmla="*/ 47625 h 3"/>
              <a:gd name="T2" fmla="*/ 63500 w 4"/>
              <a:gd name="T3" fmla="*/ 15875 h 3"/>
              <a:gd name="T4" fmla="*/ 0 w 4"/>
              <a:gd name="T5" fmla="*/ 0 h 3"/>
              <a:gd name="T6" fmla="*/ 0 w 4"/>
              <a:gd name="T7" fmla="*/ 15875 h 3"/>
              <a:gd name="T8" fmla="*/ 0 w 4"/>
              <a:gd name="T9" fmla="*/ 47625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3"/>
                </a:moveTo>
                <a:lnTo>
                  <a:pt x="4"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1965" name="Freeform 46"/>
          <p:cNvSpPr>
            <a:spLocks/>
          </p:cNvSpPr>
          <p:nvPr/>
        </p:nvSpPr>
        <p:spPr bwMode="auto">
          <a:xfrm>
            <a:off x="2952750" y="3067050"/>
            <a:ext cx="63500" cy="47625"/>
          </a:xfrm>
          <a:custGeom>
            <a:avLst/>
            <a:gdLst>
              <a:gd name="T0" fmla="*/ 0 w 40"/>
              <a:gd name="T1" fmla="*/ 47625 h 30"/>
              <a:gd name="T2" fmla="*/ 63500 w 40"/>
              <a:gd name="T3" fmla="*/ 15875 h 30"/>
              <a:gd name="T4" fmla="*/ 0 w 40"/>
              <a:gd name="T5" fmla="*/ 0 h 30"/>
              <a:gd name="T6" fmla="*/ 0 w 40"/>
              <a:gd name="T7" fmla="*/ 15875 h 30"/>
              <a:gd name="T8" fmla="*/ 0 w 40"/>
              <a:gd name="T9" fmla="*/ 47625 h 30"/>
              <a:gd name="T10" fmla="*/ 0 60000 65536"/>
              <a:gd name="T11" fmla="*/ 0 60000 65536"/>
              <a:gd name="T12" fmla="*/ 0 60000 65536"/>
              <a:gd name="T13" fmla="*/ 0 60000 65536"/>
              <a:gd name="T14" fmla="*/ 0 60000 65536"/>
              <a:gd name="T15" fmla="*/ 0 w 40"/>
              <a:gd name="T16" fmla="*/ 0 h 30"/>
              <a:gd name="T17" fmla="*/ 40 w 40"/>
              <a:gd name="T18" fmla="*/ 30 h 30"/>
            </a:gdLst>
            <a:ahLst/>
            <a:cxnLst>
              <a:cxn ang="T10">
                <a:pos x="T0" y="T1"/>
              </a:cxn>
              <a:cxn ang="T11">
                <a:pos x="T2" y="T3"/>
              </a:cxn>
              <a:cxn ang="T12">
                <a:pos x="T4" y="T5"/>
              </a:cxn>
              <a:cxn ang="T13">
                <a:pos x="T6" y="T7"/>
              </a:cxn>
              <a:cxn ang="T14">
                <a:pos x="T8" y="T9"/>
              </a:cxn>
            </a:cxnLst>
            <a:rect l="T15" t="T16" r="T17" b="T18"/>
            <a:pathLst>
              <a:path w="40" h="30">
                <a:moveTo>
                  <a:pt x="0" y="30"/>
                </a:moveTo>
                <a:lnTo>
                  <a:pt x="40" y="10"/>
                </a:lnTo>
                <a:lnTo>
                  <a:pt x="0" y="0"/>
                </a:lnTo>
                <a:lnTo>
                  <a:pt x="0" y="10"/>
                </a:lnTo>
                <a:lnTo>
                  <a:pt x="0" y="30"/>
                </a:lnTo>
                <a:close/>
              </a:path>
            </a:pathLst>
          </a:custGeom>
          <a:solidFill>
            <a:srgbClr val="000000"/>
          </a:solidFill>
          <a:ln w="0">
            <a:solidFill>
              <a:srgbClr val="000000"/>
            </a:solidFill>
            <a:round/>
            <a:headEnd/>
            <a:tailEnd/>
          </a:ln>
        </p:spPr>
        <p:txBody>
          <a:bodyPr/>
          <a:lstStyle/>
          <a:p>
            <a:endParaRPr lang="en-IN"/>
          </a:p>
        </p:txBody>
      </p:sp>
      <p:sp>
        <p:nvSpPr>
          <p:cNvPr id="81966" name="Freeform 47"/>
          <p:cNvSpPr>
            <a:spLocks/>
          </p:cNvSpPr>
          <p:nvPr/>
        </p:nvSpPr>
        <p:spPr bwMode="auto">
          <a:xfrm>
            <a:off x="2714625" y="2749550"/>
            <a:ext cx="461963" cy="333375"/>
          </a:xfrm>
          <a:custGeom>
            <a:avLst/>
            <a:gdLst>
              <a:gd name="T0" fmla="*/ 238946 w 29"/>
              <a:gd name="T1" fmla="*/ 333375 h 21"/>
              <a:gd name="T2" fmla="*/ 0 w 29"/>
              <a:gd name="T3" fmla="*/ 333375 h 21"/>
              <a:gd name="T4" fmla="*/ 0 w 29"/>
              <a:gd name="T5" fmla="*/ 0 h 21"/>
              <a:gd name="T6" fmla="*/ 461963 w 29"/>
              <a:gd name="T7" fmla="*/ 0 h 21"/>
              <a:gd name="T8" fmla="*/ 461963 w 29"/>
              <a:gd name="T9" fmla="*/ 206375 h 21"/>
              <a:gd name="T10" fmla="*/ 0 60000 65536"/>
              <a:gd name="T11" fmla="*/ 0 60000 65536"/>
              <a:gd name="T12" fmla="*/ 0 60000 65536"/>
              <a:gd name="T13" fmla="*/ 0 60000 65536"/>
              <a:gd name="T14" fmla="*/ 0 60000 65536"/>
              <a:gd name="T15" fmla="*/ 0 w 29"/>
              <a:gd name="T16" fmla="*/ 0 h 21"/>
              <a:gd name="T17" fmla="*/ 29 w 29"/>
              <a:gd name="T18" fmla="*/ 21 h 21"/>
            </a:gdLst>
            <a:ahLst/>
            <a:cxnLst>
              <a:cxn ang="T10">
                <a:pos x="T0" y="T1"/>
              </a:cxn>
              <a:cxn ang="T11">
                <a:pos x="T2" y="T3"/>
              </a:cxn>
              <a:cxn ang="T12">
                <a:pos x="T4" y="T5"/>
              </a:cxn>
              <a:cxn ang="T13">
                <a:pos x="T6" y="T7"/>
              </a:cxn>
              <a:cxn ang="T14">
                <a:pos x="T8" y="T9"/>
              </a:cxn>
            </a:cxnLst>
            <a:rect l="T15" t="T16" r="T17" b="T18"/>
            <a:pathLst>
              <a:path w="29" h="21">
                <a:moveTo>
                  <a:pt x="15" y="21"/>
                </a:moveTo>
                <a:lnTo>
                  <a:pt x="0" y="21"/>
                </a:lnTo>
                <a:lnTo>
                  <a:pt x="0" y="0"/>
                </a:lnTo>
                <a:lnTo>
                  <a:pt x="29" y="0"/>
                </a:lnTo>
                <a:lnTo>
                  <a:pt x="29" y="1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1967" name="Rectangle 48"/>
          <p:cNvSpPr>
            <a:spLocks noChangeArrowheads="1"/>
          </p:cNvSpPr>
          <p:nvPr/>
        </p:nvSpPr>
        <p:spPr bwMode="auto">
          <a:xfrm>
            <a:off x="3048000" y="2971800"/>
            <a:ext cx="2574925" cy="23812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1968" name="Rectangle 49"/>
          <p:cNvSpPr>
            <a:spLocks noChangeArrowheads="1"/>
          </p:cNvSpPr>
          <p:nvPr/>
        </p:nvSpPr>
        <p:spPr bwMode="auto">
          <a:xfrm>
            <a:off x="3048000" y="3575050"/>
            <a:ext cx="2574925" cy="23971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1969" name="Rectangle 50"/>
          <p:cNvSpPr>
            <a:spLocks noChangeArrowheads="1"/>
          </p:cNvSpPr>
          <p:nvPr/>
        </p:nvSpPr>
        <p:spPr bwMode="auto">
          <a:xfrm>
            <a:off x="3048000" y="4052888"/>
            <a:ext cx="2574925" cy="2381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39558431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74638"/>
            <a:ext cx="1905000" cy="1143000"/>
          </a:xfrm>
        </p:spPr>
        <p:txBody>
          <a:bodyPr/>
          <a:lstStyle/>
          <a:p>
            <a:pPr eaLnBrk="1" hangingPunct="1"/>
            <a:r>
              <a:rPr lang="en-US" altLang="zh-CN" dirty="0" smtClean="0">
                <a:ea typeface="SimSun" pitchFamily="2" charset="-122"/>
              </a:rPr>
              <a:t>Rotate</a:t>
            </a:r>
          </a:p>
        </p:txBody>
      </p:sp>
      <p:grpSp>
        <p:nvGrpSpPr>
          <p:cNvPr id="82947" name="Group 185"/>
          <p:cNvGrpSpPr>
            <a:grpSpLocks/>
          </p:cNvGrpSpPr>
          <p:nvPr/>
        </p:nvGrpSpPr>
        <p:grpSpPr bwMode="auto">
          <a:xfrm>
            <a:off x="2911475" y="282575"/>
            <a:ext cx="4075113" cy="6423025"/>
            <a:chOff x="1834" y="0"/>
            <a:chExt cx="2567" cy="4726"/>
          </a:xfrm>
        </p:grpSpPr>
        <p:sp>
          <p:nvSpPr>
            <p:cNvPr id="82948" name="Rectangle 4"/>
            <p:cNvSpPr>
              <a:spLocks noChangeArrowheads="1"/>
            </p:cNvSpPr>
            <p:nvPr/>
          </p:nvSpPr>
          <p:spPr bwMode="auto">
            <a:xfrm>
              <a:off x="2624" y="4602"/>
              <a:ext cx="1269"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Figure 2.32.  Rotate instructions.</a:t>
              </a:r>
              <a:endParaRPr lang="en-CA" altLang="zh-CN" sz="2400">
                <a:latin typeface="Times New Roman" pitchFamily="18" charset="0"/>
                <a:ea typeface="SimSun" pitchFamily="2" charset="-122"/>
              </a:endParaRPr>
            </a:p>
          </p:txBody>
        </p:sp>
        <p:sp>
          <p:nvSpPr>
            <p:cNvPr id="82949" name="Rectangle 5"/>
            <p:cNvSpPr>
              <a:spLocks noChangeArrowheads="1"/>
            </p:cNvSpPr>
            <p:nvPr/>
          </p:nvSpPr>
          <p:spPr bwMode="auto">
            <a:xfrm>
              <a:off x="4092" y="2387"/>
              <a:ext cx="138"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50" name="Rectangle 6"/>
            <p:cNvSpPr>
              <a:spLocks noChangeArrowheads="1"/>
            </p:cNvSpPr>
            <p:nvPr/>
          </p:nvSpPr>
          <p:spPr bwMode="auto">
            <a:xfrm>
              <a:off x="4092" y="2902"/>
              <a:ext cx="138"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51" name="Rectangle 7"/>
            <p:cNvSpPr>
              <a:spLocks noChangeArrowheads="1"/>
            </p:cNvSpPr>
            <p:nvPr/>
          </p:nvSpPr>
          <p:spPr bwMode="auto">
            <a:xfrm>
              <a:off x="4092" y="2670"/>
              <a:ext cx="138" cy="129"/>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52" name="Freeform 8"/>
            <p:cNvSpPr>
              <a:spLocks/>
            </p:cNvSpPr>
            <p:nvPr/>
          </p:nvSpPr>
          <p:spPr bwMode="auto">
            <a:xfrm>
              <a:off x="4041" y="2447"/>
              <a:ext cx="51" cy="17"/>
            </a:xfrm>
            <a:custGeom>
              <a:avLst/>
              <a:gdLst>
                <a:gd name="T0" fmla="*/ 0 w 6"/>
                <a:gd name="T1" fmla="*/ 17 h 2"/>
                <a:gd name="T2" fmla="*/ 51 w 6"/>
                <a:gd name="T3" fmla="*/ 9 h 2"/>
                <a:gd name="T4" fmla="*/ 0 w 6"/>
                <a:gd name="T5" fmla="*/ 0 h 2"/>
                <a:gd name="T6" fmla="*/ 0 w 6"/>
                <a:gd name="T7" fmla="*/ 9 h 2"/>
                <a:gd name="T8" fmla="*/ 0 w 6"/>
                <a:gd name="T9" fmla="*/ 1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2953" name="Freeform 9"/>
            <p:cNvSpPr>
              <a:spLocks/>
            </p:cNvSpPr>
            <p:nvPr/>
          </p:nvSpPr>
          <p:spPr bwMode="auto">
            <a:xfrm>
              <a:off x="4041" y="2447"/>
              <a:ext cx="51" cy="17"/>
            </a:xfrm>
            <a:custGeom>
              <a:avLst/>
              <a:gdLst>
                <a:gd name="T0" fmla="*/ 0 w 51"/>
                <a:gd name="T1" fmla="*/ 17 h 17"/>
                <a:gd name="T2" fmla="*/ 51 w 51"/>
                <a:gd name="T3" fmla="*/ 8 h 17"/>
                <a:gd name="T4" fmla="*/ 0 w 51"/>
                <a:gd name="T5" fmla="*/ 0 h 17"/>
                <a:gd name="T6" fmla="*/ 0 w 51"/>
                <a:gd name="T7" fmla="*/ 8 h 17"/>
                <a:gd name="T8" fmla="*/ 0 w 51"/>
                <a:gd name="T9" fmla="*/ 17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0" y="17"/>
                  </a:moveTo>
                  <a:lnTo>
                    <a:pt x="51" y="8"/>
                  </a:lnTo>
                  <a:lnTo>
                    <a:pt x="0" y="0"/>
                  </a:lnTo>
                  <a:lnTo>
                    <a:pt x="0" y="8"/>
                  </a:lnTo>
                  <a:lnTo>
                    <a:pt x="0" y="17"/>
                  </a:lnTo>
                  <a:close/>
                </a:path>
              </a:pathLst>
            </a:custGeom>
            <a:solidFill>
              <a:srgbClr val="000000"/>
            </a:solidFill>
            <a:ln w="0">
              <a:solidFill>
                <a:srgbClr val="000000"/>
              </a:solidFill>
              <a:round/>
              <a:headEnd/>
              <a:tailEnd/>
            </a:ln>
          </p:spPr>
          <p:txBody>
            <a:bodyPr/>
            <a:lstStyle/>
            <a:p>
              <a:endParaRPr lang="en-IN"/>
            </a:p>
          </p:txBody>
        </p:sp>
        <p:sp>
          <p:nvSpPr>
            <p:cNvPr id="82954" name="Line 10"/>
            <p:cNvSpPr>
              <a:spLocks noChangeShapeType="1"/>
            </p:cNvSpPr>
            <p:nvPr/>
          </p:nvSpPr>
          <p:spPr bwMode="auto">
            <a:xfrm flipH="1">
              <a:off x="3895" y="2455"/>
              <a:ext cx="137"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5" name="Rectangle 11"/>
            <p:cNvSpPr>
              <a:spLocks noChangeArrowheads="1"/>
            </p:cNvSpPr>
            <p:nvPr/>
          </p:nvSpPr>
          <p:spPr bwMode="auto">
            <a:xfrm>
              <a:off x="4135" y="2404"/>
              <a:ext cx="5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2956" name="Rectangle 12"/>
            <p:cNvSpPr>
              <a:spLocks noChangeArrowheads="1"/>
            </p:cNvSpPr>
            <p:nvPr/>
          </p:nvSpPr>
          <p:spPr bwMode="auto">
            <a:xfrm>
              <a:off x="3148" y="2404"/>
              <a:ext cx="10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2957" name="Rectangle 13"/>
            <p:cNvSpPr>
              <a:spLocks noChangeArrowheads="1"/>
            </p:cNvSpPr>
            <p:nvPr/>
          </p:nvSpPr>
          <p:spPr bwMode="auto">
            <a:xfrm>
              <a:off x="2092" y="2687"/>
              <a:ext cx="24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2958" name="Rectangle 14"/>
            <p:cNvSpPr>
              <a:spLocks noChangeArrowheads="1"/>
            </p:cNvSpPr>
            <p:nvPr/>
          </p:nvSpPr>
          <p:spPr bwMode="auto">
            <a:xfrm>
              <a:off x="2143" y="2919"/>
              <a:ext cx="18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2959" name="Rectangle 15"/>
            <p:cNvSpPr>
              <a:spLocks noChangeArrowheads="1"/>
            </p:cNvSpPr>
            <p:nvPr/>
          </p:nvSpPr>
          <p:spPr bwMode="auto">
            <a:xfrm>
              <a:off x="4144" y="267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60" name="Rectangle 16"/>
            <p:cNvSpPr>
              <a:spLocks noChangeArrowheads="1"/>
            </p:cNvSpPr>
            <p:nvPr/>
          </p:nvSpPr>
          <p:spPr bwMode="auto">
            <a:xfrm>
              <a:off x="4135"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61" name="Rectangle 17"/>
            <p:cNvSpPr>
              <a:spLocks noChangeArrowheads="1"/>
            </p:cNvSpPr>
            <p:nvPr/>
          </p:nvSpPr>
          <p:spPr bwMode="auto">
            <a:xfrm>
              <a:off x="2555"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62" name="Rectangle 18"/>
            <p:cNvSpPr>
              <a:spLocks noChangeArrowheads="1"/>
            </p:cNvSpPr>
            <p:nvPr/>
          </p:nvSpPr>
          <p:spPr bwMode="auto">
            <a:xfrm>
              <a:off x="3053"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63" name="Rectangle 19"/>
            <p:cNvSpPr>
              <a:spLocks noChangeArrowheads="1"/>
            </p:cNvSpPr>
            <p:nvPr/>
          </p:nvSpPr>
          <p:spPr bwMode="auto">
            <a:xfrm>
              <a:off x="3551"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64" name="Rectangle 20"/>
            <p:cNvSpPr>
              <a:spLocks noChangeArrowheads="1"/>
            </p:cNvSpPr>
            <p:nvPr/>
          </p:nvSpPr>
          <p:spPr bwMode="auto">
            <a:xfrm>
              <a:off x="2675"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65" name="Rectangle 21"/>
            <p:cNvSpPr>
              <a:spLocks noChangeArrowheads="1"/>
            </p:cNvSpPr>
            <p:nvPr/>
          </p:nvSpPr>
          <p:spPr bwMode="auto">
            <a:xfrm>
              <a:off x="2804"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66" name="Rectangle 22"/>
            <p:cNvSpPr>
              <a:spLocks noChangeArrowheads="1"/>
            </p:cNvSpPr>
            <p:nvPr/>
          </p:nvSpPr>
          <p:spPr bwMode="auto">
            <a:xfrm>
              <a:off x="2925"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67" name="Rectangle 23"/>
            <p:cNvSpPr>
              <a:spLocks noChangeArrowheads="1"/>
            </p:cNvSpPr>
            <p:nvPr/>
          </p:nvSpPr>
          <p:spPr bwMode="auto">
            <a:xfrm>
              <a:off x="3182" y="263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2968" name="Rectangle 24"/>
            <p:cNvSpPr>
              <a:spLocks noChangeArrowheads="1"/>
            </p:cNvSpPr>
            <p:nvPr/>
          </p:nvSpPr>
          <p:spPr bwMode="auto">
            <a:xfrm>
              <a:off x="3302" y="263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2969" name="Rectangle 25"/>
            <p:cNvSpPr>
              <a:spLocks noChangeArrowheads="1"/>
            </p:cNvSpPr>
            <p:nvPr/>
          </p:nvSpPr>
          <p:spPr bwMode="auto">
            <a:xfrm>
              <a:off x="3431" y="263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2970" name="Rectangle 26"/>
            <p:cNvSpPr>
              <a:spLocks noChangeArrowheads="1"/>
            </p:cNvSpPr>
            <p:nvPr/>
          </p:nvSpPr>
          <p:spPr bwMode="auto">
            <a:xfrm>
              <a:off x="3800"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1" name="Rectangle 27"/>
            <p:cNvSpPr>
              <a:spLocks noChangeArrowheads="1"/>
            </p:cNvSpPr>
            <p:nvPr/>
          </p:nvSpPr>
          <p:spPr bwMode="auto">
            <a:xfrm>
              <a:off x="3672" y="2687"/>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2" name="Rectangle 28"/>
            <p:cNvSpPr>
              <a:spLocks noChangeArrowheads="1"/>
            </p:cNvSpPr>
            <p:nvPr/>
          </p:nvSpPr>
          <p:spPr bwMode="auto">
            <a:xfrm>
              <a:off x="2555"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3" name="Rectangle 29"/>
            <p:cNvSpPr>
              <a:spLocks noChangeArrowheads="1"/>
            </p:cNvSpPr>
            <p:nvPr/>
          </p:nvSpPr>
          <p:spPr bwMode="auto">
            <a:xfrm>
              <a:off x="2804"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74" name="Rectangle 30"/>
            <p:cNvSpPr>
              <a:spLocks noChangeArrowheads="1"/>
            </p:cNvSpPr>
            <p:nvPr/>
          </p:nvSpPr>
          <p:spPr bwMode="auto">
            <a:xfrm>
              <a:off x="2925"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5" name="Rectangle 31"/>
            <p:cNvSpPr>
              <a:spLocks noChangeArrowheads="1"/>
            </p:cNvSpPr>
            <p:nvPr/>
          </p:nvSpPr>
          <p:spPr bwMode="auto">
            <a:xfrm>
              <a:off x="3053"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6" name="Rectangle 32"/>
            <p:cNvSpPr>
              <a:spLocks noChangeArrowheads="1"/>
            </p:cNvSpPr>
            <p:nvPr/>
          </p:nvSpPr>
          <p:spPr bwMode="auto">
            <a:xfrm>
              <a:off x="3174"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77" name="Rectangle 33"/>
            <p:cNvSpPr>
              <a:spLocks noChangeArrowheads="1"/>
            </p:cNvSpPr>
            <p:nvPr/>
          </p:nvSpPr>
          <p:spPr bwMode="auto">
            <a:xfrm>
              <a:off x="3800"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78" name="Rectangle 34"/>
            <p:cNvSpPr>
              <a:spLocks noChangeArrowheads="1"/>
            </p:cNvSpPr>
            <p:nvPr/>
          </p:nvSpPr>
          <p:spPr bwMode="auto">
            <a:xfrm>
              <a:off x="3302"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2979" name="Rectangle 35"/>
            <p:cNvSpPr>
              <a:spLocks noChangeArrowheads="1"/>
            </p:cNvSpPr>
            <p:nvPr/>
          </p:nvSpPr>
          <p:spPr bwMode="auto">
            <a:xfrm>
              <a:off x="2675" y="2919"/>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2980" name="Rectangle 36"/>
            <p:cNvSpPr>
              <a:spLocks noChangeArrowheads="1"/>
            </p:cNvSpPr>
            <p:nvPr/>
          </p:nvSpPr>
          <p:spPr bwMode="auto">
            <a:xfrm>
              <a:off x="2135" y="3143"/>
              <a:ext cx="39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(c) Rotate r</a:t>
              </a:r>
              <a:endParaRPr lang="en-CA" altLang="zh-CN" sz="2400">
                <a:latin typeface="Times New Roman" pitchFamily="18" charset="0"/>
                <a:ea typeface="SimSun" pitchFamily="2" charset="-122"/>
              </a:endParaRPr>
            </a:p>
          </p:txBody>
        </p:sp>
        <p:sp>
          <p:nvSpPr>
            <p:cNvPr id="82981" name="Rectangle 37"/>
            <p:cNvSpPr>
              <a:spLocks noChangeArrowheads="1"/>
            </p:cNvSpPr>
            <p:nvPr/>
          </p:nvSpPr>
          <p:spPr bwMode="auto">
            <a:xfrm>
              <a:off x="2497" y="3143"/>
              <a:ext cx="56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ight without carr</a:t>
              </a:r>
              <a:endParaRPr lang="en-CA" altLang="zh-CN" sz="2400">
                <a:latin typeface="Times New Roman" pitchFamily="18" charset="0"/>
                <a:ea typeface="SimSun" pitchFamily="2" charset="-122"/>
              </a:endParaRPr>
            </a:p>
          </p:txBody>
        </p:sp>
        <p:sp>
          <p:nvSpPr>
            <p:cNvPr id="82982" name="Rectangle 38"/>
            <p:cNvSpPr>
              <a:spLocks noChangeArrowheads="1"/>
            </p:cNvSpPr>
            <p:nvPr/>
          </p:nvSpPr>
          <p:spPr bwMode="auto">
            <a:xfrm>
              <a:off x="3034" y="3143"/>
              <a:ext cx="4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y</a:t>
              </a:r>
              <a:endParaRPr lang="en-CA" altLang="zh-CN" sz="2400">
                <a:latin typeface="Times New Roman" pitchFamily="18" charset="0"/>
                <a:ea typeface="SimSun" pitchFamily="2" charset="-122"/>
              </a:endParaRPr>
            </a:p>
          </p:txBody>
        </p:sp>
        <p:sp>
          <p:nvSpPr>
            <p:cNvPr id="82983" name="Rectangle 39"/>
            <p:cNvSpPr>
              <a:spLocks noChangeArrowheads="1"/>
            </p:cNvSpPr>
            <p:nvPr/>
          </p:nvSpPr>
          <p:spPr bwMode="auto">
            <a:xfrm>
              <a:off x="3474" y="3143"/>
              <a:ext cx="5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RotateR   #2,R0</a:t>
              </a:r>
              <a:endParaRPr lang="en-CA" altLang="zh-CN" sz="2400">
                <a:latin typeface="Times New Roman" pitchFamily="18" charset="0"/>
                <a:ea typeface="SimSun" pitchFamily="2" charset="-122"/>
              </a:endParaRPr>
            </a:p>
          </p:txBody>
        </p:sp>
        <p:sp>
          <p:nvSpPr>
            <p:cNvPr id="82984" name="Rectangle 40"/>
            <p:cNvSpPr>
              <a:spLocks noChangeArrowheads="1"/>
            </p:cNvSpPr>
            <p:nvPr/>
          </p:nvSpPr>
          <p:spPr bwMode="auto">
            <a:xfrm>
              <a:off x="2135" y="858"/>
              <a:ext cx="91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(a) Rotate left without carr</a:t>
              </a:r>
              <a:endParaRPr lang="en-CA" altLang="zh-CN" sz="2400">
                <a:latin typeface="Times New Roman" pitchFamily="18" charset="0"/>
                <a:ea typeface="SimSun" pitchFamily="2" charset="-122"/>
              </a:endParaRPr>
            </a:p>
          </p:txBody>
        </p:sp>
        <p:sp>
          <p:nvSpPr>
            <p:cNvPr id="82985" name="Rectangle 41"/>
            <p:cNvSpPr>
              <a:spLocks noChangeArrowheads="1"/>
            </p:cNvSpPr>
            <p:nvPr/>
          </p:nvSpPr>
          <p:spPr bwMode="auto">
            <a:xfrm>
              <a:off x="2995" y="858"/>
              <a:ext cx="4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y</a:t>
              </a:r>
              <a:endParaRPr lang="en-CA" altLang="zh-CN" sz="2400">
                <a:latin typeface="Times New Roman" pitchFamily="18" charset="0"/>
                <a:ea typeface="SimSun" pitchFamily="2" charset="-122"/>
              </a:endParaRPr>
            </a:p>
          </p:txBody>
        </p:sp>
        <p:sp>
          <p:nvSpPr>
            <p:cNvPr id="82986" name="Rectangle 42"/>
            <p:cNvSpPr>
              <a:spLocks noChangeArrowheads="1"/>
            </p:cNvSpPr>
            <p:nvPr/>
          </p:nvSpPr>
          <p:spPr bwMode="auto">
            <a:xfrm>
              <a:off x="3474" y="858"/>
              <a:ext cx="57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RotateL    #2,R0</a:t>
              </a:r>
              <a:endParaRPr lang="en-CA" altLang="zh-CN" sz="2400">
                <a:latin typeface="Times New Roman" pitchFamily="18" charset="0"/>
                <a:ea typeface="SimSun" pitchFamily="2" charset="-122"/>
              </a:endParaRPr>
            </a:p>
          </p:txBody>
        </p:sp>
        <p:sp>
          <p:nvSpPr>
            <p:cNvPr id="82987" name="Freeform 43"/>
            <p:cNvSpPr>
              <a:spLocks/>
            </p:cNvSpPr>
            <p:nvPr/>
          </p:nvSpPr>
          <p:spPr bwMode="auto">
            <a:xfrm>
              <a:off x="2281" y="154"/>
              <a:ext cx="51" cy="26"/>
            </a:xfrm>
            <a:custGeom>
              <a:avLst/>
              <a:gdLst>
                <a:gd name="T0" fmla="*/ 51 w 6"/>
                <a:gd name="T1" fmla="*/ 0 h 3"/>
                <a:gd name="T2" fmla="*/ 0 w 6"/>
                <a:gd name="T3" fmla="*/ 17 h 3"/>
                <a:gd name="T4" fmla="*/ 51 w 6"/>
                <a:gd name="T5" fmla="*/ 26 h 3"/>
                <a:gd name="T6" fmla="*/ 51 w 6"/>
                <a:gd name="T7" fmla="*/ 17 h 3"/>
                <a:gd name="T8" fmla="*/ 51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2988" name="Freeform 44"/>
            <p:cNvSpPr>
              <a:spLocks/>
            </p:cNvSpPr>
            <p:nvPr/>
          </p:nvSpPr>
          <p:spPr bwMode="auto">
            <a:xfrm>
              <a:off x="2281" y="154"/>
              <a:ext cx="51" cy="26"/>
            </a:xfrm>
            <a:custGeom>
              <a:avLst/>
              <a:gdLst>
                <a:gd name="T0" fmla="*/ 51 w 51"/>
                <a:gd name="T1" fmla="*/ 0 h 26"/>
                <a:gd name="T2" fmla="*/ 0 w 51"/>
                <a:gd name="T3" fmla="*/ 17 h 26"/>
                <a:gd name="T4" fmla="*/ 51 w 51"/>
                <a:gd name="T5" fmla="*/ 26 h 26"/>
                <a:gd name="T6" fmla="*/ 51 w 51"/>
                <a:gd name="T7" fmla="*/ 17 h 26"/>
                <a:gd name="T8" fmla="*/ 51 w 51"/>
                <a:gd name="T9" fmla="*/ 0 h 26"/>
                <a:gd name="T10" fmla="*/ 0 60000 65536"/>
                <a:gd name="T11" fmla="*/ 0 60000 65536"/>
                <a:gd name="T12" fmla="*/ 0 60000 65536"/>
                <a:gd name="T13" fmla="*/ 0 60000 65536"/>
                <a:gd name="T14" fmla="*/ 0 60000 65536"/>
                <a:gd name="T15" fmla="*/ 0 w 51"/>
                <a:gd name="T16" fmla="*/ 0 h 26"/>
                <a:gd name="T17" fmla="*/ 51 w 51"/>
                <a:gd name="T18" fmla="*/ 26 h 26"/>
              </a:gdLst>
              <a:ahLst/>
              <a:cxnLst>
                <a:cxn ang="T10">
                  <a:pos x="T0" y="T1"/>
                </a:cxn>
                <a:cxn ang="T11">
                  <a:pos x="T2" y="T3"/>
                </a:cxn>
                <a:cxn ang="T12">
                  <a:pos x="T4" y="T5"/>
                </a:cxn>
                <a:cxn ang="T13">
                  <a:pos x="T6" y="T7"/>
                </a:cxn>
                <a:cxn ang="T14">
                  <a:pos x="T8" y="T9"/>
                </a:cxn>
              </a:cxnLst>
              <a:rect l="T15" t="T16" r="T17" b="T18"/>
              <a:pathLst>
                <a:path w="51" h="26">
                  <a:moveTo>
                    <a:pt x="51" y="0"/>
                  </a:moveTo>
                  <a:lnTo>
                    <a:pt x="0" y="17"/>
                  </a:lnTo>
                  <a:lnTo>
                    <a:pt x="51" y="26"/>
                  </a:lnTo>
                  <a:lnTo>
                    <a:pt x="51" y="17"/>
                  </a:lnTo>
                  <a:lnTo>
                    <a:pt x="51" y="0"/>
                  </a:lnTo>
                  <a:close/>
                </a:path>
              </a:pathLst>
            </a:custGeom>
            <a:solidFill>
              <a:srgbClr val="000000"/>
            </a:solidFill>
            <a:ln w="0">
              <a:solidFill>
                <a:srgbClr val="000000"/>
              </a:solidFill>
              <a:round/>
              <a:headEnd/>
              <a:tailEnd/>
            </a:ln>
          </p:spPr>
          <p:txBody>
            <a:bodyPr/>
            <a:lstStyle/>
            <a:p>
              <a:endParaRPr lang="en-IN"/>
            </a:p>
          </p:txBody>
        </p:sp>
        <p:sp>
          <p:nvSpPr>
            <p:cNvPr id="82989" name="Line 45"/>
            <p:cNvSpPr>
              <a:spLocks noChangeShapeType="1"/>
            </p:cNvSpPr>
            <p:nvPr/>
          </p:nvSpPr>
          <p:spPr bwMode="auto">
            <a:xfrm>
              <a:off x="2332" y="171"/>
              <a:ext cx="16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90" name="Rectangle 46"/>
            <p:cNvSpPr>
              <a:spLocks noChangeArrowheads="1"/>
            </p:cNvSpPr>
            <p:nvPr/>
          </p:nvSpPr>
          <p:spPr bwMode="auto">
            <a:xfrm>
              <a:off x="2135" y="103"/>
              <a:ext cx="137"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91" name="Rectangle 47"/>
            <p:cNvSpPr>
              <a:spLocks noChangeArrowheads="1"/>
            </p:cNvSpPr>
            <p:nvPr/>
          </p:nvSpPr>
          <p:spPr bwMode="auto">
            <a:xfrm>
              <a:off x="2135" y="609"/>
              <a:ext cx="137" cy="138"/>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92" name="Rectangle 48"/>
            <p:cNvSpPr>
              <a:spLocks noChangeArrowheads="1"/>
            </p:cNvSpPr>
            <p:nvPr/>
          </p:nvSpPr>
          <p:spPr bwMode="auto">
            <a:xfrm>
              <a:off x="2135" y="377"/>
              <a:ext cx="137" cy="138"/>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2993" name="Freeform 49"/>
            <p:cNvSpPr>
              <a:spLocks/>
            </p:cNvSpPr>
            <p:nvPr/>
          </p:nvSpPr>
          <p:spPr bwMode="auto">
            <a:xfrm>
              <a:off x="1963" y="163"/>
              <a:ext cx="51" cy="17"/>
            </a:xfrm>
            <a:custGeom>
              <a:avLst/>
              <a:gdLst>
                <a:gd name="T0" fmla="*/ 51 w 6"/>
                <a:gd name="T1" fmla="*/ 0 h 2"/>
                <a:gd name="T2" fmla="*/ 0 w 6"/>
                <a:gd name="T3" fmla="*/ 9 h 2"/>
                <a:gd name="T4" fmla="*/ 51 w 6"/>
                <a:gd name="T5" fmla="*/ 17 h 2"/>
                <a:gd name="T6" fmla="*/ 51 w 6"/>
                <a:gd name="T7" fmla="*/ 9 h 2"/>
                <a:gd name="T8" fmla="*/ 51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2994" name="Freeform 50"/>
            <p:cNvSpPr>
              <a:spLocks/>
            </p:cNvSpPr>
            <p:nvPr/>
          </p:nvSpPr>
          <p:spPr bwMode="auto">
            <a:xfrm>
              <a:off x="1963" y="163"/>
              <a:ext cx="51" cy="17"/>
            </a:xfrm>
            <a:custGeom>
              <a:avLst/>
              <a:gdLst>
                <a:gd name="T0" fmla="*/ 51 w 51"/>
                <a:gd name="T1" fmla="*/ 0 h 17"/>
                <a:gd name="T2" fmla="*/ 0 w 51"/>
                <a:gd name="T3" fmla="*/ 8 h 17"/>
                <a:gd name="T4" fmla="*/ 51 w 51"/>
                <a:gd name="T5" fmla="*/ 17 h 17"/>
                <a:gd name="T6" fmla="*/ 51 w 51"/>
                <a:gd name="T7" fmla="*/ 8 h 17"/>
                <a:gd name="T8" fmla="*/ 51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51" y="0"/>
                  </a:moveTo>
                  <a:lnTo>
                    <a:pt x="0" y="8"/>
                  </a:lnTo>
                  <a:lnTo>
                    <a:pt x="51" y="17"/>
                  </a:lnTo>
                  <a:lnTo>
                    <a:pt x="51" y="8"/>
                  </a:lnTo>
                  <a:lnTo>
                    <a:pt x="51" y="0"/>
                  </a:lnTo>
                  <a:close/>
                </a:path>
              </a:pathLst>
            </a:custGeom>
            <a:solidFill>
              <a:srgbClr val="000000"/>
            </a:solidFill>
            <a:ln w="0">
              <a:solidFill>
                <a:srgbClr val="000000"/>
              </a:solidFill>
              <a:round/>
              <a:headEnd/>
              <a:tailEnd/>
            </a:ln>
          </p:spPr>
          <p:txBody>
            <a:bodyPr/>
            <a:lstStyle/>
            <a:p>
              <a:endParaRPr lang="en-IN"/>
            </a:p>
          </p:txBody>
        </p:sp>
        <p:sp>
          <p:nvSpPr>
            <p:cNvPr id="82995" name="Line 51"/>
            <p:cNvSpPr>
              <a:spLocks noChangeShapeType="1"/>
            </p:cNvSpPr>
            <p:nvPr/>
          </p:nvSpPr>
          <p:spPr bwMode="auto">
            <a:xfrm>
              <a:off x="2014" y="171"/>
              <a:ext cx="12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96" name="Rectangle 52"/>
            <p:cNvSpPr>
              <a:spLocks noChangeArrowheads="1"/>
            </p:cNvSpPr>
            <p:nvPr/>
          </p:nvSpPr>
          <p:spPr bwMode="auto">
            <a:xfrm>
              <a:off x="2177" y="120"/>
              <a:ext cx="5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2997" name="Rectangle 53"/>
            <p:cNvSpPr>
              <a:spLocks noChangeArrowheads="1"/>
            </p:cNvSpPr>
            <p:nvPr/>
          </p:nvSpPr>
          <p:spPr bwMode="auto">
            <a:xfrm>
              <a:off x="3122" y="120"/>
              <a:ext cx="10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2998" name="Rectangle 54"/>
            <p:cNvSpPr>
              <a:spLocks noChangeArrowheads="1"/>
            </p:cNvSpPr>
            <p:nvPr/>
          </p:nvSpPr>
          <p:spPr bwMode="auto">
            <a:xfrm>
              <a:off x="1834" y="385"/>
              <a:ext cx="24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2999" name="Rectangle 55"/>
            <p:cNvSpPr>
              <a:spLocks noChangeArrowheads="1"/>
            </p:cNvSpPr>
            <p:nvPr/>
          </p:nvSpPr>
          <p:spPr bwMode="auto">
            <a:xfrm>
              <a:off x="1886" y="627"/>
              <a:ext cx="18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3000" name="Rectangle 56"/>
            <p:cNvSpPr>
              <a:spLocks noChangeArrowheads="1"/>
            </p:cNvSpPr>
            <p:nvPr/>
          </p:nvSpPr>
          <p:spPr bwMode="auto">
            <a:xfrm>
              <a:off x="2186" y="395"/>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01" name="Rectangle 57"/>
            <p:cNvSpPr>
              <a:spLocks noChangeArrowheads="1"/>
            </p:cNvSpPr>
            <p:nvPr/>
          </p:nvSpPr>
          <p:spPr bwMode="auto">
            <a:xfrm>
              <a:off x="2186"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02" name="Rectangle 58"/>
            <p:cNvSpPr>
              <a:spLocks noChangeArrowheads="1"/>
            </p:cNvSpPr>
            <p:nvPr/>
          </p:nvSpPr>
          <p:spPr bwMode="auto">
            <a:xfrm>
              <a:off x="2555"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03" name="Rectangle 59"/>
            <p:cNvSpPr>
              <a:spLocks noChangeArrowheads="1"/>
            </p:cNvSpPr>
            <p:nvPr/>
          </p:nvSpPr>
          <p:spPr bwMode="auto">
            <a:xfrm>
              <a:off x="3053"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04" name="Rectangle 60"/>
            <p:cNvSpPr>
              <a:spLocks noChangeArrowheads="1"/>
            </p:cNvSpPr>
            <p:nvPr/>
          </p:nvSpPr>
          <p:spPr bwMode="auto">
            <a:xfrm>
              <a:off x="3543"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05" name="Rectangle 61"/>
            <p:cNvSpPr>
              <a:spLocks noChangeArrowheads="1"/>
            </p:cNvSpPr>
            <p:nvPr/>
          </p:nvSpPr>
          <p:spPr bwMode="auto">
            <a:xfrm>
              <a:off x="2675"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06" name="Rectangle 62"/>
            <p:cNvSpPr>
              <a:spLocks noChangeArrowheads="1"/>
            </p:cNvSpPr>
            <p:nvPr/>
          </p:nvSpPr>
          <p:spPr bwMode="auto">
            <a:xfrm>
              <a:off x="2804"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07" name="Rectangle 63"/>
            <p:cNvSpPr>
              <a:spLocks noChangeArrowheads="1"/>
            </p:cNvSpPr>
            <p:nvPr/>
          </p:nvSpPr>
          <p:spPr bwMode="auto">
            <a:xfrm>
              <a:off x="2925"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08" name="Rectangle 64"/>
            <p:cNvSpPr>
              <a:spLocks noChangeArrowheads="1"/>
            </p:cNvSpPr>
            <p:nvPr/>
          </p:nvSpPr>
          <p:spPr bwMode="auto">
            <a:xfrm>
              <a:off x="3182" y="343"/>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09" name="Rectangle 65"/>
            <p:cNvSpPr>
              <a:spLocks noChangeArrowheads="1"/>
            </p:cNvSpPr>
            <p:nvPr/>
          </p:nvSpPr>
          <p:spPr bwMode="auto">
            <a:xfrm>
              <a:off x="3302" y="343"/>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10" name="Rectangle 66"/>
            <p:cNvSpPr>
              <a:spLocks noChangeArrowheads="1"/>
            </p:cNvSpPr>
            <p:nvPr/>
          </p:nvSpPr>
          <p:spPr bwMode="auto">
            <a:xfrm>
              <a:off x="3431" y="343"/>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11" name="Rectangle 67"/>
            <p:cNvSpPr>
              <a:spLocks noChangeArrowheads="1"/>
            </p:cNvSpPr>
            <p:nvPr/>
          </p:nvSpPr>
          <p:spPr bwMode="auto">
            <a:xfrm>
              <a:off x="3792"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12" name="Rectangle 68"/>
            <p:cNvSpPr>
              <a:spLocks noChangeArrowheads="1"/>
            </p:cNvSpPr>
            <p:nvPr/>
          </p:nvSpPr>
          <p:spPr bwMode="auto">
            <a:xfrm>
              <a:off x="3672" y="38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13" name="Rectangle 69"/>
            <p:cNvSpPr>
              <a:spLocks noChangeArrowheads="1"/>
            </p:cNvSpPr>
            <p:nvPr/>
          </p:nvSpPr>
          <p:spPr bwMode="auto">
            <a:xfrm>
              <a:off x="2555"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14" name="Rectangle 70"/>
            <p:cNvSpPr>
              <a:spLocks noChangeArrowheads="1"/>
            </p:cNvSpPr>
            <p:nvPr/>
          </p:nvSpPr>
          <p:spPr bwMode="auto">
            <a:xfrm>
              <a:off x="3543"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15" name="Rectangle 71"/>
            <p:cNvSpPr>
              <a:spLocks noChangeArrowheads="1"/>
            </p:cNvSpPr>
            <p:nvPr/>
          </p:nvSpPr>
          <p:spPr bwMode="auto">
            <a:xfrm>
              <a:off x="2804"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16" name="Rectangle 72"/>
            <p:cNvSpPr>
              <a:spLocks noChangeArrowheads="1"/>
            </p:cNvSpPr>
            <p:nvPr/>
          </p:nvSpPr>
          <p:spPr bwMode="auto">
            <a:xfrm>
              <a:off x="2933" y="5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17" name="Rectangle 73"/>
            <p:cNvSpPr>
              <a:spLocks noChangeArrowheads="1"/>
            </p:cNvSpPr>
            <p:nvPr/>
          </p:nvSpPr>
          <p:spPr bwMode="auto">
            <a:xfrm>
              <a:off x="3053" y="5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18" name="Rectangle 74"/>
            <p:cNvSpPr>
              <a:spLocks noChangeArrowheads="1"/>
            </p:cNvSpPr>
            <p:nvPr/>
          </p:nvSpPr>
          <p:spPr bwMode="auto">
            <a:xfrm>
              <a:off x="3182" y="5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19" name="Rectangle 75"/>
            <p:cNvSpPr>
              <a:spLocks noChangeArrowheads="1"/>
            </p:cNvSpPr>
            <p:nvPr/>
          </p:nvSpPr>
          <p:spPr bwMode="auto">
            <a:xfrm>
              <a:off x="3792"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20" name="Rectangle 76"/>
            <p:cNvSpPr>
              <a:spLocks noChangeArrowheads="1"/>
            </p:cNvSpPr>
            <p:nvPr/>
          </p:nvSpPr>
          <p:spPr bwMode="auto">
            <a:xfrm>
              <a:off x="3672"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21" name="Rectangle 77"/>
            <p:cNvSpPr>
              <a:spLocks noChangeArrowheads="1"/>
            </p:cNvSpPr>
            <p:nvPr/>
          </p:nvSpPr>
          <p:spPr bwMode="auto">
            <a:xfrm>
              <a:off x="3423"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22" name="Rectangle 78"/>
            <p:cNvSpPr>
              <a:spLocks noChangeArrowheads="1"/>
            </p:cNvSpPr>
            <p:nvPr/>
          </p:nvSpPr>
          <p:spPr bwMode="auto">
            <a:xfrm>
              <a:off x="3294"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23" name="Rectangle 79"/>
            <p:cNvSpPr>
              <a:spLocks noChangeArrowheads="1"/>
            </p:cNvSpPr>
            <p:nvPr/>
          </p:nvSpPr>
          <p:spPr bwMode="auto">
            <a:xfrm>
              <a:off x="2675" y="627"/>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24" name="Rectangle 80"/>
            <p:cNvSpPr>
              <a:spLocks noChangeArrowheads="1"/>
            </p:cNvSpPr>
            <p:nvPr/>
          </p:nvSpPr>
          <p:spPr bwMode="auto">
            <a:xfrm>
              <a:off x="2504" y="4095"/>
              <a:ext cx="1391" cy="138"/>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25" name="Rectangle 81"/>
            <p:cNvSpPr>
              <a:spLocks noChangeArrowheads="1"/>
            </p:cNvSpPr>
            <p:nvPr/>
          </p:nvSpPr>
          <p:spPr bwMode="auto">
            <a:xfrm>
              <a:off x="4092" y="4095"/>
              <a:ext cx="138" cy="129"/>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26" name="Rectangle 82"/>
            <p:cNvSpPr>
              <a:spLocks noChangeArrowheads="1"/>
            </p:cNvSpPr>
            <p:nvPr/>
          </p:nvSpPr>
          <p:spPr bwMode="auto">
            <a:xfrm>
              <a:off x="4092" y="3838"/>
              <a:ext cx="138"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27" name="Rectangle 83"/>
            <p:cNvSpPr>
              <a:spLocks noChangeArrowheads="1"/>
            </p:cNvSpPr>
            <p:nvPr/>
          </p:nvSpPr>
          <p:spPr bwMode="auto">
            <a:xfrm>
              <a:off x="4135" y="3563"/>
              <a:ext cx="5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3028" name="Rectangle 84"/>
            <p:cNvSpPr>
              <a:spLocks noChangeArrowheads="1"/>
            </p:cNvSpPr>
            <p:nvPr/>
          </p:nvSpPr>
          <p:spPr bwMode="auto">
            <a:xfrm>
              <a:off x="2092" y="3864"/>
              <a:ext cx="24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3029" name="Rectangle 85"/>
            <p:cNvSpPr>
              <a:spLocks noChangeArrowheads="1"/>
            </p:cNvSpPr>
            <p:nvPr/>
          </p:nvSpPr>
          <p:spPr bwMode="auto">
            <a:xfrm>
              <a:off x="2143" y="4114"/>
              <a:ext cx="18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3030" name="Rectangle 86"/>
            <p:cNvSpPr>
              <a:spLocks noChangeArrowheads="1"/>
            </p:cNvSpPr>
            <p:nvPr/>
          </p:nvSpPr>
          <p:spPr bwMode="auto">
            <a:xfrm>
              <a:off x="4144"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31" name="Rectangle 87"/>
            <p:cNvSpPr>
              <a:spLocks noChangeArrowheads="1"/>
            </p:cNvSpPr>
            <p:nvPr/>
          </p:nvSpPr>
          <p:spPr bwMode="auto">
            <a:xfrm>
              <a:off x="4144" y="410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32" name="Rectangle 88"/>
            <p:cNvSpPr>
              <a:spLocks noChangeArrowheads="1"/>
            </p:cNvSpPr>
            <p:nvPr/>
          </p:nvSpPr>
          <p:spPr bwMode="auto">
            <a:xfrm>
              <a:off x="2555"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33" name="Rectangle 89"/>
            <p:cNvSpPr>
              <a:spLocks noChangeArrowheads="1"/>
            </p:cNvSpPr>
            <p:nvPr/>
          </p:nvSpPr>
          <p:spPr bwMode="auto">
            <a:xfrm>
              <a:off x="3053"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34" name="Rectangle 90"/>
            <p:cNvSpPr>
              <a:spLocks noChangeArrowheads="1"/>
            </p:cNvSpPr>
            <p:nvPr/>
          </p:nvSpPr>
          <p:spPr bwMode="auto">
            <a:xfrm>
              <a:off x="3551"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35" name="Rectangle 91"/>
            <p:cNvSpPr>
              <a:spLocks noChangeArrowheads="1"/>
            </p:cNvSpPr>
            <p:nvPr/>
          </p:nvSpPr>
          <p:spPr bwMode="auto">
            <a:xfrm>
              <a:off x="2675"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36" name="Rectangle 92"/>
            <p:cNvSpPr>
              <a:spLocks noChangeArrowheads="1"/>
            </p:cNvSpPr>
            <p:nvPr/>
          </p:nvSpPr>
          <p:spPr bwMode="auto">
            <a:xfrm>
              <a:off x="2804"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37" name="Rectangle 93"/>
            <p:cNvSpPr>
              <a:spLocks noChangeArrowheads="1"/>
            </p:cNvSpPr>
            <p:nvPr/>
          </p:nvSpPr>
          <p:spPr bwMode="auto">
            <a:xfrm>
              <a:off x="2925"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38" name="Rectangle 94"/>
            <p:cNvSpPr>
              <a:spLocks noChangeArrowheads="1"/>
            </p:cNvSpPr>
            <p:nvPr/>
          </p:nvSpPr>
          <p:spPr bwMode="auto">
            <a:xfrm>
              <a:off x="3182" y="380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39" name="Rectangle 95"/>
            <p:cNvSpPr>
              <a:spLocks noChangeArrowheads="1"/>
            </p:cNvSpPr>
            <p:nvPr/>
          </p:nvSpPr>
          <p:spPr bwMode="auto">
            <a:xfrm>
              <a:off x="3302" y="380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40" name="Rectangle 96"/>
            <p:cNvSpPr>
              <a:spLocks noChangeArrowheads="1"/>
            </p:cNvSpPr>
            <p:nvPr/>
          </p:nvSpPr>
          <p:spPr bwMode="auto">
            <a:xfrm>
              <a:off x="3431" y="380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41" name="Rectangle 97"/>
            <p:cNvSpPr>
              <a:spLocks noChangeArrowheads="1"/>
            </p:cNvSpPr>
            <p:nvPr/>
          </p:nvSpPr>
          <p:spPr bwMode="auto">
            <a:xfrm>
              <a:off x="3800"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2" name="Rectangle 98"/>
            <p:cNvSpPr>
              <a:spLocks noChangeArrowheads="1"/>
            </p:cNvSpPr>
            <p:nvPr/>
          </p:nvSpPr>
          <p:spPr bwMode="auto">
            <a:xfrm>
              <a:off x="3672" y="3855"/>
              <a:ext cx="4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3" name="Rectangle 99"/>
            <p:cNvSpPr>
              <a:spLocks noChangeArrowheads="1"/>
            </p:cNvSpPr>
            <p:nvPr/>
          </p:nvSpPr>
          <p:spPr bwMode="auto">
            <a:xfrm>
              <a:off x="2555"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4" name="Rectangle 100"/>
            <p:cNvSpPr>
              <a:spLocks noChangeArrowheads="1"/>
            </p:cNvSpPr>
            <p:nvPr/>
          </p:nvSpPr>
          <p:spPr bwMode="auto">
            <a:xfrm>
              <a:off x="2804"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45" name="Rectangle 101"/>
            <p:cNvSpPr>
              <a:spLocks noChangeArrowheads="1"/>
            </p:cNvSpPr>
            <p:nvPr/>
          </p:nvSpPr>
          <p:spPr bwMode="auto">
            <a:xfrm>
              <a:off x="2925"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6" name="Rectangle 102"/>
            <p:cNvSpPr>
              <a:spLocks noChangeArrowheads="1"/>
            </p:cNvSpPr>
            <p:nvPr/>
          </p:nvSpPr>
          <p:spPr bwMode="auto">
            <a:xfrm>
              <a:off x="3053"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7" name="Rectangle 103"/>
            <p:cNvSpPr>
              <a:spLocks noChangeArrowheads="1"/>
            </p:cNvSpPr>
            <p:nvPr/>
          </p:nvSpPr>
          <p:spPr bwMode="auto">
            <a:xfrm>
              <a:off x="3174"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48" name="Rectangle 104"/>
            <p:cNvSpPr>
              <a:spLocks noChangeArrowheads="1"/>
            </p:cNvSpPr>
            <p:nvPr/>
          </p:nvSpPr>
          <p:spPr bwMode="auto">
            <a:xfrm>
              <a:off x="3800"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49" name="Rectangle 105"/>
            <p:cNvSpPr>
              <a:spLocks noChangeArrowheads="1"/>
            </p:cNvSpPr>
            <p:nvPr/>
          </p:nvSpPr>
          <p:spPr bwMode="auto">
            <a:xfrm>
              <a:off x="3302"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50" name="Rectangle 106"/>
            <p:cNvSpPr>
              <a:spLocks noChangeArrowheads="1"/>
            </p:cNvSpPr>
            <p:nvPr/>
          </p:nvSpPr>
          <p:spPr bwMode="auto">
            <a:xfrm>
              <a:off x="2675" y="4114"/>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51" name="Rectangle 107"/>
            <p:cNvSpPr>
              <a:spLocks noChangeArrowheads="1"/>
            </p:cNvSpPr>
            <p:nvPr/>
          </p:nvSpPr>
          <p:spPr bwMode="auto">
            <a:xfrm>
              <a:off x="2143" y="4310"/>
              <a:ext cx="40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(d) Rotate r</a:t>
              </a:r>
              <a:endParaRPr lang="en-CA" altLang="zh-CN" sz="2400">
                <a:latin typeface="Times New Roman" pitchFamily="18" charset="0"/>
                <a:ea typeface="SimSun" pitchFamily="2" charset="-122"/>
              </a:endParaRPr>
            </a:p>
          </p:txBody>
        </p:sp>
        <p:sp>
          <p:nvSpPr>
            <p:cNvPr id="83052" name="Rectangle 108"/>
            <p:cNvSpPr>
              <a:spLocks noChangeArrowheads="1"/>
            </p:cNvSpPr>
            <p:nvPr/>
          </p:nvSpPr>
          <p:spPr bwMode="auto">
            <a:xfrm>
              <a:off x="2512" y="4310"/>
              <a:ext cx="45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ight with carr</a:t>
              </a:r>
              <a:endParaRPr lang="en-CA" altLang="zh-CN" sz="2400">
                <a:latin typeface="Times New Roman" pitchFamily="18" charset="0"/>
                <a:ea typeface="SimSun" pitchFamily="2" charset="-122"/>
              </a:endParaRPr>
            </a:p>
          </p:txBody>
        </p:sp>
        <p:sp>
          <p:nvSpPr>
            <p:cNvPr id="83053" name="Rectangle 109"/>
            <p:cNvSpPr>
              <a:spLocks noChangeArrowheads="1"/>
            </p:cNvSpPr>
            <p:nvPr/>
          </p:nvSpPr>
          <p:spPr bwMode="auto">
            <a:xfrm>
              <a:off x="2943" y="4310"/>
              <a:ext cx="4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y</a:t>
              </a:r>
              <a:endParaRPr lang="en-CA" altLang="zh-CN" sz="2400">
                <a:latin typeface="Times New Roman" pitchFamily="18" charset="0"/>
                <a:ea typeface="SimSun" pitchFamily="2" charset="-122"/>
              </a:endParaRPr>
            </a:p>
          </p:txBody>
        </p:sp>
        <p:sp>
          <p:nvSpPr>
            <p:cNvPr id="83054" name="Rectangle 110"/>
            <p:cNvSpPr>
              <a:spLocks noChangeArrowheads="1"/>
            </p:cNvSpPr>
            <p:nvPr/>
          </p:nvSpPr>
          <p:spPr bwMode="auto">
            <a:xfrm>
              <a:off x="3474" y="4310"/>
              <a:ext cx="6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RotateRC   #2,R0</a:t>
              </a:r>
              <a:endParaRPr lang="en-CA" altLang="zh-CN" sz="2400">
                <a:latin typeface="Times New Roman" pitchFamily="18" charset="0"/>
                <a:ea typeface="SimSun" pitchFamily="2" charset="-122"/>
              </a:endParaRPr>
            </a:p>
          </p:txBody>
        </p:sp>
        <p:sp>
          <p:nvSpPr>
            <p:cNvPr id="83055" name="Rectangle 111"/>
            <p:cNvSpPr>
              <a:spLocks noChangeArrowheads="1"/>
            </p:cNvSpPr>
            <p:nvPr/>
          </p:nvSpPr>
          <p:spPr bwMode="auto">
            <a:xfrm>
              <a:off x="3122" y="3563"/>
              <a:ext cx="10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3056" name="Rectangle 112"/>
            <p:cNvSpPr>
              <a:spLocks noChangeArrowheads="1"/>
            </p:cNvSpPr>
            <p:nvPr/>
          </p:nvSpPr>
          <p:spPr bwMode="auto">
            <a:xfrm>
              <a:off x="3414" y="2868"/>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57" name="Rectangle 113"/>
            <p:cNvSpPr>
              <a:spLocks noChangeArrowheads="1"/>
            </p:cNvSpPr>
            <p:nvPr/>
          </p:nvSpPr>
          <p:spPr bwMode="auto">
            <a:xfrm>
              <a:off x="3534" y="2868"/>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58" name="Rectangle 114"/>
            <p:cNvSpPr>
              <a:spLocks noChangeArrowheads="1"/>
            </p:cNvSpPr>
            <p:nvPr/>
          </p:nvSpPr>
          <p:spPr bwMode="auto">
            <a:xfrm>
              <a:off x="3663" y="2868"/>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59" name="Rectangle 115"/>
            <p:cNvSpPr>
              <a:spLocks noChangeArrowheads="1"/>
            </p:cNvSpPr>
            <p:nvPr/>
          </p:nvSpPr>
          <p:spPr bwMode="auto">
            <a:xfrm>
              <a:off x="3431" y="4070"/>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60" name="Rectangle 116"/>
            <p:cNvSpPr>
              <a:spLocks noChangeArrowheads="1"/>
            </p:cNvSpPr>
            <p:nvPr/>
          </p:nvSpPr>
          <p:spPr bwMode="auto">
            <a:xfrm>
              <a:off x="3560" y="4070"/>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61" name="Rectangle 117"/>
            <p:cNvSpPr>
              <a:spLocks noChangeArrowheads="1"/>
            </p:cNvSpPr>
            <p:nvPr/>
          </p:nvSpPr>
          <p:spPr bwMode="auto">
            <a:xfrm>
              <a:off x="3680" y="4070"/>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62" name="Rectangle 118"/>
            <p:cNvSpPr>
              <a:spLocks noChangeArrowheads="1"/>
            </p:cNvSpPr>
            <p:nvPr/>
          </p:nvSpPr>
          <p:spPr bwMode="auto">
            <a:xfrm>
              <a:off x="2135" y="2001"/>
              <a:ext cx="80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(b) Rotate left with carr</a:t>
              </a:r>
              <a:endParaRPr lang="en-CA" altLang="zh-CN" sz="2400">
                <a:latin typeface="Times New Roman" pitchFamily="18" charset="0"/>
                <a:ea typeface="SimSun" pitchFamily="2" charset="-122"/>
              </a:endParaRPr>
            </a:p>
          </p:txBody>
        </p:sp>
        <p:sp>
          <p:nvSpPr>
            <p:cNvPr id="83063" name="Rectangle 119"/>
            <p:cNvSpPr>
              <a:spLocks noChangeArrowheads="1"/>
            </p:cNvSpPr>
            <p:nvPr/>
          </p:nvSpPr>
          <p:spPr bwMode="auto">
            <a:xfrm>
              <a:off x="2889" y="2001"/>
              <a:ext cx="4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y</a:t>
              </a:r>
              <a:endParaRPr lang="en-CA" altLang="zh-CN" sz="2400">
                <a:latin typeface="Times New Roman" pitchFamily="18" charset="0"/>
                <a:ea typeface="SimSun" pitchFamily="2" charset="-122"/>
              </a:endParaRPr>
            </a:p>
          </p:txBody>
        </p:sp>
        <p:sp>
          <p:nvSpPr>
            <p:cNvPr id="83064" name="Rectangle 120"/>
            <p:cNvSpPr>
              <a:spLocks noChangeArrowheads="1"/>
            </p:cNvSpPr>
            <p:nvPr/>
          </p:nvSpPr>
          <p:spPr bwMode="auto">
            <a:xfrm>
              <a:off x="3474" y="2001"/>
              <a:ext cx="61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Sans L" charset="0"/>
                  <a:ea typeface="SimSun" pitchFamily="2" charset="-122"/>
                </a:rPr>
                <a:t>RotateLC   #2,R0</a:t>
              </a:r>
              <a:endParaRPr lang="en-CA" altLang="zh-CN" sz="2400">
                <a:latin typeface="Times New Roman" pitchFamily="18" charset="0"/>
                <a:ea typeface="SimSun" pitchFamily="2" charset="-122"/>
              </a:endParaRPr>
            </a:p>
          </p:txBody>
        </p:sp>
        <p:sp>
          <p:nvSpPr>
            <p:cNvPr id="83065" name="Freeform 121"/>
            <p:cNvSpPr>
              <a:spLocks/>
            </p:cNvSpPr>
            <p:nvPr/>
          </p:nvSpPr>
          <p:spPr bwMode="auto">
            <a:xfrm>
              <a:off x="2281" y="1296"/>
              <a:ext cx="51" cy="17"/>
            </a:xfrm>
            <a:custGeom>
              <a:avLst/>
              <a:gdLst>
                <a:gd name="T0" fmla="*/ 51 w 6"/>
                <a:gd name="T1" fmla="*/ 0 h 2"/>
                <a:gd name="T2" fmla="*/ 0 w 6"/>
                <a:gd name="T3" fmla="*/ 9 h 2"/>
                <a:gd name="T4" fmla="*/ 51 w 6"/>
                <a:gd name="T5" fmla="*/ 17 h 2"/>
                <a:gd name="T6" fmla="*/ 51 w 6"/>
                <a:gd name="T7" fmla="*/ 9 h 2"/>
                <a:gd name="T8" fmla="*/ 51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066" name="Freeform 122"/>
            <p:cNvSpPr>
              <a:spLocks/>
            </p:cNvSpPr>
            <p:nvPr/>
          </p:nvSpPr>
          <p:spPr bwMode="auto">
            <a:xfrm>
              <a:off x="2281" y="1296"/>
              <a:ext cx="51" cy="17"/>
            </a:xfrm>
            <a:custGeom>
              <a:avLst/>
              <a:gdLst>
                <a:gd name="T0" fmla="*/ 51 w 51"/>
                <a:gd name="T1" fmla="*/ 0 h 17"/>
                <a:gd name="T2" fmla="*/ 0 w 51"/>
                <a:gd name="T3" fmla="*/ 9 h 17"/>
                <a:gd name="T4" fmla="*/ 51 w 51"/>
                <a:gd name="T5" fmla="*/ 17 h 17"/>
                <a:gd name="T6" fmla="*/ 51 w 51"/>
                <a:gd name="T7" fmla="*/ 9 h 17"/>
                <a:gd name="T8" fmla="*/ 51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51" y="0"/>
                  </a:moveTo>
                  <a:lnTo>
                    <a:pt x="0" y="9"/>
                  </a:lnTo>
                  <a:lnTo>
                    <a:pt x="51" y="17"/>
                  </a:lnTo>
                  <a:lnTo>
                    <a:pt x="51" y="9"/>
                  </a:lnTo>
                  <a:lnTo>
                    <a:pt x="51" y="0"/>
                  </a:lnTo>
                  <a:close/>
                </a:path>
              </a:pathLst>
            </a:custGeom>
            <a:solidFill>
              <a:srgbClr val="000000"/>
            </a:solidFill>
            <a:ln w="0">
              <a:solidFill>
                <a:srgbClr val="000000"/>
              </a:solidFill>
              <a:round/>
              <a:headEnd/>
              <a:tailEnd/>
            </a:ln>
          </p:spPr>
          <p:txBody>
            <a:bodyPr/>
            <a:lstStyle/>
            <a:p>
              <a:endParaRPr lang="en-IN"/>
            </a:p>
          </p:txBody>
        </p:sp>
        <p:sp>
          <p:nvSpPr>
            <p:cNvPr id="83067" name="Line 123"/>
            <p:cNvSpPr>
              <a:spLocks noChangeShapeType="1"/>
            </p:cNvSpPr>
            <p:nvPr/>
          </p:nvSpPr>
          <p:spPr bwMode="auto">
            <a:xfrm>
              <a:off x="2332" y="1305"/>
              <a:ext cx="16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068" name="Rectangle 124"/>
            <p:cNvSpPr>
              <a:spLocks noChangeArrowheads="1"/>
            </p:cNvSpPr>
            <p:nvPr/>
          </p:nvSpPr>
          <p:spPr bwMode="auto">
            <a:xfrm>
              <a:off x="2135" y="1236"/>
              <a:ext cx="137"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69" name="Rectangle 125"/>
            <p:cNvSpPr>
              <a:spLocks noChangeArrowheads="1"/>
            </p:cNvSpPr>
            <p:nvPr/>
          </p:nvSpPr>
          <p:spPr bwMode="auto">
            <a:xfrm>
              <a:off x="2135" y="1760"/>
              <a:ext cx="137" cy="129"/>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70" name="Rectangle 126"/>
            <p:cNvSpPr>
              <a:spLocks noChangeArrowheads="1"/>
            </p:cNvSpPr>
            <p:nvPr/>
          </p:nvSpPr>
          <p:spPr bwMode="auto">
            <a:xfrm>
              <a:off x="2135" y="1519"/>
              <a:ext cx="137" cy="129"/>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071" name="Rectangle 127"/>
            <p:cNvSpPr>
              <a:spLocks noChangeArrowheads="1"/>
            </p:cNvSpPr>
            <p:nvPr/>
          </p:nvSpPr>
          <p:spPr bwMode="auto">
            <a:xfrm>
              <a:off x="2177" y="1254"/>
              <a:ext cx="5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83072" name="Rectangle 128"/>
            <p:cNvSpPr>
              <a:spLocks noChangeArrowheads="1"/>
            </p:cNvSpPr>
            <p:nvPr/>
          </p:nvSpPr>
          <p:spPr bwMode="auto">
            <a:xfrm>
              <a:off x="3148" y="1254"/>
              <a:ext cx="10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R0</a:t>
              </a:r>
              <a:endParaRPr lang="en-CA" altLang="zh-CN" sz="2400">
                <a:latin typeface="Times New Roman" pitchFamily="18" charset="0"/>
                <a:ea typeface="SimSun" pitchFamily="2" charset="-122"/>
              </a:endParaRPr>
            </a:p>
          </p:txBody>
        </p:sp>
        <p:sp>
          <p:nvSpPr>
            <p:cNvPr id="83073" name="Rectangle 129"/>
            <p:cNvSpPr>
              <a:spLocks noChangeArrowheads="1"/>
            </p:cNvSpPr>
            <p:nvPr/>
          </p:nvSpPr>
          <p:spPr bwMode="auto">
            <a:xfrm>
              <a:off x="1834" y="1528"/>
              <a:ext cx="24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before:</a:t>
              </a:r>
              <a:endParaRPr lang="en-CA" altLang="zh-CN" sz="2400">
                <a:latin typeface="Times New Roman" pitchFamily="18" charset="0"/>
                <a:ea typeface="SimSun" pitchFamily="2" charset="-122"/>
              </a:endParaRPr>
            </a:p>
          </p:txBody>
        </p:sp>
        <p:sp>
          <p:nvSpPr>
            <p:cNvPr id="83074" name="Rectangle 130"/>
            <p:cNvSpPr>
              <a:spLocks noChangeArrowheads="1"/>
            </p:cNvSpPr>
            <p:nvPr/>
          </p:nvSpPr>
          <p:spPr bwMode="auto">
            <a:xfrm>
              <a:off x="1886" y="1760"/>
              <a:ext cx="18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after:</a:t>
              </a:r>
              <a:endParaRPr lang="en-CA" altLang="zh-CN" sz="2400">
                <a:latin typeface="Times New Roman" pitchFamily="18" charset="0"/>
                <a:ea typeface="SimSun" pitchFamily="2" charset="-122"/>
              </a:endParaRPr>
            </a:p>
          </p:txBody>
        </p:sp>
        <p:sp>
          <p:nvSpPr>
            <p:cNvPr id="83075" name="Rectangle 131"/>
            <p:cNvSpPr>
              <a:spLocks noChangeArrowheads="1"/>
            </p:cNvSpPr>
            <p:nvPr/>
          </p:nvSpPr>
          <p:spPr bwMode="auto">
            <a:xfrm>
              <a:off x="2186"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76" name="Rectangle 132"/>
            <p:cNvSpPr>
              <a:spLocks noChangeArrowheads="1"/>
            </p:cNvSpPr>
            <p:nvPr/>
          </p:nvSpPr>
          <p:spPr bwMode="auto">
            <a:xfrm>
              <a:off x="2186"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77" name="Rectangle 133"/>
            <p:cNvSpPr>
              <a:spLocks noChangeArrowheads="1"/>
            </p:cNvSpPr>
            <p:nvPr/>
          </p:nvSpPr>
          <p:spPr bwMode="auto">
            <a:xfrm>
              <a:off x="2555"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78" name="Rectangle 134"/>
            <p:cNvSpPr>
              <a:spLocks noChangeArrowheads="1"/>
            </p:cNvSpPr>
            <p:nvPr/>
          </p:nvSpPr>
          <p:spPr bwMode="auto">
            <a:xfrm>
              <a:off x="3053"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79" name="Rectangle 135"/>
            <p:cNvSpPr>
              <a:spLocks noChangeArrowheads="1"/>
            </p:cNvSpPr>
            <p:nvPr/>
          </p:nvSpPr>
          <p:spPr bwMode="auto">
            <a:xfrm>
              <a:off x="3543"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80" name="Rectangle 136"/>
            <p:cNvSpPr>
              <a:spLocks noChangeArrowheads="1"/>
            </p:cNvSpPr>
            <p:nvPr/>
          </p:nvSpPr>
          <p:spPr bwMode="auto">
            <a:xfrm>
              <a:off x="2675"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1" name="Rectangle 137"/>
            <p:cNvSpPr>
              <a:spLocks noChangeArrowheads="1"/>
            </p:cNvSpPr>
            <p:nvPr/>
          </p:nvSpPr>
          <p:spPr bwMode="auto">
            <a:xfrm>
              <a:off x="2804"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2" name="Rectangle 138"/>
            <p:cNvSpPr>
              <a:spLocks noChangeArrowheads="1"/>
            </p:cNvSpPr>
            <p:nvPr/>
          </p:nvSpPr>
          <p:spPr bwMode="auto">
            <a:xfrm>
              <a:off x="2925"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3" name="Rectangle 139"/>
            <p:cNvSpPr>
              <a:spLocks noChangeArrowheads="1"/>
            </p:cNvSpPr>
            <p:nvPr/>
          </p:nvSpPr>
          <p:spPr bwMode="auto">
            <a:xfrm>
              <a:off x="3182" y="14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84" name="Rectangle 140"/>
            <p:cNvSpPr>
              <a:spLocks noChangeArrowheads="1"/>
            </p:cNvSpPr>
            <p:nvPr/>
          </p:nvSpPr>
          <p:spPr bwMode="auto">
            <a:xfrm>
              <a:off x="3302" y="14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85" name="Rectangle 141"/>
            <p:cNvSpPr>
              <a:spLocks noChangeArrowheads="1"/>
            </p:cNvSpPr>
            <p:nvPr/>
          </p:nvSpPr>
          <p:spPr bwMode="auto">
            <a:xfrm>
              <a:off x="3431" y="1484"/>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86" name="Rectangle 142"/>
            <p:cNvSpPr>
              <a:spLocks noChangeArrowheads="1"/>
            </p:cNvSpPr>
            <p:nvPr/>
          </p:nvSpPr>
          <p:spPr bwMode="auto">
            <a:xfrm>
              <a:off x="3792"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7" name="Rectangle 143"/>
            <p:cNvSpPr>
              <a:spLocks noChangeArrowheads="1"/>
            </p:cNvSpPr>
            <p:nvPr/>
          </p:nvSpPr>
          <p:spPr bwMode="auto">
            <a:xfrm>
              <a:off x="3672" y="1528"/>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8" name="Rectangle 144"/>
            <p:cNvSpPr>
              <a:spLocks noChangeArrowheads="1"/>
            </p:cNvSpPr>
            <p:nvPr/>
          </p:nvSpPr>
          <p:spPr bwMode="auto">
            <a:xfrm>
              <a:off x="2555"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89" name="Rectangle 145"/>
            <p:cNvSpPr>
              <a:spLocks noChangeArrowheads="1"/>
            </p:cNvSpPr>
            <p:nvPr/>
          </p:nvSpPr>
          <p:spPr bwMode="auto">
            <a:xfrm>
              <a:off x="3543"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90" name="Rectangle 146"/>
            <p:cNvSpPr>
              <a:spLocks noChangeArrowheads="1"/>
            </p:cNvSpPr>
            <p:nvPr/>
          </p:nvSpPr>
          <p:spPr bwMode="auto">
            <a:xfrm>
              <a:off x="2804"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91" name="Rectangle 147"/>
            <p:cNvSpPr>
              <a:spLocks noChangeArrowheads="1"/>
            </p:cNvSpPr>
            <p:nvPr/>
          </p:nvSpPr>
          <p:spPr bwMode="auto">
            <a:xfrm>
              <a:off x="2933" y="1717"/>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92" name="Rectangle 148"/>
            <p:cNvSpPr>
              <a:spLocks noChangeArrowheads="1"/>
            </p:cNvSpPr>
            <p:nvPr/>
          </p:nvSpPr>
          <p:spPr bwMode="auto">
            <a:xfrm>
              <a:off x="3053" y="1717"/>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93" name="Rectangle 149"/>
            <p:cNvSpPr>
              <a:spLocks noChangeArrowheads="1"/>
            </p:cNvSpPr>
            <p:nvPr/>
          </p:nvSpPr>
          <p:spPr bwMode="auto">
            <a:xfrm>
              <a:off x="3182" y="1717"/>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83094" name="Rectangle 150"/>
            <p:cNvSpPr>
              <a:spLocks noChangeArrowheads="1"/>
            </p:cNvSpPr>
            <p:nvPr/>
          </p:nvSpPr>
          <p:spPr bwMode="auto">
            <a:xfrm>
              <a:off x="3792"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95" name="Rectangle 151"/>
            <p:cNvSpPr>
              <a:spLocks noChangeArrowheads="1"/>
            </p:cNvSpPr>
            <p:nvPr/>
          </p:nvSpPr>
          <p:spPr bwMode="auto">
            <a:xfrm>
              <a:off x="3672"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96" name="Rectangle 152"/>
            <p:cNvSpPr>
              <a:spLocks noChangeArrowheads="1"/>
            </p:cNvSpPr>
            <p:nvPr/>
          </p:nvSpPr>
          <p:spPr bwMode="auto">
            <a:xfrm>
              <a:off x="3423"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97" name="Rectangle 153"/>
            <p:cNvSpPr>
              <a:spLocks noChangeArrowheads="1"/>
            </p:cNvSpPr>
            <p:nvPr/>
          </p:nvSpPr>
          <p:spPr bwMode="auto">
            <a:xfrm>
              <a:off x="3294"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83098" name="Rectangle 154"/>
            <p:cNvSpPr>
              <a:spLocks noChangeArrowheads="1"/>
            </p:cNvSpPr>
            <p:nvPr/>
          </p:nvSpPr>
          <p:spPr bwMode="auto">
            <a:xfrm>
              <a:off x="2675" y="1760"/>
              <a:ext cx="4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83099" name="Freeform 155"/>
            <p:cNvSpPr>
              <a:spLocks/>
            </p:cNvSpPr>
            <p:nvPr/>
          </p:nvSpPr>
          <p:spPr bwMode="auto">
            <a:xfrm>
              <a:off x="2452" y="2447"/>
              <a:ext cx="35" cy="26"/>
            </a:xfrm>
            <a:custGeom>
              <a:avLst/>
              <a:gdLst>
                <a:gd name="T0" fmla="*/ 0 w 4"/>
                <a:gd name="T1" fmla="*/ 26 h 3"/>
                <a:gd name="T2" fmla="*/ 35 w 4"/>
                <a:gd name="T3" fmla="*/ 17 h 3"/>
                <a:gd name="T4" fmla="*/ 0 w 4"/>
                <a:gd name="T5" fmla="*/ 0 h 3"/>
                <a:gd name="T6" fmla="*/ 0 w 4"/>
                <a:gd name="T7" fmla="*/ 17 h 3"/>
                <a:gd name="T8" fmla="*/ 0 w 4"/>
                <a:gd name="T9" fmla="*/ 2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3"/>
                  </a:moveTo>
                  <a:lnTo>
                    <a:pt x="4" y="2"/>
                  </a:lnTo>
                  <a:lnTo>
                    <a:pt x="0" y="0"/>
                  </a:lnTo>
                  <a:lnTo>
                    <a:pt x="0" y="2"/>
                  </a:lnTo>
                  <a:lnTo>
                    <a:pt x="0" y="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0" name="Freeform 156"/>
            <p:cNvSpPr>
              <a:spLocks/>
            </p:cNvSpPr>
            <p:nvPr/>
          </p:nvSpPr>
          <p:spPr bwMode="auto">
            <a:xfrm>
              <a:off x="2452" y="2447"/>
              <a:ext cx="35" cy="26"/>
            </a:xfrm>
            <a:custGeom>
              <a:avLst/>
              <a:gdLst>
                <a:gd name="T0" fmla="*/ 0 w 35"/>
                <a:gd name="T1" fmla="*/ 26 h 26"/>
                <a:gd name="T2" fmla="*/ 35 w 35"/>
                <a:gd name="T3" fmla="*/ 17 h 26"/>
                <a:gd name="T4" fmla="*/ 0 w 35"/>
                <a:gd name="T5" fmla="*/ 0 h 26"/>
                <a:gd name="T6" fmla="*/ 0 w 35"/>
                <a:gd name="T7" fmla="*/ 17 h 26"/>
                <a:gd name="T8" fmla="*/ 0 w 35"/>
                <a:gd name="T9" fmla="*/ 26 h 26"/>
                <a:gd name="T10" fmla="*/ 0 60000 65536"/>
                <a:gd name="T11" fmla="*/ 0 60000 65536"/>
                <a:gd name="T12" fmla="*/ 0 60000 65536"/>
                <a:gd name="T13" fmla="*/ 0 60000 65536"/>
                <a:gd name="T14" fmla="*/ 0 60000 65536"/>
                <a:gd name="T15" fmla="*/ 0 w 35"/>
                <a:gd name="T16" fmla="*/ 0 h 26"/>
                <a:gd name="T17" fmla="*/ 35 w 35"/>
                <a:gd name="T18" fmla="*/ 26 h 26"/>
              </a:gdLst>
              <a:ahLst/>
              <a:cxnLst>
                <a:cxn ang="T10">
                  <a:pos x="T0" y="T1"/>
                </a:cxn>
                <a:cxn ang="T11">
                  <a:pos x="T2" y="T3"/>
                </a:cxn>
                <a:cxn ang="T12">
                  <a:pos x="T4" y="T5"/>
                </a:cxn>
                <a:cxn ang="T13">
                  <a:pos x="T6" y="T7"/>
                </a:cxn>
                <a:cxn ang="T14">
                  <a:pos x="T8" y="T9"/>
                </a:cxn>
              </a:cxnLst>
              <a:rect l="T15" t="T16" r="T17" b="T18"/>
              <a:pathLst>
                <a:path w="35" h="26">
                  <a:moveTo>
                    <a:pt x="0" y="26"/>
                  </a:moveTo>
                  <a:lnTo>
                    <a:pt x="35" y="17"/>
                  </a:lnTo>
                  <a:lnTo>
                    <a:pt x="0" y="0"/>
                  </a:lnTo>
                  <a:lnTo>
                    <a:pt x="0" y="17"/>
                  </a:lnTo>
                  <a:lnTo>
                    <a:pt x="0" y="26"/>
                  </a:lnTo>
                  <a:close/>
                </a:path>
              </a:pathLst>
            </a:custGeom>
            <a:solidFill>
              <a:srgbClr val="000000"/>
            </a:solidFill>
            <a:ln w="0">
              <a:solidFill>
                <a:srgbClr val="000000"/>
              </a:solidFill>
              <a:round/>
              <a:headEnd/>
              <a:tailEnd/>
            </a:ln>
          </p:spPr>
          <p:txBody>
            <a:bodyPr/>
            <a:lstStyle/>
            <a:p>
              <a:endParaRPr lang="en-IN"/>
            </a:p>
          </p:txBody>
        </p:sp>
        <p:sp>
          <p:nvSpPr>
            <p:cNvPr id="83101" name="Freeform 157"/>
            <p:cNvSpPr>
              <a:spLocks/>
            </p:cNvSpPr>
            <p:nvPr/>
          </p:nvSpPr>
          <p:spPr bwMode="auto">
            <a:xfrm>
              <a:off x="2332" y="2292"/>
              <a:ext cx="1649" cy="172"/>
            </a:xfrm>
            <a:custGeom>
              <a:avLst/>
              <a:gdLst>
                <a:gd name="T0" fmla="*/ 112 w 192"/>
                <a:gd name="T1" fmla="*/ 172 h 20"/>
                <a:gd name="T2" fmla="*/ 0 w 192"/>
                <a:gd name="T3" fmla="*/ 172 h 20"/>
                <a:gd name="T4" fmla="*/ 0 w 192"/>
                <a:gd name="T5" fmla="*/ 0 h 20"/>
                <a:gd name="T6" fmla="*/ 1649 w 192"/>
                <a:gd name="T7" fmla="*/ 0 h 20"/>
                <a:gd name="T8" fmla="*/ 1649 w 192"/>
                <a:gd name="T9" fmla="*/ 163 h 20"/>
                <a:gd name="T10" fmla="*/ 0 60000 65536"/>
                <a:gd name="T11" fmla="*/ 0 60000 65536"/>
                <a:gd name="T12" fmla="*/ 0 60000 65536"/>
                <a:gd name="T13" fmla="*/ 0 60000 65536"/>
                <a:gd name="T14" fmla="*/ 0 60000 65536"/>
                <a:gd name="T15" fmla="*/ 0 w 192"/>
                <a:gd name="T16" fmla="*/ 0 h 20"/>
                <a:gd name="T17" fmla="*/ 192 w 192"/>
                <a:gd name="T18" fmla="*/ 20 h 20"/>
              </a:gdLst>
              <a:ahLst/>
              <a:cxnLst>
                <a:cxn ang="T10">
                  <a:pos x="T0" y="T1"/>
                </a:cxn>
                <a:cxn ang="T11">
                  <a:pos x="T2" y="T3"/>
                </a:cxn>
                <a:cxn ang="T12">
                  <a:pos x="T4" y="T5"/>
                </a:cxn>
                <a:cxn ang="T13">
                  <a:pos x="T6" y="T7"/>
                </a:cxn>
                <a:cxn ang="T14">
                  <a:pos x="T8" y="T9"/>
                </a:cxn>
              </a:cxnLst>
              <a:rect l="T15" t="T16" r="T17" b="T18"/>
              <a:pathLst>
                <a:path w="192" h="20">
                  <a:moveTo>
                    <a:pt x="13" y="20"/>
                  </a:moveTo>
                  <a:lnTo>
                    <a:pt x="0" y="20"/>
                  </a:lnTo>
                  <a:lnTo>
                    <a:pt x="0" y="0"/>
                  </a:lnTo>
                  <a:lnTo>
                    <a:pt x="192" y="0"/>
                  </a:lnTo>
                  <a:lnTo>
                    <a:pt x="192" y="19"/>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2" name="Freeform 158"/>
            <p:cNvSpPr>
              <a:spLocks/>
            </p:cNvSpPr>
            <p:nvPr/>
          </p:nvSpPr>
          <p:spPr bwMode="auto">
            <a:xfrm>
              <a:off x="2452" y="3597"/>
              <a:ext cx="43" cy="26"/>
            </a:xfrm>
            <a:custGeom>
              <a:avLst/>
              <a:gdLst>
                <a:gd name="T0" fmla="*/ 0 w 5"/>
                <a:gd name="T1" fmla="*/ 26 h 3"/>
                <a:gd name="T2" fmla="*/ 43 w 5"/>
                <a:gd name="T3" fmla="*/ 9 h 3"/>
                <a:gd name="T4" fmla="*/ 0 w 5"/>
                <a:gd name="T5" fmla="*/ 0 h 3"/>
                <a:gd name="T6" fmla="*/ 0 w 5"/>
                <a:gd name="T7" fmla="*/ 9 h 3"/>
                <a:gd name="T8" fmla="*/ 0 w 5"/>
                <a:gd name="T9" fmla="*/ 26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3"/>
                  </a:moveTo>
                  <a:lnTo>
                    <a:pt x="5" y="1"/>
                  </a:lnTo>
                  <a:lnTo>
                    <a:pt x="0" y="0"/>
                  </a:lnTo>
                  <a:lnTo>
                    <a:pt x="0" y="1"/>
                  </a:lnTo>
                  <a:lnTo>
                    <a:pt x="0" y="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3" name="Freeform 159"/>
            <p:cNvSpPr>
              <a:spLocks/>
            </p:cNvSpPr>
            <p:nvPr/>
          </p:nvSpPr>
          <p:spPr bwMode="auto">
            <a:xfrm>
              <a:off x="2452" y="3597"/>
              <a:ext cx="43" cy="26"/>
            </a:xfrm>
            <a:custGeom>
              <a:avLst/>
              <a:gdLst>
                <a:gd name="T0" fmla="*/ 0 w 43"/>
                <a:gd name="T1" fmla="*/ 26 h 26"/>
                <a:gd name="T2" fmla="*/ 43 w 43"/>
                <a:gd name="T3" fmla="*/ 9 h 26"/>
                <a:gd name="T4" fmla="*/ 0 w 43"/>
                <a:gd name="T5" fmla="*/ 0 h 26"/>
                <a:gd name="T6" fmla="*/ 0 w 43"/>
                <a:gd name="T7" fmla="*/ 9 h 26"/>
                <a:gd name="T8" fmla="*/ 0 w 43"/>
                <a:gd name="T9" fmla="*/ 26 h 26"/>
                <a:gd name="T10" fmla="*/ 0 60000 65536"/>
                <a:gd name="T11" fmla="*/ 0 60000 65536"/>
                <a:gd name="T12" fmla="*/ 0 60000 65536"/>
                <a:gd name="T13" fmla="*/ 0 60000 65536"/>
                <a:gd name="T14" fmla="*/ 0 60000 65536"/>
                <a:gd name="T15" fmla="*/ 0 w 43"/>
                <a:gd name="T16" fmla="*/ 0 h 26"/>
                <a:gd name="T17" fmla="*/ 43 w 43"/>
                <a:gd name="T18" fmla="*/ 26 h 26"/>
              </a:gdLst>
              <a:ahLst/>
              <a:cxnLst>
                <a:cxn ang="T10">
                  <a:pos x="T0" y="T1"/>
                </a:cxn>
                <a:cxn ang="T11">
                  <a:pos x="T2" y="T3"/>
                </a:cxn>
                <a:cxn ang="T12">
                  <a:pos x="T4" y="T5"/>
                </a:cxn>
                <a:cxn ang="T13">
                  <a:pos x="T6" y="T7"/>
                </a:cxn>
                <a:cxn ang="T14">
                  <a:pos x="T8" y="T9"/>
                </a:cxn>
              </a:cxnLst>
              <a:rect l="T15" t="T16" r="T17" b="T18"/>
              <a:pathLst>
                <a:path w="43" h="26">
                  <a:moveTo>
                    <a:pt x="0" y="26"/>
                  </a:moveTo>
                  <a:lnTo>
                    <a:pt x="43" y="9"/>
                  </a:lnTo>
                  <a:lnTo>
                    <a:pt x="0" y="0"/>
                  </a:lnTo>
                  <a:lnTo>
                    <a:pt x="0" y="9"/>
                  </a:lnTo>
                  <a:lnTo>
                    <a:pt x="0" y="26"/>
                  </a:lnTo>
                  <a:close/>
                </a:path>
              </a:pathLst>
            </a:custGeom>
            <a:solidFill>
              <a:srgbClr val="000000"/>
            </a:solidFill>
            <a:ln w="0">
              <a:solidFill>
                <a:srgbClr val="000000"/>
              </a:solidFill>
              <a:round/>
              <a:headEnd/>
              <a:tailEnd/>
            </a:ln>
          </p:spPr>
          <p:txBody>
            <a:bodyPr/>
            <a:lstStyle/>
            <a:p>
              <a:endParaRPr lang="en-IN"/>
            </a:p>
          </p:txBody>
        </p:sp>
        <p:sp>
          <p:nvSpPr>
            <p:cNvPr id="83104" name="Freeform 160"/>
            <p:cNvSpPr>
              <a:spLocks/>
            </p:cNvSpPr>
            <p:nvPr/>
          </p:nvSpPr>
          <p:spPr bwMode="auto">
            <a:xfrm>
              <a:off x="2349" y="3443"/>
              <a:ext cx="1984" cy="172"/>
            </a:xfrm>
            <a:custGeom>
              <a:avLst/>
              <a:gdLst>
                <a:gd name="T0" fmla="*/ 103 w 231"/>
                <a:gd name="T1" fmla="*/ 163 h 20"/>
                <a:gd name="T2" fmla="*/ 0 w 231"/>
                <a:gd name="T3" fmla="*/ 163 h 20"/>
                <a:gd name="T4" fmla="*/ 0 w 231"/>
                <a:gd name="T5" fmla="*/ 0 h 20"/>
                <a:gd name="T6" fmla="*/ 1984 w 231"/>
                <a:gd name="T7" fmla="*/ 0 h 20"/>
                <a:gd name="T8" fmla="*/ 1984 w 231"/>
                <a:gd name="T9" fmla="*/ 172 h 20"/>
                <a:gd name="T10" fmla="*/ 1881 w 231"/>
                <a:gd name="T11" fmla="*/ 172 h 20"/>
                <a:gd name="T12" fmla="*/ 0 60000 65536"/>
                <a:gd name="T13" fmla="*/ 0 60000 65536"/>
                <a:gd name="T14" fmla="*/ 0 60000 65536"/>
                <a:gd name="T15" fmla="*/ 0 60000 65536"/>
                <a:gd name="T16" fmla="*/ 0 60000 65536"/>
                <a:gd name="T17" fmla="*/ 0 60000 65536"/>
                <a:gd name="T18" fmla="*/ 0 w 231"/>
                <a:gd name="T19" fmla="*/ 0 h 20"/>
                <a:gd name="T20" fmla="*/ 231 w 231"/>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31" h="20">
                  <a:moveTo>
                    <a:pt x="12" y="19"/>
                  </a:moveTo>
                  <a:lnTo>
                    <a:pt x="0" y="19"/>
                  </a:lnTo>
                  <a:lnTo>
                    <a:pt x="0" y="0"/>
                  </a:lnTo>
                  <a:lnTo>
                    <a:pt x="231" y="0"/>
                  </a:lnTo>
                  <a:lnTo>
                    <a:pt x="231" y="20"/>
                  </a:lnTo>
                  <a:lnTo>
                    <a:pt x="219" y="2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5" name="Freeform 161"/>
            <p:cNvSpPr>
              <a:spLocks/>
            </p:cNvSpPr>
            <p:nvPr/>
          </p:nvSpPr>
          <p:spPr bwMode="auto">
            <a:xfrm>
              <a:off x="3895" y="163"/>
              <a:ext cx="43" cy="17"/>
            </a:xfrm>
            <a:custGeom>
              <a:avLst/>
              <a:gdLst>
                <a:gd name="T0" fmla="*/ 43 w 5"/>
                <a:gd name="T1" fmla="*/ 0 h 2"/>
                <a:gd name="T2" fmla="*/ 0 w 5"/>
                <a:gd name="T3" fmla="*/ 9 h 2"/>
                <a:gd name="T4" fmla="*/ 43 w 5"/>
                <a:gd name="T5" fmla="*/ 17 h 2"/>
                <a:gd name="T6" fmla="*/ 43 w 5"/>
                <a:gd name="T7" fmla="*/ 9 h 2"/>
                <a:gd name="T8" fmla="*/ 43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0" y="1"/>
                  </a:lnTo>
                  <a:lnTo>
                    <a:pt x="5" y="2"/>
                  </a:lnTo>
                  <a:lnTo>
                    <a:pt x="5" y="1"/>
                  </a:lnTo>
                  <a:lnTo>
                    <a:pt x="5"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6" name="Freeform 162"/>
            <p:cNvSpPr>
              <a:spLocks/>
            </p:cNvSpPr>
            <p:nvPr/>
          </p:nvSpPr>
          <p:spPr bwMode="auto">
            <a:xfrm>
              <a:off x="3895" y="163"/>
              <a:ext cx="43" cy="17"/>
            </a:xfrm>
            <a:custGeom>
              <a:avLst/>
              <a:gdLst>
                <a:gd name="T0" fmla="*/ 43 w 43"/>
                <a:gd name="T1" fmla="*/ 0 h 17"/>
                <a:gd name="T2" fmla="*/ 0 w 43"/>
                <a:gd name="T3" fmla="*/ 8 h 17"/>
                <a:gd name="T4" fmla="*/ 43 w 43"/>
                <a:gd name="T5" fmla="*/ 17 h 17"/>
                <a:gd name="T6" fmla="*/ 43 w 43"/>
                <a:gd name="T7" fmla="*/ 8 h 17"/>
                <a:gd name="T8" fmla="*/ 43 w 43"/>
                <a:gd name="T9" fmla="*/ 0 h 17"/>
                <a:gd name="T10" fmla="*/ 0 60000 65536"/>
                <a:gd name="T11" fmla="*/ 0 60000 65536"/>
                <a:gd name="T12" fmla="*/ 0 60000 65536"/>
                <a:gd name="T13" fmla="*/ 0 60000 65536"/>
                <a:gd name="T14" fmla="*/ 0 60000 65536"/>
                <a:gd name="T15" fmla="*/ 0 w 43"/>
                <a:gd name="T16" fmla="*/ 0 h 17"/>
                <a:gd name="T17" fmla="*/ 43 w 43"/>
                <a:gd name="T18" fmla="*/ 17 h 17"/>
              </a:gdLst>
              <a:ahLst/>
              <a:cxnLst>
                <a:cxn ang="T10">
                  <a:pos x="T0" y="T1"/>
                </a:cxn>
                <a:cxn ang="T11">
                  <a:pos x="T2" y="T3"/>
                </a:cxn>
                <a:cxn ang="T12">
                  <a:pos x="T4" y="T5"/>
                </a:cxn>
                <a:cxn ang="T13">
                  <a:pos x="T6" y="T7"/>
                </a:cxn>
                <a:cxn ang="T14">
                  <a:pos x="T8" y="T9"/>
                </a:cxn>
              </a:cxnLst>
              <a:rect l="T15" t="T16" r="T17" b="T18"/>
              <a:pathLst>
                <a:path w="43" h="17">
                  <a:moveTo>
                    <a:pt x="43" y="0"/>
                  </a:moveTo>
                  <a:lnTo>
                    <a:pt x="0" y="8"/>
                  </a:lnTo>
                  <a:lnTo>
                    <a:pt x="43" y="17"/>
                  </a:lnTo>
                  <a:lnTo>
                    <a:pt x="43" y="8"/>
                  </a:lnTo>
                  <a:lnTo>
                    <a:pt x="43" y="0"/>
                  </a:lnTo>
                  <a:close/>
                </a:path>
              </a:pathLst>
            </a:custGeom>
            <a:solidFill>
              <a:srgbClr val="000000"/>
            </a:solidFill>
            <a:ln w="0">
              <a:solidFill>
                <a:srgbClr val="000000"/>
              </a:solidFill>
              <a:round/>
              <a:headEnd/>
              <a:tailEnd/>
            </a:ln>
          </p:spPr>
          <p:txBody>
            <a:bodyPr/>
            <a:lstStyle/>
            <a:p>
              <a:endParaRPr lang="en-IN"/>
            </a:p>
          </p:txBody>
        </p:sp>
        <p:sp>
          <p:nvSpPr>
            <p:cNvPr id="83107" name="Freeform 163"/>
            <p:cNvSpPr>
              <a:spLocks/>
            </p:cNvSpPr>
            <p:nvPr/>
          </p:nvSpPr>
          <p:spPr bwMode="auto">
            <a:xfrm>
              <a:off x="2392" y="0"/>
              <a:ext cx="1649" cy="171"/>
            </a:xfrm>
            <a:custGeom>
              <a:avLst/>
              <a:gdLst>
                <a:gd name="T0" fmla="*/ 1546 w 192"/>
                <a:gd name="T1" fmla="*/ 171 h 20"/>
                <a:gd name="T2" fmla="*/ 1649 w 192"/>
                <a:gd name="T3" fmla="*/ 171 h 20"/>
                <a:gd name="T4" fmla="*/ 1649 w 192"/>
                <a:gd name="T5" fmla="*/ 0 h 20"/>
                <a:gd name="T6" fmla="*/ 0 w 192"/>
                <a:gd name="T7" fmla="*/ 0 h 20"/>
                <a:gd name="T8" fmla="*/ 0 w 192"/>
                <a:gd name="T9" fmla="*/ 171 h 20"/>
                <a:gd name="T10" fmla="*/ 0 60000 65536"/>
                <a:gd name="T11" fmla="*/ 0 60000 65536"/>
                <a:gd name="T12" fmla="*/ 0 60000 65536"/>
                <a:gd name="T13" fmla="*/ 0 60000 65536"/>
                <a:gd name="T14" fmla="*/ 0 60000 65536"/>
                <a:gd name="T15" fmla="*/ 0 w 192"/>
                <a:gd name="T16" fmla="*/ 0 h 20"/>
                <a:gd name="T17" fmla="*/ 192 w 192"/>
                <a:gd name="T18" fmla="*/ 20 h 20"/>
              </a:gdLst>
              <a:ahLst/>
              <a:cxnLst>
                <a:cxn ang="T10">
                  <a:pos x="T0" y="T1"/>
                </a:cxn>
                <a:cxn ang="T11">
                  <a:pos x="T2" y="T3"/>
                </a:cxn>
                <a:cxn ang="T12">
                  <a:pos x="T4" y="T5"/>
                </a:cxn>
                <a:cxn ang="T13">
                  <a:pos x="T6" y="T7"/>
                </a:cxn>
                <a:cxn ang="T14">
                  <a:pos x="T8" y="T9"/>
                </a:cxn>
              </a:cxnLst>
              <a:rect l="T15" t="T16" r="T17" b="T18"/>
              <a:pathLst>
                <a:path w="192" h="20">
                  <a:moveTo>
                    <a:pt x="180" y="20"/>
                  </a:moveTo>
                  <a:lnTo>
                    <a:pt x="192" y="20"/>
                  </a:lnTo>
                  <a:lnTo>
                    <a:pt x="192" y="0"/>
                  </a:lnTo>
                  <a:lnTo>
                    <a:pt x="0" y="0"/>
                  </a:lnTo>
                  <a:lnTo>
                    <a:pt x="0" y="2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8" name="Freeform 164"/>
            <p:cNvSpPr>
              <a:spLocks/>
            </p:cNvSpPr>
            <p:nvPr/>
          </p:nvSpPr>
          <p:spPr bwMode="auto">
            <a:xfrm>
              <a:off x="3903" y="1288"/>
              <a:ext cx="35" cy="25"/>
            </a:xfrm>
            <a:custGeom>
              <a:avLst/>
              <a:gdLst>
                <a:gd name="T0" fmla="*/ 35 w 4"/>
                <a:gd name="T1" fmla="*/ 0 h 3"/>
                <a:gd name="T2" fmla="*/ 0 w 4"/>
                <a:gd name="T3" fmla="*/ 8 h 3"/>
                <a:gd name="T4" fmla="*/ 35 w 4"/>
                <a:gd name="T5" fmla="*/ 25 h 3"/>
                <a:gd name="T6" fmla="*/ 35 w 4"/>
                <a:gd name="T7" fmla="*/ 8 h 3"/>
                <a:gd name="T8" fmla="*/ 35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1"/>
                  </a:lnTo>
                  <a:lnTo>
                    <a:pt x="4" y="3"/>
                  </a:lnTo>
                  <a:lnTo>
                    <a:pt x="4" y="1"/>
                  </a:lnTo>
                  <a:lnTo>
                    <a:pt x="4"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09" name="Freeform 165"/>
            <p:cNvSpPr>
              <a:spLocks/>
            </p:cNvSpPr>
            <p:nvPr/>
          </p:nvSpPr>
          <p:spPr bwMode="auto">
            <a:xfrm>
              <a:off x="3903" y="1288"/>
              <a:ext cx="35" cy="25"/>
            </a:xfrm>
            <a:custGeom>
              <a:avLst/>
              <a:gdLst>
                <a:gd name="T0" fmla="*/ 35 w 35"/>
                <a:gd name="T1" fmla="*/ 0 h 25"/>
                <a:gd name="T2" fmla="*/ 0 w 35"/>
                <a:gd name="T3" fmla="*/ 8 h 25"/>
                <a:gd name="T4" fmla="*/ 35 w 35"/>
                <a:gd name="T5" fmla="*/ 25 h 25"/>
                <a:gd name="T6" fmla="*/ 35 w 35"/>
                <a:gd name="T7" fmla="*/ 8 h 25"/>
                <a:gd name="T8" fmla="*/ 35 w 35"/>
                <a:gd name="T9" fmla="*/ 0 h 25"/>
                <a:gd name="T10" fmla="*/ 0 60000 65536"/>
                <a:gd name="T11" fmla="*/ 0 60000 65536"/>
                <a:gd name="T12" fmla="*/ 0 60000 65536"/>
                <a:gd name="T13" fmla="*/ 0 60000 65536"/>
                <a:gd name="T14" fmla="*/ 0 60000 65536"/>
                <a:gd name="T15" fmla="*/ 0 w 35"/>
                <a:gd name="T16" fmla="*/ 0 h 25"/>
                <a:gd name="T17" fmla="*/ 35 w 35"/>
                <a:gd name="T18" fmla="*/ 25 h 25"/>
              </a:gdLst>
              <a:ahLst/>
              <a:cxnLst>
                <a:cxn ang="T10">
                  <a:pos x="T0" y="T1"/>
                </a:cxn>
                <a:cxn ang="T11">
                  <a:pos x="T2" y="T3"/>
                </a:cxn>
                <a:cxn ang="T12">
                  <a:pos x="T4" y="T5"/>
                </a:cxn>
                <a:cxn ang="T13">
                  <a:pos x="T6" y="T7"/>
                </a:cxn>
                <a:cxn ang="T14">
                  <a:pos x="T8" y="T9"/>
                </a:cxn>
              </a:cxnLst>
              <a:rect l="T15" t="T16" r="T17" b="T18"/>
              <a:pathLst>
                <a:path w="35" h="25">
                  <a:moveTo>
                    <a:pt x="35" y="0"/>
                  </a:moveTo>
                  <a:lnTo>
                    <a:pt x="0" y="8"/>
                  </a:lnTo>
                  <a:lnTo>
                    <a:pt x="35" y="25"/>
                  </a:lnTo>
                  <a:lnTo>
                    <a:pt x="35" y="8"/>
                  </a:lnTo>
                  <a:lnTo>
                    <a:pt x="35" y="0"/>
                  </a:lnTo>
                  <a:close/>
                </a:path>
              </a:pathLst>
            </a:custGeom>
            <a:solidFill>
              <a:srgbClr val="000000"/>
            </a:solidFill>
            <a:ln w="0">
              <a:solidFill>
                <a:srgbClr val="000000"/>
              </a:solidFill>
              <a:round/>
              <a:headEnd/>
              <a:tailEnd/>
            </a:ln>
          </p:spPr>
          <p:txBody>
            <a:bodyPr/>
            <a:lstStyle/>
            <a:p>
              <a:endParaRPr lang="en-IN"/>
            </a:p>
          </p:txBody>
        </p:sp>
        <p:sp>
          <p:nvSpPr>
            <p:cNvPr id="83110" name="Freeform 166"/>
            <p:cNvSpPr>
              <a:spLocks/>
            </p:cNvSpPr>
            <p:nvPr/>
          </p:nvSpPr>
          <p:spPr bwMode="auto">
            <a:xfrm>
              <a:off x="1997" y="1124"/>
              <a:ext cx="2035" cy="181"/>
            </a:xfrm>
            <a:custGeom>
              <a:avLst/>
              <a:gdLst>
                <a:gd name="T0" fmla="*/ 1949 w 237"/>
                <a:gd name="T1" fmla="*/ 172 h 21"/>
                <a:gd name="T2" fmla="*/ 2035 w 237"/>
                <a:gd name="T3" fmla="*/ 172 h 21"/>
                <a:gd name="T4" fmla="*/ 2035 w 237"/>
                <a:gd name="T5" fmla="*/ 9 h 21"/>
                <a:gd name="T6" fmla="*/ 0 w 237"/>
                <a:gd name="T7" fmla="*/ 0 h 21"/>
                <a:gd name="T8" fmla="*/ 0 w 237"/>
                <a:gd name="T9" fmla="*/ 181 h 21"/>
                <a:gd name="T10" fmla="*/ 129 w 237"/>
                <a:gd name="T11" fmla="*/ 181 h 21"/>
                <a:gd name="T12" fmla="*/ 0 60000 65536"/>
                <a:gd name="T13" fmla="*/ 0 60000 65536"/>
                <a:gd name="T14" fmla="*/ 0 60000 65536"/>
                <a:gd name="T15" fmla="*/ 0 60000 65536"/>
                <a:gd name="T16" fmla="*/ 0 60000 65536"/>
                <a:gd name="T17" fmla="*/ 0 60000 65536"/>
                <a:gd name="T18" fmla="*/ 0 w 237"/>
                <a:gd name="T19" fmla="*/ 0 h 21"/>
                <a:gd name="T20" fmla="*/ 237 w 23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37" h="21">
                  <a:moveTo>
                    <a:pt x="227" y="20"/>
                  </a:moveTo>
                  <a:lnTo>
                    <a:pt x="237" y="20"/>
                  </a:lnTo>
                  <a:lnTo>
                    <a:pt x="237" y="1"/>
                  </a:lnTo>
                  <a:lnTo>
                    <a:pt x="0" y="0"/>
                  </a:lnTo>
                  <a:lnTo>
                    <a:pt x="0" y="21"/>
                  </a:lnTo>
                  <a:lnTo>
                    <a:pt x="15" y="21"/>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11" name="Rectangle 167"/>
            <p:cNvSpPr>
              <a:spLocks noChangeArrowheads="1"/>
            </p:cNvSpPr>
            <p:nvPr/>
          </p:nvSpPr>
          <p:spPr bwMode="auto">
            <a:xfrm>
              <a:off x="2504" y="3838"/>
              <a:ext cx="1391"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2" name="Rectangle 168"/>
            <p:cNvSpPr>
              <a:spLocks noChangeArrowheads="1"/>
            </p:cNvSpPr>
            <p:nvPr/>
          </p:nvSpPr>
          <p:spPr bwMode="auto">
            <a:xfrm>
              <a:off x="2495" y="2902"/>
              <a:ext cx="1400"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3" name="Rectangle 169"/>
            <p:cNvSpPr>
              <a:spLocks noChangeArrowheads="1"/>
            </p:cNvSpPr>
            <p:nvPr/>
          </p:nvSpPr>
          <p:spPr bwMode="auto">
            <a:xfrm>
              <a:off x="2495" y="2670"/>
              <a:ext cx="1400"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4" name="Rectangle 170"/>
            <p:cNvSpPr>
              <a:spLocks noChangeArrowheads="1"/>
            </p:cNvSpPr>
            <p:nvPr/>
          </p:nvSpPr>
          <p:spPr bwMode="auto">
            <a:xfrm>
              <a:off x="2495" y="1751"/>
              <a:ext cx="1391" cy="138"/>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5" name="Rectangle 171"/>
            <p:cNvSpPr>
              <a:spLocks noChangeArrowheads="1"/>
            </p:cNvSpPr>
            <p:nvPr/>
          </p:nvSpPr>
          <p:spPr bwMode="auto">
            <a:xfrm>
              <a:off x="2495" y="1511"/>
              <a:ext cx="1391"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6" name="Rectangle 172"/>
            <p:cNvSpPr>
              <a:spLocks noChangeArrowheads="1"/>
            </p:cNvSpPr>
            <p:nvPr/>
          </p:nvSpPr>
          <p:spPr bwMode="auto">
            <a:xfrm>
              <a:off x="2495" y="609"/>
              <a:ext cx="1391" cy="138"/>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7" name="Rectangle 173"/>
            <p:cNvSpPr>
              <a:spLocks noChangeArrowheads="1"/>
            </p:cNvSpPr>
            <p:nvPr/>
          </p:nvSpPr>
          <p:spPr bwMode="auto">
            <a:xfrm>
              <a:off x="2495" y="369"/>
              <a:ext cx="1391" cy="13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8" name="Rectangle 174"/>
            <p:cNvSpPr>
              <a:spLocks noChangeArrowheads="1"/>
            </p:cNvSpPr>
            <p:nvPr/>
          </p:nvSpPr>
          <p:spPr bwMode="auto">
            <a:xfrm>
              <a:off x="2504" y="103"/>
              <a:ext cx="1391"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19" name="Freeform 175"/>
            <p:cNvSpPr>
              <a:spLocks/>
            </p:cNvSpPr>
            <p:nvPr/>
          </p:nvSpPr>
          <p:spPr bwMode="auto">
            <a:xfrm>
              <a:off x="4350" y="2438"/>
              <a:ext cx="51" cy="26"/>
            </a:xfrm>
            <a:custGeom>
              <a:avLst/>
              <a:gdLst>
                <a:gd name="T0" fmla="*/ 0 w 6"/>
                <a:gd name="T1" fmla="*/ 26 h 3"/>
                <a:gd name="T2" fmla="*/ 51 w 6"/>
                <a:gd name="T3" fmla="*/ 17 h 3"/>
                <a:gd name="T4" fmla="*/ 0 w 6"/>
                <a:gd name="T5" fmla="*/ 0 h 3"/>
                <a:gd name="T6" fmla="*/ 0 w 6"/>
                <a:gd name="T7" fmla="*/ 17 h 3"/>
                <a:gd name="T8" fmla="*/ 0 w 6"/>
                <a:gd name="T9" fmla="*/ 26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20" name="Freeform 176"/>
            <p:cNvSpPr>
              <a:spLocks/>
            </p:cNvSpPr>
            <p:nvPr/>
          </p:nvSpPr>
          <p:spPr bwMode="auto">
            <a:xfrm>
              <a:off x="4350" y="2438"/>
              <a:ext cx="51" cy="26"/>
            </a:xfrm>
            <a:custGeom>
              <a:avLst/>
              <a:gdLst>
                <a:gd name="T0" fmla="*/ 0 w 51"/>
                <a:gd name="T1" fmla="*/ 26 h 26"/>
                <a:gd name="T2" fmla="*/ 51 w 51"/>
                <a:gd name="T3" fmla="*/ 17 h 26"/>
                <a:gd name="T4" fmla="*/ 0 w 51"/>
                <a:gd name="T5" fmla="*/ 0 h 26"/>
                <a:gd name="T6" fmla="*/ 0 w 51"/>
                <a:gd name="T7" fmla="*/ 17 h 26"/>
                <a:gd name="T8" fmla="*/ 0 w 51"/>
                <a:gd name="T9" fmla="*/ 26 h 26"/>
                <a:gd name="T10" fmla="*/ 0 60000 65536"/>
                <a:gd name="T11" fmla="*/ 0 60000 65536"/>
                <a:gd name="T12" fmla="*/ 0 60000 65536"/>
                <a:gd name="T13" fmla="*/ 0 60000 65536"/>
                <a:gd name="T14" fmla="*/ 0 60000 65536"/>
                <a:gd name="T15" fmla="*/ 0 w 51"/>
                <a:gd name="T16" fmla="*/ 0 h 26"/>
                <a:gd name="T17" fmla="*/ 51 w 51"/>
                <a:gd name="T18" fmla="*/ 26 h 26"/>
              </a:gdLst>
              <a:ahLst/>
              <a:cxnLst>
                <a:cxn ang="T10">
                  <a:pos x="T0" y="T1"/>
                </a:cxn>
                <a:cxn ang="T11">
                  <a:pos x="T2" y="T3"/>
                </a:cxn>
                <a:cxn ang="T12">
                  <a:pos x="T4" y="T5"/>
                </a:cxn>
                <a:cxn ang="T13">
                  <a:pos x="T6" y="T7"/>
                </a:cxn>
                <a:cxn ang="T14">
                  <a:pos x="T8" y="T9"/>
                </a:cxn>
              </a:cxnLst>
              <a:rect l="T15" t="T16" r="T17" b="T18"/>
              <a:pathLst>
                <a:path w="51" h="26">
                  <a:moveTo>
                    <a:pt x="0" y="26"/>
                  </a:moveTo>
                  <a:lnTo>
                    <a:pt x="51" y="17"/>
                  </a:lnTo>
                  <a:lnTo>
                    <a:pt x="0" y="0"/>
                  </a:lnTo>
                  <a:lnTo>
                    <a:pt x="0" y="17"/>
                  </a:lnTo>
                  <a:lnTo>
                    <a:pt x="0" y="26"/>
                  </a:lnTo>
                  <a:close/>
                </a:path>
              </a:pathLst>
            </a:custGeom>
            <a:solidFill>
              <a:srgbClr val="000000"/>
            </a:solidFill>
            <a:ln w="0">
              <a:solidFill>
                <a:srgbClr val="000000"/>
              </a:solidFill>
              <a:round/>
              <a:headEnd/>
              <a:tailEnd/>
            </a:ln>
          </p:spPr>
          <p:txBody>
            <a:bodyPr/>
            <a:lstStyle/>
            <a:p>
              <a:endParaRPr lang="en-IN"/>
            </a:p>
          </p:txBody>
        </p:sp>
        <p:sp>
          <p:nvSpPr>
            <p:cNvPr id="83121" name="Line 177"/>
            <p:cNvSpPr>
              <a:spLocks noChangeShapeType="1"/>
            </p:cNvSpPr>
            <p:nvPr/>
          </p:nvSpPr>
          <p:spPr bwMode="auto">
            <a:xfrm flipH="1">
              <a:off x="4230" y="2455"/>
              <a:ext cx="120"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122" name="Freeform 178"/>
            <p:cNvSpPr>
              <a:spLocks/>
            </p:cNvSpPr>
            <p:nvPr/>
          </p:nvSpPr>
          <p:spPr bwMode="auto">
            <a:xfrm>
              <a:off x="4032" y="3606"/>
              <a:ext cx="52" cy="17"/>
            </a:xfrm>
            <a:custGeom>
              <a:avLst/>
              <a:gdLst>
                <a:gd name="T0" fmla="*/ 0 w 6"/>
                <a:gd name="T1" fmla="*/ 17 h 2"/>
                <a:gd name="T2" fmla="*/ 52 w 6"/>
                <a:gd name="T3" fmla="*/ 9 h 2"/>
                <a:gd name="T4" fmla="*/ 0 w 6"/>
                <a:gd name="T5" fmla="*/ 0 h 2"/>
                <a:gd name="T6" fmla="*/ 0 w 6"/>
                <a:gd name="T7" fmla="*/ 9 h 2"/>
                <a:gd name="T8" fmla="*/ 0 w 6"/>
                <a:gd name="T9" fmla="*/ 1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3123" name="Freeform 179"/>
            <p:cNvSpPr>
              <a:spLocks/>
            </p:cNvSpPr>
            <p:nvPr/>
          </p:nvSpPr>
          <p:spPr bwMode="auto">
            <a:xfrm>
              <a:off x="4032" y="3606"/>
              <a:ext cx="52" cy="17"/>
            </a:xfrm>
            <a:custGeom>
              <a:avLst/>
              <a:gdLst>
                <a:gd name="T0" fmla="*/ 0 w 52"/>
                <a:gd name="T1" fmla="*/ 17 h 17"/>
                <a:gd name="T2" fmla="*/ 52 w 52"/>
                <a:gd name="T3" fmla="*/ 9 h 17"/>
                <a:gd name="T4" fmla="*/ 0 w 52"/>
                <a:gd name="T5" fmla="*/ 0 h 17"/>
                <a:gd name="T6" fmla="*/ 0 w 52"/>
                <a:gd name="T7" fmla="*/ 9 h 17"/>
                <a:gd name="T8" fmla="*/ 0 w 52"/>
                <a:gd name="T9" fmla="*/ 17 h 17"/>
                <a:gd name="T10" fmla="*/ 0 60000 65536"/>
                <a:gd name="T11" fmla="*/ 0 60000 65536"/>
                <a:gd name="T12" fmla="*/ 0 60000 65536"/>
                <a:gd name="T13" fmla="*/ 0 60000 65536"/>
                <a:gd name="T14" fmla="*/ 0 60000 65536"/>
                <a:gd name="T15" fmla="*/ 0 w 52"/>
                <a:gd name="T16" fmla="*/ 0 h 17"/>
                <a:gd name="T17" fmla="*/ 52 w 52"/>
                <a:gd name="T18" fmla="*/ 17 h 17"/>
              </a:gdLst>
              <a:ahLst/>
              <a:cxnLst>
                <a:cxn ang="T10">
                  <a:pos x="T0" y="T1"/>
                </a:cxn>
                <a:cxn ang="T11">
                  <a:pos x="T2" y="T3"/>
                </a:cxn>
                <a:cxn ang="T12">
                  <a:pos x="T4" y="T5"/>
                </a:cxn>
                <a:cxn ang="T13">
                  <a:pos x="T6" y="T7"/>
                </a:cxn>
                <a:cxn ang="T14">
                  <a:pos x="T8" y="T9"/>
                </a:cxn>
              </a:cxnLst>
              <a:rect l="T15" t="T16" r="T17" b="T18"/>
              <a:pathLst>
                <a:path w="52" h="17">
                  <a:moveTo>
                    <a:pt x="0" y="17"/>
                  </a:moveTo>
                  <a:lnTo>
                    <a:pt x="52" y="9"/>
                  </a:lnTo>
                  <a:lnTo>
                    <a:pt x="0" y="0"/>
                  </a:lnTo>
                  <a:lnTo>
                    <a:pt x="0" y="9"/>
                  </a:lnTo>
                  <a:lnTo>
                    <a:pt x="0" y="17"/>
                  </a:lnTo>
                  <a:close/>
                </a:path>
              </a:pathLst>
            </a:custGeom>
            <a:solidFill>
              <a:srgbClr val="000000"/>
            </a:solidFill>
            <a:ln w="0">
              <a:solidFill>
                <a:srgbClr val="000000"/>
              </a:solidFill>
              <a:round/>
              <a:headEnd/>
              <a:tailEnd/>
            </a:ln>
          </p:spPr>
          <p:txBody>
            <a:bodyPr/>
            <a:lstStyle/>
            <a:p>
              <a:endParaRPr lang="en-IN"/>
            </a:p>
          </p:txBody>
        </p:sp>
        <p:sp>
          <p:nvSpPr>
            <p:cNvPr id="83124" name="Line 180"/>
            <p:cNvSpPr>
              <a:spLocks noChangeShapeType="1"/>
            </p:cNvSpPr>
            <p:nvPr/>
          </p:nvSpPr>
          <p:spPr bwMode="auto">
            <a:xfrm flipH="1">
              <a:off x="3895" y="3615"/>
              <a:ext cx="137"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125" name="Rectangle 181"/>
            <p:cNvSpPr>
              <a:spLocks noChangeArrowheads="1"/>
            </p:cNvSpPr>
            <p:nvPr/>
          </p:nvSpPr>
          <p:spPr bwMode="auto">
            <a:xfrm>
              <a:off x="4092" y="3546"/>
              <a:ext cx="138"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26" name="Rectangle 182"/>
            <p:cNvSpPr>
              <a:spLocks noChangeArrowheads="1"/>
            </p:cNvSpPr>
            <p:nvPr/>
          </p:nvSpPr>
          <p:spPr bwMode="auto">
            <a:xfrm>
              <a:off x="2504" y="1236"/>
              <a:ext cx="1391"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27" name="Rectangle 183"/>
            <p:cNvSpPr>
              <a:spLocks noChangeArrowheads="1"/>
            </p:cNvSpPr>
            <p:nvPr/>
          </p:nvSpPr>
          <p:spPr bwMode="auto">
            <a:xfrm>
              <a:off x="2504" y="2387"/>
              <a:ext cx="1391"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83128" name="Rectangle 184"/>
            <p:cNvSpPr>
              <a:spLocks noChangeArrowheads="1"/>
            </p:cNvSpPr>
            <p:nvPr/>
          </p:nvSpPr>
          <p:spPr bwMode="auto">
            <a:xfrm>
              <a:off x="2504" y="3546"/>
              <a:ext cx="1391" cy="137"/>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grpSp>
    </p:spTree>
    <p:extLst>
      <p:ext uri="{BB962C8B-B14F-4D97-AF65-F5344CB8AC3E}">
        <p14:creationId xmlns:p14="http://schemas.microsoft.com/office/powerpoint/2010/main" val="36250708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ea typeface="SimSun" pitchFamily="2" charset="-122"/>
              </a:rPr>
              <a:t>Multiplication and Division</a:t>
            </a:r>
          </a:p>
        </p:txBody>
      </p:sp>
      <p:sp>
        <p:nvSpPr>
          <p:cNvPr id="122883" name="Rectangle 3"/>
          <p:cNvSpPr>
            <a:spLocks noGrp="1" noChangeArrowheads="1"/>
          </p:cNvSpPr>
          <p:nvPr>
            <p:ph type="body" idx="1"/>
          </p:nvPr>
        </p:nvSpPr>
        <p:spPr/>
        <p:txBody>
          <a:bodyPr/>
          <a:lstStyle/>
          <a:p>
            <a:pPr eaLnBrk="1" hangingPunct="1"/>
            <a:r>
              <a:rPr lang="en-US" altLang="zh-CN" smtClean="0">
                <a:ea typeface="SimSun" pitchFamily="2" charset="-122"/>
              </a:rPr>
              <a:t>Not very popular (especially division)</a:t>
            </a:r>
          </a:p>
          <a:p>
            <a:pPr eaLnBrk="1" hangingPunct="1"/>
            <a:r>
              <a:rPr lang="en-US" altLang="zh-CN" smtClean="0">
                <a:ea typeface="SimSun" pitchFamily="2" charset="-122"/>
              </a:rPr>
              <a:t>Multiply  R</a:t>
            </a:r>
            <a:r>
              <a:rPr lang="en-US" altLang="zh-CN" baseline="-25000" smtClean="0">
                <a:ea typeface="SimSun" pitchFamily="2" charset="-122"/>
              </a:rPr>
              <a:t>i</a:t>
            </a: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
            </a:r>
            <a:br>
              <a:rPr lang="en-US" altLang="zh-CN" smtClean="0">
                <a:ea typeface="SimSun" pitchFamily="2" charset="-122"/>
              </a:rPr>
            </a:br>
            <a:r>
              <a:rPr lang="en-US" altLang="zh-CN" smtClean="0">
                <a:ea typeface="SimSun" pitchFamily="2" charset="-122"/>
              </a:rPr>
              <a:t>R</a:t>
            </a:r>
            <a:r>
              <a:rPr lang="en-US" altLang="zh-CN" baseline="-25000" smtClean="0">
                <a:ea typeface="SimSun" pitchFamily="2" charset="-122"/>
              </a:rPr>
              <a:t>j</a:t>
            </a:r>
            <a:r>
              <a:rPr lang="en-US" altLang="zh-CN" smtClean="0">
                <a:ea typeface="SimSun" pitchFamily="2" charset="-122"/>
              </a:rPr>
              <a:t> </a:t>
            </a:r>
            <a:r>
              <a:rPr lang="en-US" altLang="zh-CN" smtClean="0">
                <a:ea typeface="SimSun" pitchFamily="2" charset="-122"/>
                <a:cs typeface="Arial" pitchFamily="34" charset="0"/>
              </a:rPr>
              <a:t>← [R</a:t>
            </a:r>
            <a:r>
              <a:rPr lang="en-US" altLang="zh-CN" baseline="-25000" smtClean="0">
                <a:ea typeface="SimSun" pitchFamily="2" charset="-122"/>
                <a:cs typeface="Arial" pitchFamily="34" charset="0"/>
              </a:rPr>
              <a:t>i</a:t>
            </a:r>
            <a:r>
              <a:rPr lang="en-US" altLang="zh-CN" smtClean="0">
                <a:ea typeface="SimSun" pitchFamily="2" charset="-122"/>
                <a:cs typeface="Arial" pitchFamily="34" charset="0"/>
              </a:rPr>
              <a:t>] </a:t>
            </a:r>
            <a:r>
              <a:rPr lang="ru-RU" altLang="zh-CN" smtClean="0">
                <a:cs typeface="Arial" pitchFamily="34" charset="0"/>
              </a:rPr>
              <a:t>х</a:t>
            </a: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a:t>
            </a:r>
          </a:p>
          <a:p>
            <a:pPr eaLnBrk="1" hangingPunct="1"/>
            <a:r>
              <a:rPr lang="en-US" altLang="zh-CN" smtClean="0">
                <a:ea typeface="SimSun" pitchFamily="2" charset="-122"/>
              </a:rPr>
              <a:t>2n-bit product case: high-order half in R(j+1)</a:t>
            </a:r>
          </a:p>
          <a:p>
            <a:pPr eaLnBrk="1" hangingPunct="1"/>
            <a:r>
              <a:rPr lang="en-US" altLang="zh-CN" smtClean="0">
                <a:ea typeface="SimSun" pitchFamily="2" charset="-122"/>
              </a:rPr>
              <a:t>Divide  R</a:t>
            </a:r>
            <a:r>
              <a:rPr lang="en-US" altLang="zh-CN" baseline="-25000" smtClean="0">
                <a:ea typeface="SimSun" pitchFamily="2" charset="-122"/>
              </a:rPr>
              <a:t>i</a:t>
            </a: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
            </a:r>
            <a:br>
              <a:rPr lang="en-US" altLang="zh-CN" smtClean="0">
                <a:ea typeface="SimSun" pitchFamily="2" charset="-122"/>
              </a:rPr>
            </a:b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 ← [R</a:t>
            </a:r>
            <a:r>
              <a:rPr lang="en-US" altLang="zh-CN" baseline="-25000" smtClean="0">
                <a:ea typeface="SimSun" pitchFamily="2" charset="-122"/>
              </a:rPr>
              <a:t>i</a:t>
            </a:r>
            <a:r>
              <a:rPr lang="en-US" altLang="zh-CN" smtClean="0">
                <a:ea typeface="SimSun" pitchFamily="2" charset="-122"/>
              </a:rPr>
              <a:t>] / [R</a:t>
            </a:r>
            <a:r>
              <a:rPr lang="en-US" altLang="zh-CN" baseline="-25000" smtClean="0">
                <a:ea typeface="SimSun" pitchFamily="2" charset="-122"/>
              </a:rPr>
              <a:t>j</a:t>
            </a:r>
            <a:r>
              <a:rPr lang="en-US" altLang="zh-CN" smtClean="0">
                <a:ea typeface="SimSun" pitchFamily="2" charset="-122"/>
              </a:rPr>
              <a:t>]</a:t>
            </a:r>
          </a:p>
          <a:p>
            <a:pPr lvl="1" eaLnBrk="1" hangingPunct="1">
              <a:buFont typeface="Wingdings" pitchFamily="2" charset="2"/>
              <a:buNone/>
            </a:pPr>
            <a:r>
              <a:rPr lang="en-US" altLang="zh-CN" smtClean="0">
                <a:ea typeface="SimSun" pitchFamily="2" charset="-122"/>
              </a:rPr>
              <a:t>Quotient is in Rj, remainder may be placed in R(j+1)</a:t>
            </a:r>
            <a:endParaRPr lang="ru-RU" altLang="zh-CN" smtClean="0">
              <a:cs typeface="Arial" pitchFamily="34" charset="0"/>
            </a:endParaRPr>
          </a:p>
        </p:txBody>
      </p:sp>
    </p:spTree>
    <p:extLst>
      <p:ext uri="{BB962C8B-B14F-4D97-AF65-F5344CB8AC3E}">
        <p14:creationId xmlns:p14="http://schemas.microsoft.com/office/powerpoint/2010/main" val="2772303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6FDC9FEC-0449-482C-A006-CBDDE2A79AB2}" type="slidenum">
              <a:rPr lang="en-US" altLang="en-US" sz="1400" smtClean="0">
                <a:latin typeface="Times New Roman" pitchFamily="18" charset="0"/>
              </a:rPr>
              <a:pPr>
                <a:spcBef>
                  <a:spcPct val="0"/>
                </a:spcBef>
                <a:buSzTx/>
                <a:buFontTx/>
                <a:buNone/>
              </a:pPr>
              <a:t>11</a:t>
            </a:fld>
            <a:endParaRPr lang="en-US" altLang="en-US" sz="1400" smtClean="0">
              <a:latin typeface="Times New Roman" pitchFamily="18" charset="0"/>
            </a:endParaRPr>
          </a:p>
        </p:txBody>
      </p:sp>
      <p:sp>
        <p:nvSpPr>
          <p:cNvPr id="18435" name="Rectangle 2"/>
          <p:cNvSpPr>
            <a:spLocks noGrp="1" noChangeArrowheads="1"/>
          </p:cNvSpPr>
          <p:nvPr>
            <p:ph type="title"/>
          </p:nvPr>
        </p:nvSpPr>
        <p:spPr>
          <a:xfrm>
            <a:off x="381000" y="-152400"/>
            <a:ext cx="8229600" cy="1143000"/>
          </a:xfrm>
        </p:spPr>
        <p:txBody>
          <a:bodyPr/>
          <a:lstStyle/>
          <a:p>
            <a:r>
              <a:rPr lang="en-US" altLang="en-US" sz="2800" dirty="0" smtClean="0"/>
              <a:t>Information in a computer -- </a:t>
            </a:r>
            <a:r>
              <a:rPr lang="en-US" altLang="en-US" sz="2800" b="1" i="1" dirty="0" smtClean="0"/>
              <a:t>Instructions</a:t>
            </a:r>
          </a:p>
        </p:txBody>
      </p:sp>
      <p:sp>
        <p:nvSpPr>
          <p:cNvPr id="18436" name="Rectangle 3"/>
          <p:cNvSpPr>
            <a:spLocks noGrp="1" noChangeArrowheads="1"/>
          </p:cNvSpPr>
          <p:nvPr>
            <p:ph type="body" idx="1"/>
          </p:nvPr>
        </p:nvSpPr>
        <p:spPr>
          <a:xfrm>
            <a:off x="457200" y="914400"/>
            <a:ext cx="8229600" cy="5211763"/>
          </a:xfrm>
        </p:spPr>
        <p:txBody>
          <a:bodyPr/>
          <a:lstStyle/>
          <a:p>
            <a:r>
              <a:rPr lang="en-US" altLang="en-US" sz="2400" dirty="0" smtClean="0">
                <a:solidFill>
                  <a:srgbClr val="000099"/>
                </a:solidFill>
                <a:latin typeface="Times New Roman" panose="02020603050405020304" pitchFamily="18" charset="0"/>
                <a:cs typeface="Times New Roman" panose="02020603050405020304" pitchFamily="18" charset="0"/>
              </a:rPr>
              <a:t>Instructions specify commands to</a:t>
            </a:r>
            <a:r>
              <a:rPr lang="en-US" altLang="en-US" sz="2400" dirty="0" smtClean="0">
                <a:latin typeface="Times New Roman" panose="02020603050405020304" pitchFamily="18" charset="0"/>
                <a:cs typeface="Times New Roman" panose="02020603050405020304" pitchFamily="18" charset="0"/>
              </a:rPr>
              <a:t>:</a:t>
            </a:r>
          </a:p>
          <a:p>
            <a:pPr lvl="1"/>
            <a:r>
              <a:rPr lang="en-US" altLang="en-US" sz="2400" dirty="0" smtClean="0">
                <a:solidFill>
                  <a:srgbClr val="FF0000"/>
                </a:solidFill>
                <a:latin typeface="Times New Roman" panose="02020603050405020304" pitchFamily="18" charset="0"/>
                <a:cs typeface="Times New Roman" panose="02020603050405020304" pitchFamily="18" charset="0"/>
              </a:rPr>
              <a:t>Transfer</a:t>
            </a:r>
            <a:r>
              <a:rPr lang="en-US" altLang="en-US" sz="2400" dirty="0" smtClean="0">
                <a:latin typeface="Times New Roman" panose="02020603050405020304" pitchFamily="18" charset="0"/>
                <a:cs typeface="Times New Roman" panose="02020603050405020304" pitchFamily="18" charset="0"/>
              </a:rPr>
              <a:t> information within a computer (e.g., from </a:t>
            </a:r>
            <a:r>
              <a:rPr lang="en-US" altLang="en-US" sz="2400" dirty="0" smtClean="0">
                <a:solidFill>
                  <a:srgbClr val="FF0000"/>
                </a:solidFill>
                <a:latin typeface="Times New Roman" panose="02020603050405020304" pitchFamily="18" charset="0"/>
                <a:cs typeface="Times New Roman" panose="02020603050405020304" pitchFamily="18" charset="0"/>
              </a:rPr>
              <a:t>memory</a:t>
            </a:r>
            <a:r>
              <a:rPr lang="en-US" altLang="en-US" sz="2400" dirty="0" smtClean="0">
                <a:latin typeface="Times New Roman" panose="02020603050405020304" pitchFamily="18" charset="0"/>
                <a:cs typeface="Times New Roman" panose="02020603050405020304" pitchFamily="18" charset="0"/>
              </a:rPr>
              <a:t> to </a:t>
            </a:r>
            <a:r>
              <a:rPr lang="en-US" altLang="en-US" sz="2400" dirty="0" smtClean="0">
                <a:solidFill>
                  <a:srgbClr val="FF0000"/>
                </a:solidFill>
                <a:latin typeface="Times New Roman" panose="02020603050405020304" pitchFamily="18" charset="0"/>
                <a:cs typeface="Times New Roman" panose="02020603050405020304" pitchFamily="18" charset="0"/>
              </a:rPr>
              <a:t>ALU</a:t>
            </a:r>
            <a:r>
              <a:rPr lang="en-US" altLang="en-US" sz="2400" dirty="0" smtClean="0">
                <a:latin typeface="Times New Roman" panose="02020603050405020304" pitchFamily="18" charset="0"/>
                <a:cs typeface="Times New Roman" panose="02020603050405020304" pitchFamily="18" charset="0"/>
              </a:rPr>
              <a:t>)</a:t>
            </a:r>
          </a:p>
          <a:p>
            <a:pPr lvl="1"/>
            <a:r>
              <a:rPr lang="en-US" altLang="en-US" sz="2400" dirty="0" smtClean="0">
                <a:solidFill>
                  <a:srgbClr val="FF0000"/>
                </a:solidFill>
                <a:latin typeface="Times New Roman" panose="02020603050405020304" pitchFamily="18" charset="0"/>
                <a:cs typeface="Times New Roman" panose="02020603050405020304" pitchFamily="18" charset="0"/>
              </a:rPr>
              <a:t>Transfer</a:t>
            </a:r>
            <a:r>
              <a:rPr lang="en-US" altLang="en-US" sz="2400" dirty="0" smtClean="0">
                <a:latin typeface="Times New Roman" panose="02020603050405020304" pitchFamily="18" charset="0"/>
                <a:cs typeface="Times New Roman" panose="02020603050405020304" pitchFamily="18" charset="0"/>
              </a:rPr>
              <a:t> of information between the </a:t>
            </a:r>
            <a:r>
              <a:rPr lang="en-US" altLang="en-US" sz="2400" dirty="0" smtClean="0">
                <a:solidFill>
                  <a:srgbClr val="FF0000"/>
                </a:solidFill>
                <a:latin typeface="Times New Roman" panose="02020603050405020304" pitchFamily="18" charset="0"/>
                <a:cs typeface="Times New Roman" panose="02020603050405020304" pitchFamily="18" charset="0"/>
              </a:rPr>
              <a:t>computer</a:t>
            </a:r>
            <a:r>
              <a:rPr lang="en-US" altLang="en-US" sz="2400" dirty="0" smtClean="0">
                <a:latin typeface="Times New Roman" panose="02020603050405020304" pitchFamily="18" charset="0"/>
                <a:cs typeface="Times New Roman" panose="02020603050405020304" pitchFamily="18" charset="0"/>
              </a:rPr>
              <a:t> and </a:t>
            </a:r>
            <a:r>
              <a:rPr lang="en-US" altLang="en-US" sz="2400" dirty="0" smtClean="0">
                <a:solidFill>
                  <a:srgbClr val="FF0000"/>
                </a:solidFill>
                <a:latin typeface="Times New Roman" panose="02020603050405020304" pitchFamily="18" charset="0"/>
                <a:cs typeface="Times New Roman" panose="02020603050405020304" pitchFamily="18" charset="0"/>
              </a:rPr>
              <a:t>I/O</a:t>
            </a:r>
            <a:r>
              <a:rPr lang="en-US" altLang="en-US" sz="2400" dirty="0" smtClean="0">
                <a:latin typeface="Times New Roman" panose="02020603050405020304" pitchFamily="18" charset="0"/>
                <a:cs typeface="Times New Roman" panose="02020603050405020304" pitchFamily="18" charset="0"/>
              </a:rPr>
              <a:t> devices (e.g., from keyboard to computer, or computer to printer)</a:t>
            </a:r>
          </a:p>
          <a:p>
            <a:pPr lvl="1"/>
            <a:r>
              <a:rPr lang="en-US" altLang="en-US" sz="2400" dirty="0" smtClean="0">
                <a:solidFill>
                  <a:srgbClr val="FF0000"/>
                </a:solidFill>
                <a:latin typeface="Times New Roman" panose="02020603050405020304" pitchFamily="18" charset="0"/>
                <a:cs typeface="Times New Roman" panose="02020603050405020304" pitchFamily="18" charset="0"/>
              </a:rPr>
              <a:t>Perform</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arithmetic</a:t>
            </a:r>
            <a:r>
              <a:rPr lang="en-US" altLang="en-US" sz="2400" dirty="0" smtClean="0">
                <a:latin typeface="Times New Roman" panose="02020603050405020304" pitchFamily="18" charset="0"/>
                <a:cs typeface="Times New Roman" panose="02020603050405020304" pitchFamily="18" charset="0"/>
              </a:rPr>
              <a:t> and </a:t>
            </a:r>
            <a:r>
              <a:rPr lang="en-US" altLang="en-US" sz="2400" dirty="0" smtClean="0">
                <a:solidFill>
                  <a:srgbClr val="FF0000"/>
                </a:solidFill>
                <a:latin typeface="Times New Roman" panose="02020603050405020304" pitchFamily="18" charset="0"/>
                <a:cs typeface="Times New Roman" panose="02020603050405020304" pitchFamily="18" charset="0"/>
              </a:rPr>
              <a:t>logic</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operations</a:t>
            </a:r>
            <a:r>
              <a:rPr lang="en-US" altLang="en-US" sz="2400" dirty="0" smtClean="0">
                <a:latin typeface="Times New Roman" panose="02020603050405020304" pitchFamily="18" charset="0"/>
                <a:cs typeface="Times New Roman" panose="02020603050405020304" pitchFamily="18" charset="0"/>
              </a:rPr>
              <a:t> (e.g., Add two numbers, Perform a logical AND). </a:t>
            </a:r>
          </a:p>
          <a:p>
            <a:r>
              <a:rPr lang="en-US" altLang="en-US" sz="2400" dirty="0" smtClean="0">
                <a:solidFill>
                  <a:srgbClr val="000099"/>
                </a:solidFill>
                <a:latin typeface="Times New Roman" panose="02020603050405020304" pitchFamily="18" charset="0"/>
                <a:cs typeface="Times New Roman" panose="02020603050405020304" pitchFamily="18" charset="0"/>
              </a:rPr>
              <a:t>A sequence of instructions to perform a task is called a </a:t>
            </a:r>
            <a:r>
              <a:rPr lang="en-US" altLang="en-US" sz="2400" dirty="0" smtClean="0">
                <a:solidFill>
                  <a:srgbClr val="FF0000"/>
                </a:solidFill>
                <a:latin typeface="Times New Roman" panose="02020603050405020304" pitchFamily="18" charset="0"/>
                <a:cs typeface="Times New Roman" panose="02020603050405020304" pitchFamily="18" charset="0"/>
              </a:rPr>
              <a:t>program</a:t>
            </a:r>
            <a:r>
              <a:rPr lang="en-US" altLang="en-US" sz="2400" dirty="0" smtClean="0">
                <a:solidFill>
                  <a:srgbClr val="000099"/>
                </a:solidFill>
                <a:latin typeface="Times New Roman" panose="02020603050405020304" pitchFamily="18" charset="0"/>
                <a:cs typeface="Times New Roman" panose="02020603050405020304" pitchFamily="18" charset="0"/>
              </a:rPr>
              <a:t>, which is stored in the memory.</a:t>
            </a:r>
          </a:p>
          <a:p>
            <a:r>
              <a:rPr lang="en-US" altLang="en-US" sz="2400" dirty="0" smtClean="0">
                <a:solidFill>
                  <a:srgbClr val="FF0000"/>
                </a:solidFill>
                <a:latin typeface="Times New Roman" panose="02020603050405020304" pitchFamily="18" charset="0"/>
                <a:cs typeface="Times New Roman" panose="02020603050405020304" pitchFamily="18" charset="0"/>
              </a:rPr>
              <a:t>Processor</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fetches</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solidFill>
                  <a:srgbClr val="FF0000"/>
                </a:solidFill>
                <a:latin typeface="Times New Roman" panose="02020603050405020304" pitchFamily="18" charset="0"/>
                <a:cs typeface="Times New Roman" panose="02020603050405020304" pitchFamily="18" charset="0"/>
              </a:rPr>
              <a:t>instructions</a:t>
            </a:r>
            <a:r>
              <a:rPr lang="en-US" altLang="en-US" sz="2400" dirty="0" smtClean="0">
                <a:latin typeface="Times New Roman" panose="02020603050405020304" pitchFamily="18" charset="0"/>
                <a:cs typeface="Times New Roman" panose="02020603050405020304" pitchFamily="18" charset="0"/>
              </a:rPr>
              <a:t> that make up a program from the memory and </a:t>
            </a:r>
            <a:r>
              <a:rPr lang="en-US" altLang="en-US" sz="2400" dirty="0" smtClean="0">
                <a:solidFill>
                  <a:srgbClr val="FF0000"/>
                </a:solidFill>
                <a:latin typeface="Times New Roman" panose="02020603050405020304" pitchFamily="18" charset="0"/>
                <a:cs typeface="Times New Roman" panose="02020603050405020304" pitchFamily="18" charset="0"/>
              </a:rPr>
              <a:t>performs</a:t>
            </a:r>
            <a:r>
              <a:rPr lang="en-US" altLang="en-US" sz="2400" dirty="0" smtClean="0">
                <a:latin typeface="Times New Roman" panose="02020603050405020304" pitchFamily="18" charset="0"/>
                <a:cs typeface="Times New Roman" panose="02020603050405020304" pitchFamily="18" charset="0"/>
              </a:rPr>
              <a:t> the </a:t>
            </a:r>
            <a:r>
              <a:rPr lang="en-US" altLang="en-US" sz="2400" dirty="0" smtClean="0">
                <a:solidFill>
                  <a:srgbClr val="FF0000"/>
                </a:solidFill>
                <a:latin typeface="Times New Roman" panose="02020603050405020304" pitchFamily="18" charset="0"/>
                <a:cs typeface="Times New Roman" panose="02020603050405020304" pitchFamily="18" charset="0"/>
              </a:rPr>
              <a:t>operations</a:t>
            </a:r>
            <a:r>
              <a:rPr lang="en-US" altLang="en-US" sz="2400" dirty="0" smtClean="0">
                <a:latin typeface="Times New Roman" panose="02020603050405020304" pitchFamily="18" charset="0"/>
                <a:cs typeface="Times New Roman" panose="02020603050405020304" pitchFamily="18" charset="0"/>
              </a:rPr>
              <a:t> stated in those instructions.</a:t>
            </a:r>
          </a:p>
          <a:p>
            <a:r>
              <a:rPr lang="en-US" altLang="en-US" sz="2400" dirty="0" smtClean="0">
                <a:solidFill>
                  <a:srgbClr val="CC3300"/>
                </a:solidFill>
                <a:latin typeface="Times New Roman" panose="02020603050405020304" pitchFamily="18" charset="0"/>
                <a:cs typeface="Times New Roman" panose="02020603050405020304" pitchFamily="18" charset="0"/>
              </a:rPr>
              <a:t>What do the instructions operate upon?</a:t>
            </a:r>
          </a:p>
        </p:txBody>
      </p:sp>
    </p:spTree>
    <p:extLst>
      <p:ext uri="{BB962C8B-B14F-4D97-AF65-F5344CB8AC3E}">
        <p14:creationId xmlns:p14="http://schemas.microsoft.com/office/powerpoint/2010/main" val="76110726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110</a:t>
            </a:fld>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00100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0876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111</a:t>
            </a:fld>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763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373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112</a:t>
            </a:fld>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77724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1776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113</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685800"/>
            <a:ext cx="7772401"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49376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114</a:t>
            </a:fld>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1534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52971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115</a:t>
            </a:fld>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76200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1522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116</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382000" cy="510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9768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117</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
            <a:ext cx="8077199"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33829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118</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73914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6846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119</a:t>
            </a:fld>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09205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F330BD72-7405-4D9A-9B3A-81867CED5625}" type="slidenum">
              <a:rPr lang="en-US" altLang="en-US" sz="1400" smtClean="0">
                <a:latin typeface="Times New Roman" pitchFamily="18" charset="0"/>
              </a:rPr>
              <a:pPr>
                <a:spcBef>
                  <a:spcPct val="0"/>
                </a:spcBef>
                <a:buSzTx/>
                <a:buFontTx/>
                <a:buNone/>
              </a:pPr>
              <a:t>12</a:t>
            </a:fld>
            <a:endParaRPr lang="en-US" altLang="en-US" sz="1400" smtClean="0">
              <a:latin typeface="Times New Roman" pitchFamily="18" charset="0"/>
            </a:endParaRPr>
          </a:p>
        </p:txBody>
      </p:sp>
      <p:sp>
        <p:nvSpPr>
          <p:cNvPr id="19459" name="Rectangle 2"/>
          <p:cNvSpPr>
            <a:spLocks noGrp="1" noChangeArrowheads="1"/>
          </p:cNvSpPr>
          <p:nvPr>
            <p:ph type="title"/>
          </p:nvPr>
        </p:nvSpPr>
        <p:spPr/>
        <p:txBody>
          <a:bodyPr/>
          <a:lstStyle/>
          <a:p>
            <a:r>
              <a:rPr lang="en-US" altLang="en-US" sz="2800" smtClean="0"/>
              <a:t>Information in a computer -- </a:t>
            </a:r>
            <a:r>
              <a:rPr lang="en-US" altLang="en-US" sz="2800" b="1" smtClean="0"/>
              <a:t>Data</a:t>
            </a:r>
          </a:p>
        </p:txBody>
      </p:sp>
      <p:sp>
        <p:nvSpPr>
          <p:cNvPr id="19460" name="Rectangle 3"/>
          <p:cNvSpPr>
            <a:spLocks noGrp="1" noChangeArrowheads="1"/>
          </p:cNvSpPr>
          <p:nvPr>
            <p:ph type="body" idx="1"/>
          </p:nvPr>
        </p:nvSpPr>
        <p:spPr/>
        <p:txBody>
          <a:bodyPr/>
          <a:lstStyle/>
          <a:p>
            <a:r>
              <a:rPr lang="en-US" altLang="en-US" dirty="0" smtClean="0">
                <a:solidFill>
                  <a:srgbClr val="FF0000"/>
                </a:solidFill>
                <a:latin typeface="Times New Roman" panose="02020603050405020304" pitchFamily="18" charset="0"/>
                <a:cs typeface="Times New Roman" panose="02020603050405020304" pitchFamily="18" charset="0"/>
              </a:rPr>
              <a:t>Data</a:t>
            </a:r>
            <a:r>
              <a:rPr lang="en-US" altLang="en-US" dirty="0" smtClean="0">
                <a:solidFill>
                  <a:srgbClr val="000099"/>
                </a:solidFill>
                <a:latin typeface="Times New Roman" panose="02020603050405020304" pitchFamily="18" charset="0"/>
                <a:cs typeface="Times New Roman" panose="02020603050405020304" pitchFamily="18" charset="0"/>
              </a:rPr>
              <a:t> are the “</a:t>
            </a:r>
            <a:r>
              <a:rPr lang="en-US" altLang="en-US" dirty="0" smtClean="0">
                <a:solidFill>
                  <a:srgbClr val="FF0000"/>
                </a:solidFill>
                <a:latin typeface="Times New Roman" panose="02020603050405020304" pitchFamily="18" charset="0"/>
                <a:cs typeface="Times New Roman" panose="02020603050405020304" pitchFamily="18" charset="0"/>
              </a:rPr>
              <a:t>operands</a:t>
            </a:r>
            <a:r>
              <a:rPr lang="en-US" altLang="en-US" dirty="0" smtClean="0">
                <a:solidFill>
                  <a:srgbClr val="000099"/>
                </a:solidFill>
                <a:latin typeface="Times New Roman" panose="02020603050405020304" pitchFamily="18" charset="0"/>
                <a:cs typeface="Times New Roman" panose="02020603050405020304" pitchFamily="18" charset="0"/>
              </a:rPr>
              <a:t>” upon which instructions operate</a:t>
            </a:r>
            <a:r>
              <a:rPr lang="en-US" altLang="en-US" dirty="0" smtClean="0">
                <a:latin typeface="Times New Roman" panose="02020603050405020304" pitchFamily="18" charset="0"/>
                <a:cs typeface="Times New Roman" panose="02020603050405020304" pitchFamily="18" charset="0"/>
              </a:rPr>
              <a:t>.</a:t>
            </a:r>
          </a:p>
          <a:p>
            <a:r>
              <a:rPr lang="en-US" altLang="en-US" dirty="0" smtClean="0">
                <a:solidFill>
                  <a:srgbClr val="000099"/>
                </a:solidFill>
                <a:latin typeface="Times New Roman" panose="02020603050405020304" pitchFamily="18" charset="0"/>
                <a:cs typeface="Times New Roman" panose="02020603050405020304" pitchFamily="18" charset="0"/>
              </a:rPr>
              <a:t>Data could be</a:t>
            </a:r>
            <a:r>
              <a:rPr lang="en-US" altLang="en-US" dirty="0" smtClean="0">
                <a:latin typeface="Times New Roman" panose="02020603050405020304" pitchFamily="18" charset="0"/>
                <a:cs typeface="Times New Roman" panose="02020603050405020304" pitchFamily="18" charset="0"/>
              </a:rPr>
              <a:t>:</a:t>
            </a:r>
          </a:p>
          <a:p>
            <a:pPr lvl="1"/>
            <a:r>
              <a:rPr lang="en-US" altLang="en-US" sz="1800" dirty="0" smtClean="0">
                <a:latin typeface="Times New Roman" panose="02020603050405020304" pitchFamily="18" charset="0"/>
                <a:cs typeface="Times New Roman" panose="02020603050405020304" pitchFamily="18" charset="0"/>
              </a:rPr>
              <a:t>Numbers,</a:t>
            </a:r>
          </a:p>
          <a:p>
            <a:pPr lvl="1"/>
            <a:r>
              <a:rPr lang="en-US" altLang="en-US" sz="1800" dirty="0" smtClean="0">
                <a:latin typeface="Times New Roman" panose="02020603050405020304" pitchFamily="18" charset="0"/>
                <a:cs typeface="Times New Roman" panose="02020603050405020304" pitchFamily="18" charset="0"/>
              </a:rPr>
              <a:t>Encoded characters</a:t>
            </a:r>
            <a:r>
              <a:rPr lang="en-US" altLang="en-US" dirty="0" smtClean="0">
                <a:latin typeface="Times New Roman" panose="02020603050405020304" pitchFamily="18" charset="0"/>
                <a:cs typeface="Times New Roman" panose="02020603050405020304" pitchFamily="18" charset="0"/>
              </a:rPr>
              <a:t>.</a:t>
            </a:r>
          </a:p>
          <a:p>
            <a:r>
              <a:rPr lang="en-US" altLang="en-US" dirty="0" smtClean="0">
                <a:solidFill>
                  <a:srgbClr val="FF0000"/>
                </a:solidFill>
                <a:latin typeface="Times New Roman" panose="02020603050405020304" pitchFamily="18" charset="0"/>
                <a:cs typeface="Times New Roman" panose="02020603050405020304" pitchFamily="18" charset="0"/>
              </a:rPr>
              <a:t>Data</a:t>
            </a:r>
            <a:r>
              <a:rPr lang="en-US" altLang="en-US" dirty="0" smtClean="0">
                <a:solidFill>
                  <a:srgbClr val="000099"/>
                </a:solidFill>
                <a:latin typeface="Times New Roman" panose="02020603050405020304" pitchFamily="18" charset="0"/>
                <a:cs typeface="Times New Roman" panose="02020603050405020304" pitchFamily="18" charset="0"/>
              </a:rPr>
              <a:t>, in a broad sense means any </a:t>
            </a:r>
            <a:r>
              <a:rPr lang="en-US" altLang="en-US" dirty="0" smtClean="0">
                <a:solidFill>
                  <a:srgbClr val="FF0000"/>
                </a:solidFill>
                <a:latin typeface="Times New Roman" panose="02020603050405020304" pitchFamily="18" charset="0"/>
                <a:cs typeface="Times New Roman" panose="02020603050405020304" pitchFamily="18" charset="0"/>
              </a:rPr>
              <a:t>digital</a:t>
            </a:r>
            <a:r>
              <a:rPr lang="en-US" altLang="en-US" dirty="0" smtClean="0">
                <a:solidFill>
                  <a:srgbClr val="000099"/>
                </a:solidFill>
                <a:latin typeface="Times New Roman" panose="02020603050405020304" pitchFamily="18" charset="0"/>
                <a:cs typeface="Times New Roman" panose="02020603050405020304" pitchFamily="18" charset="0"/>
              </a:rPr>
              <a:t> </a:t>
            </a:r>
            <a:r>
              <a:rPr lang="en-US" altLang="en-US" dirty="0" smtClean="0">
                <a:solidFill>
                  <a:srgbClr val="FF0000"/>
                </a:solidFill>
                <a:latin typeface="Times New Roman" panose="02020603050405020304" pitchFamily="18" charset="0"/>
                <a:cs typeface="Times New Roman" panose="02020603050405020304" pitchFamily="18" charset="0"/>
              </a:rPr>
              <a:t>information</a:t>
            </a:r>
            <a:r>
              <a:rPr lang="en-US" altLang="en-US" dirty="0" smtClean="0">
                <a:solidFill>
                  <a:srgbClr val="000099"/>
                </a:solidFill>
                <a:latin typeface="Times New Roman" panose="02020603050405020304" pitchFamily="18" charset="0"/>
                <a:cs typeface="Times New Roman" panose="02020603050405020304" pitchFamily="18" charset="0"/>
              </a:rPr>
              <a:t>.</a:t>
            </a:r>
          </a:p>
          <a:p>
            <a:r>
              <a:rPr lang="en-US" altLang="en-US" dirty="0" smtClean="0">
                <a:solidFill>
                  <a:srgbClr val="000099"/>
                </a:solidFill>
                <a:latin typeface="Times New Roman" panose="02020603050405020304" pitchFamily="18" charset="0"/>
                <a:cs typeface="Times New Roman" panose="02020603050405020304" pitchFamily="18" charset="0"/>
              </a:rPr>
              <a:t>Computers use </a:t>
            </a:r>
            <a:r>
              <a:rPr lang="en-US" altLang="en-US" dirty="0" smtClean="0">
                <a:solidFill>
                  <a:srgbClr val="FF0000"/>
                </a:solidFill>
                <a:latin typeface="Times New Roman" panose="02020603050405020304" pitchFamily="18" charset="0"/>
                <a:cs typeface="Times New Roman" panose="02020603050405020304" pitchFamily="18" charset="0"/>
              </a:rPr>
              <a:t>data</a:t>
            </a:r>
            <a:r>
              <a:rPr lang="en-US" altLang="en-US" dirty="0" smtClean="0">
                <a:solidFill>
                  <a:srgbClr val="000099"/>
                </a:solidFill>
                <a:latin typeface="Times New Roman" panose="02020603050405020304" pitchFamily="18" charset="0"/>
                <a:cs typeface="Times New Roman" panose="02020603050405020304" pitchFamily="18" charset="0"/>
              </a:rPr>
              <a:t> that is </a:t>
            </a:r>
            <a:r>
              <a:rPr lang="en-US" altLang="en-US" dirty="0" smtClean="0">
                <a:solidFill>
                  <a:srgbClr val="FF0000"/>
                </a:solidFill>
                <a:latin typeface="Times New Roman" panose="02020603050405020304" pitchFamily="18" charset="0"/>
                <a:cs typeface="Times New Roman" panose="02020603050405020304" pitchFamily="18" charset="0"/>
              </a:rPr>
              <a:t>encoded</a:t>
            </a:r>
            <a:r>
              <a:rPr lang="en-US" altLang="en-US" dirty="0" smtClean="0">
                <a:solidFill>
                  <a:srgbClr val="000099"/>
                </a:solidFill>
                <a:latin typeface="Times New Roman" panose="02020603050405020304" pitchFamily="18" charset="0"/>
                <a:cs typeface="Times New Roman" panose="02020603050405020304" pitchFamily="18" charset="0"/>
              </a:rPr>
              <a:t> as a string of </a:t>
            </a:r>
            <a:r>
              <a:rPr lang="en-US" altLang="en-US" dirty="0" smtClean="0">
                <a:solidFill>
                  <a:srgbClr val="FF0000"/>
                </a:solidFill>
                <a:latin typeface="Times New Roman" panose="02020603050405020304" pitchFamily="18" charset="0"/>
                <a:cs typeface="Times New Roman" panose="02020603050405020304" pitchFamily="18" charset="0"/>
              </a:rPr>
              <a:t>binary</a:t>
            </a:r>
            <a:r>
              <a:rPr lang="en-US" altLang="en-US" dirty="0" smtClean="0">
                <a:solidFill>
                  <a:srgbClr val="000099"/>
                </a:solidFill>
                <a:latin typeface="Times New Roman" panose="02020603050405020304" pitchFamily="18" charset="0"/>
                <a:cs typeface="Times New Roman" panose="02020603050405020304" pitchFamily="18" charset="0"/>
              </a:rPr>
              <a:t> digits called </a:t>
            </a:r>
            <a:r>
              <a:rPr lang="en-US" altLang="en-US" dirty="0" smtClean="0">
                <a:solidFill>
                  <a:srgbClr val="FF0000"/>
                </a:solidFill>
                <a:latin typeface="Times New Roman" panose="02020603050405020304" pitchFamily="18" charset="0"/>
                <a:cs typeface="Times New Roman" panose="02020603050405020304" pitchFamily="18" charset="0"/>
              </a:rPr>
              <a:t>bits</a:t>
            </a:r>
            <a:r>
              <a:rPr lang="en-US" altLang="en-US" dirty="0" smtClean="0">
                <a:solidFill>
                  <a:srgbClr val="000099"/>
                </a:solidFill>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80430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120</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6349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121</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619999"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47292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122</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001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50494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123</a:t>
            </a:fld>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848600" cy="4724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11152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124</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8077200"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1950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125</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620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0030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126</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09" y="685800"/>
            <a:ext cx="8153401"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4827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127</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676275"/>
            <a:ext cx="8305801" cy="550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292744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128</a:t>
            </a:fld>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1"/>
            <a:ext cx="6705600" cy="561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73862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129</a:t>
            </a:fld>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78486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8940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8A38CD1E-F01E-457E-983F-BA31A05E3D5E}" type="slidenum">
              <a:rPr lang="en-US" altLang="en-US" sz="1400" smtClean="0">
                <a:latin typeface="Times New Roman" pitchFamily="18" charset="0"/>
              </a:rPr>
              <a:pPr>
                <a:spcBef>
                  <a:spcPct val="0"/>
                </a:spcBef>
                <a:buSzTx/>
                <a:buFontTx/>
                <a:buNone/>
              </a:pPr>
              <a:t>13</a:t>
            </a:fld>
            <a:endParaRPr lang="en-US" altLang="en-US" sz="1400" smtClean="0">
              <a:latin typeface="Times New Roman" pitchFamily="18" charset="0"/>
            </a:endParaRPr>
          </a:p>
        </p:txBody>
      </p:sp>
      <p:sp>
        <p:nvSpPr>
          <p:cNvPr id="20483" name="Rectangle 2"/>
          <p:cNvSpPr>
            <a:spLocks noGrp="1" noChangeArrowheads="1"/>
          </p:cNvSpPr>
          <p:nvPr>
            <p:ph type="title"/>
          </p:nvPr>
        </p:nvSpPr>
        <p:spPr>
          <a:xfrm>
            <a:off x="457200" y="274638"/>
            <a:ext cx="8229600" cy="563562"/>
          </a:xfrm>
        </p:spPr>
        <p:txBody>
          <a:bodyPr/>
          <a:lstStyle/>
          <a:p>
            <a:r>
              <a:rPr lang="en-US" altLang="en-US" sz="2800" dirty="0" smtClean="0"/>
              <a:t>Input unit</a:t>
            </a:r>
          </a:p>
        </p:txBody>
      </p:sp>
      <p:sp>
        <p:nvSpPr>
          <p:cNvPr id="20484" name="Rectangle 19"/>
          <p:cNvSpPr>
            <a:spLocks noChangeArrowheads="1"/>
          </p:cNvSpPr>
          <p:nvPr/>
        </p:nvSpPr>
        <p:spPr bwMode="auto">
          <a:xfrm>
            <a:off x="782638" y="2706688"/>
            <a:ext cx="7550150" cy="3578225"/>
          </a:xfrm>
          <a:prstGeom prst="rect">
            <a:avLst/>
          </a:prstGeom>
          <a:solidFill>
            <a:srgbClr val="DDDDDD"/>
          </a:solidFill>
          <a:ln w="12700">
            <a:solidFill>
              <a:schemeClr val="tx1"/>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endParaRPr lang="ar-EG" altLang="en-US" sz="1800">
              <a:latin typeface="Arial" pitchFamily="34" charset="0"/>
            </a:endParaRPr>
          </a:p>
        </p:txBody>
      </p:sp>
      <p:sp>
        <p:nvSpPr>
          <p:cNvPr id="20485" name="Rectangle 5"/>
          <p:cNvSpPr>
            <a:spLocks noChangeArrowheads="1"/>
          </p:cNvSpPr>
          <p:nvPr/>
        </p:nvSpPr>
        <p:spPr bwMode="auto">
          <a:xfrm>
            <a:off x="3441700" y="3775075"/>
            <a:ext cx="1557338" cy="1662113"/>
          </a:xfrm>
          <a:prstGeom prst="rect">
            <a:avLst/>
          </a:prstGeom>
          <a:solidFill>
            <a:srgbClr val="CCFFFF"/>
          </a:solidFill>
          <a:ln w="25400">
            <a:solidFill>
              <a:srgbClr val="003300"/>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Input Unit</a:t>
            </a:r>
          </a:p>
        </p:txBody>
      </p:sp>
      <p:sp>
        <p:nvSpPr>
          <p:cNvPr id="20486" name="Rectangle 8"/>
          <p:cNvSpPr>
            <a:spLocks noChangeArrowheads="1"/>
          </p:cNvSpPr>
          <p:nvPr/>
        </p:nvSpPr>
        <p:spPr bwMode="auto">
          <a:xfrm>
            <a:off x="6057900" y="5087938"/>
            <a:ext cx="1371600" cy="1149350"/>
          </a:xfrm>
          <a:prstGeom prst="rect">
            <a:avLst/>
          </a:prstGeom>
          <a:solidFill>
            <a:srgbClr val="CCFFFF"/>
          </a:solidFill>
          <a:ln w="25400">
            <a:solidFill>
              <a:srgbClr val="003366"/>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Processor</a:t>
            </a:r>
          </a:p>
        </p:txBody>
      </p:sp>
      <p:sp>
        <p:nvSpPr>
          <p:cNvPr id="20487" name="Rectangle 11"/>
          <p:cNvSpPr>
            <a:spLocks noChangeArrowheads="1"/>
          </p:cNvSpPr>
          <p:nvPr/>
        </p:nvSpPr>
        <p:spPr bwMode="auto">
          <a:xfrm>
            <a:off x="6057900" y="3013075"/>
            <a:ext cx="1371600" cy="1149350"/>
          </a:xfrm>
          <a:prstGeom prst="rect">
            <a:avLst/>
          </a:prstGeom>
          <a:solidFill>
            <a:srgbClr val="CCFFFF"/>
          </a:solidFill>
          <a:ln w="25400">
            <a:solidFill>
              <a:srgbClr val="003366"/>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Memory</a:t>
            </a:r>
            <a:endParaRPr lang="en-US" altLang="en-US" sz="1800">
              <a:latin typeface="Arial" pitchFamily="34" charset="0"/>
            </a:endParaRPr>
          </a:p>
        </p:txBody>
      </p:sp>
      <p:sp>
        <p:nvSpPr>
          <p:cNvPr id="20488" name="Line 14"/>
          <p:cNvSpPr>
            <a:spLocks noChangeShapeType="1"/>
          </p:cNvSpPr>
          <p:nvPr/>
        </p:nvSpPr>
        <p:spPr bwMode="auto">
          <a:xfrm flipV="1">
            <a:off x="5010150" y="3648075"/>
            <a:ext cx="1046163" cy="511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9" name="Line 16"/>
          <p:cNvSpPr>
            <a:spLocks noChangeShapeType="1"/>
          </p:cNvSpPr>
          <p:nvPr/>
        </p:nvSpPr>
        <p:spPr bwMode="auto">
          <a:xfrm>
            <a:off x="5011738" y="5089525"/>
            <a:ext cx="1046162" cy="511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0" name="Text Box 18"/>
          <p:cNvSpPr txBox="1">
            <a:spLocks noChangeArrowheads="1"/>
          </p:cNvSpPr>
          <p:nvPr/>
        </p:nvSpPr>
        <p:spPr bwMode="auto">
          <a:xfrm>
            <a:off x="4195763" y="2698750"/>
            <a:ext cx="1204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Computer</a:t>
            </a:r>
          </a:p>
        </p:txBody>
      </p:sp>
      <p:grpSp>
        <p:nvGrpSpPr>
          <p:cNvPr id="20491" name="Group 25"/>
          <p:cNvGrpSpPr>
            <a:grpSpLocks/>
          </p:cNvGrpSpPr>
          <p:nvPr/>
        </p:nvGrpSpPr>
        <p:grpSpPr bwMode="auto">
          <a:xfrm>
            <a:off x="1108075" y="2698750"/>
            <a:ext cx="1776413" cy="3424238"/>
            <a:chOff x="698" y="1700"/>
            <a:chExt cx="1119" cy="2157"/>
          </a:xfrm>
        </p:grpSpPr>
        <p:sp>
          <p:nvSpPr>
            <p:cNvPr id="20494" name="Line 17"/>
            <p:cNvSpPr>
              <a:spLocks noChangeShapeType="1"/>
            </p:cNvSpPr>
            <p:nvPr/>
          </p:nvSpPr>
          <p:spPr bwMode="auto">
            <a:xfrm>
              <a:off x="1817" y="1756"/>
              <a:ext cx="0" cy="2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5" name="Text Box 21"/>
            <p:cNvSpPr txBox="1">
              <a:spLocks noChangeArrowheads="1"/>
            </p:cNvSpPr>
            <p:nvPr/>
          </p:nvSpPr>
          <p:spPr bwMode="auto">
            <a:xfrm>
              <a:off x="698" y="1700"/>
              <a:ext cx="8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Real world</a:t>
              </a:r>
            </a:p>
          </p:txBody>
        </p:sp>
      </p:grpSp>
      <p:sp>
        <p:nvSpPr>
          <p:cNvPr id="20492" name="Text Box 23"/>
          <p:cNvSpPr txBox="1">
            <a:spLocks noChangeArrowheads="1"/>
          </p:cNvSpPr>
          <p:nvPr/>
        </p:nvSpPr>
        <p:spPr bwMode="auto">
          <a:xfrm>
            <a:off x="1022350" y="4017963"/>
            <a:ext cx="13890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Keyboard </a:t>
            </a:r>
          </a:p>
          <a:p>
            <a:pPr>
              <a:spcBef>
                <a:spcPct val="0"/>
              </a:spcBef>
              <a:buSzTx/>
              <a:buFontTx/>
              <a:buNone/>
            </a:pPr>
            <a:r>
              <a:rPr lang="en-US" altLang="en-US" sz="1800"/>
              <a:t>Audio input</a:t>
            </a:r>
          </a:p>
          <a:p>
            <a:pPr>
              <a:spcBef>
                <a:spcPct val="0"/>
              </a:spcBef>
              <a:buSzTx/>
              <a:buFontTx/>
              <a:buNone/>
            </a:pPr>
            <a:r>
              <a:rPr lang="en-US" altLang="en-US" sz="1800"/>
              <a:t>……</a:t>
            </a:r>
          </a:p>
          <a:p>
            <a:pPr>
              <a:spcBef>
                <a:spcPct val="0"/>
              </a:spcBef>
              <a:buSzTx/>
              <a:buFontTx/>
              <a:buNone/>
            </a:pPr>
            <a:endParaRPr lang="en-US" altLang="en-US" sz="1800"/>
          </a:p>
        </p:txBody>
      </p:sp>
      <p:sp>
        <p:nvSpPr>
          <p:cNvPr id="20493" name="Text Box 26"/>
          <p:cNvSpPr txBox="1">
            <a:spLocks noChangeArrowheads="1"/>
          </p:cNvSpPr>
          <p:nvPr/>
        </p:nvSpPr>
        <p:spPr bwMode="auto">
          <a:xfrm>
            <a:off x="757238" y="1141413"/>
            <a:ext cx="765016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600" dirty="0">
                <a:solidFill>
                  <a:srgbClr val="000099"/>
                </a:solidFill>
              </a:rPr>
              <a:t>Binary information must be presented to a computer in a specific format. This </a:t>
            </a:r>
          </a:p>
          <a:p>
            <a:pPr>
              <a:spcBef>
                <a:spcPct val="0"/>
              </a:spcBef>
              <a:buSzTx/>
              <a:buFontTx/>
              <a:buNone/>
            </a:pPr>
            <a:r>
              <a:rPr lang="en-US" altLang="en-US" sz="1600" dirty="0">
                <a:solidFill>
                  <a:srgbClr val="000099"/>
                </a:solidFill>
              </a:rPr>
              <a:t>task is performed by the </a:t>
            </a:r>
            <a:r>
              <a:rPr lang="en-US" altLang="en-US" sz="1600" dirty="0">
                <a:solidFill>
                  <a:srgbClr val="FF0000"/>
                </a:solidFill>
              </a:rPr>
              <a:t>input</a:t>
            </a:r>
            <a:r>
              <a:rPr lang="en-US" altLang="en-US" sz="1600" dirty="0">
                <a:solidFill>
                  <a:srgbClr val="000099"/>
                </a:solidFill>
              </a:rPr>
              <a:t> </a:t>
            </a:r>
            <a:r>
              <a:rPr lang="en-US" altLang="en-US" sz="1600" dirty="0">
                <a:solidFill>
                  <a:srgbClr val="FF0000"/>
                </a:solidFill>
              </a:rPr>
              <a:t>unit</a:t>
            </a:r>
            <a:r>
              <a:rPr lang="en-US" altLang="en-US" sz="1600" dirty="0">
                <a:solidFill>
                  <a:srgbClr val="000099"/>
                </a:solidFill>
              </a:rPr>
              <a:t>:</a:t>
            </a:r>
          </a:p>
          <a:p>
            <a:pPr>
              <a:spcBef>
                <a:spcPct val="0"/>
              </a:spcBef>
              <a:buSzTx/>
              <a:buFontTx/>
              <a:buNone/>
            </a:pPr>
            <a:r>
              <a:rPr lang="en-US" altLang="en-US" sz="1600" dirty="0"/>
              <a:t>        - </a:t>
            </a:r>
            <a:r>
              <a:rPr lang="en-US" altLang="en-US" sz="1600" dirty="0">
                <a:solidFill>
                  <a:srgbClr val="FF0000"/>
                </a:solidFill>
              </a:rPr>
              <a:t>Interfaces</a:t>
            </a:r>
            <a:r>
              <a:rPr lang="en-US" altLang="en-US" sz="1600" dirty="0"/>
              <a:t> with input devices.</a:t>
            </a:r>
          </a:p>
          <a:p>
            <a:pPr>
              <a:spcBef>
                <a:spcPct val="0"/>
              </a:spcBef>
              <a:buSzTx/>
              <a:buFontTx/>
              <a:buNone/>
            </a:pPr>
            <a:r>
              <a:rPr lang="en-US" altLang="en-US" sz="1600" dirty="0"/>
              <a:t>        - </a:t>
            </a:r>
            <a:r>
              <a:rPr lang="en-US" altLang="en-US" sz="1600" dirty="0">
                <a:solidFill>
                  <a:srgbClr val="FF0000"/>
                </a:solidFill>
              </a:rPr>
              <a:t>Accepts</a:t>
            </a:r>
            <a:r>
              <a:rPr lang="en-US" altLang="en-US" sz="1600" dirty="0"/>
              <a:t> binary information from the input devices.</a:t>
            </a:r>
          </a:p>
          <a:p>
            <a:pPr>
              <a:spcBef>
                <a:spcPct val="0"/>
              </a:spcBef>
              <a:buSzTx/>
              <a:buFontTx/>
              <a:buNone/>
            </a:pPr>
            <a:r>
              <a:rPr lang="en-US" altLang="en-US" sz="1600" dirty="0"/>
              <a:t>        - </a:t>
            </a:r>
            <a:r>
              <a:rPr lang="en-US" altLang="en-US" sz="1600" dirty="0">
                <a:solidFill>
                  <a:srgbClr val="FF0000"/>
                </a:solidFill>
              </a:rPr>
              <a:t>Presents</a:t>
            </a:r>
            <a:r>
              <a:rPr lang="en-US" altLang="en-US" sz="1600" dirty="0"/>
              <a:t> this binary information in a format expected by the computer.</a:t>
            </a:r>
          </a:p>
          <a:p>
            <a:pPr>
              <a:spcBef>
                <a:spcPct val="0"/>
              </a:spcBef>
              <a:buSzTx/>
              <a:buFontTx/>
              <a:buNone/>
            </a:pPr>
            <a:r>
              <a:rPr lang="en-US" altLang="en-US" sz="1600" dirty="0"/>
              <a:t>        - </a:t>
            </a:r>
            <a:r>
              <a:rPr lang="en-US" altLang="en-US" sz="1600" dirty="0">
                <a:solidFill>
                  <a:srgbClr val="FF0000"/>
                </a:solidFill>
              </a:rPr>
              <a:t>Transfers</a:t>
            </a:r>
            <a:r>
              <a:rPr lang="en-US" altLang="en-US" sz="1600" dirty="0"/>
              <a:t> this information to the memory or processor.</a:t>
            </a:r>
          </a:p>
        </p:txBody>
      </p:sp>
    </p:spTree>
    <p:extLst>
      <p:ext uri="{BB962C8B-B14F-4D97-AF65-F5344CB8AC3E}">
        <p14:creationId xmlns:p14="http://schemas.microsoft.com/office/powerpoint/2010/main" val="5571490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130</a:t>
            </a:fld>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38200"/>
            <a:ext cx="7772399" cy="504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352138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131</a:t>
            </a:fld>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76962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57744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132</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077199"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3119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133</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86284"/>
            <a:ext cx="8382000" cy="626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0179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IN" dirty="0" smtClean="0"/>
              <a:t>Additional Instructions</a:t>
            </a:r>
            <a:endParaRPr lang="en-IN" dirty="0"/>
          </a:p>
        </p:txBody>
      </p:sp>
      <p:sp>
        <p:nvSpPr>
          <p:cNvPr id="3" name="Content Placeholder 2"/>
          <p:cNvSpPr>
            <a:spLocks noGrp="1"/>
          </p:cNvSpPr>
          <p:nvPr>
            <p:ph idx="1"/>
          </p:nvPr>
        </p:nvSpPr>
        <p:spPr>
          <a:xfrm>
            <a:off x="457200" y="990600"/>
            <a:ext cx="8229600" cy="5135563"/>
          </a:xfrm>
        </p:spPr>
        <p:txBody>
          <a:bodyPr/>
          <a:lstStyle/>
          <a:p>
            <a:endParaRPr lang="en-IN" dirty="0"/>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134</a:t>
            </a:fld>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91" y="1143000"/>
            <a:ext cx="80772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5639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135</a:t>
            </a:fld>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380999"/>
            <a:ext cx="8305801" cy="571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707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136</a:t>
            </a:fld>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04800"/>
            <a:ext cx="8001001"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0325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137</a:t>
            </a:fld>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7315200" cy="610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1838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138</a:t>
            </a:fld>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80772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7230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139</a:t>
            </a:fld>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7724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72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78393D9B-ADA3-4AC1-B810-056A16FBD17C}" type="slidenum">
              <a:rPr lang="en-US" altLang="en-US" sz="1400" smtClean="0">
                <a:latin typeface="Times New Roman" pitchFamily="18" charset="0"/>
              </a:rPr>
              <a:pPr>
                <a:spcBef>
                  <a:spcPct val="0"/>
                </a:spcBef>
                <a:buSzTx/>
                <a:buFontTx/>
                <a:buNone/>
              </a:pPr>
              <a:t>14</a:t>
            </a:fld>
            <a:endParaRPr lang="en-US" altLang="en-US" sz="1400" smtClean="0">
              <a:latin typeface="Times New Roman" pitchFamily="18" charset="0"/>
            </a:endParaRPr>
          </a:p>
        </p:txBody>
      </p:sp>
      <p:sp>
        <p:nvSpPr>
          <p:cNvPr id="21507" name="Rectangle 2"/>
          <p:cNvSpPr>
            <a:spLocks noGrp="1" noChangeArrowheads="1"/>
          </p:cNvSpPr>
          <p:nvPr>
            <p:ph type="title"/>
          </p:nvPr>
        </p:nvSpPr>
        <p:spPr/>
        <p:txBody>
          <a:bodyPr/>
          <a:lstStyle/>
          <a:p>
            <a:r>
              <a:rPr lang="en-US" altLang="en-US" sz="2800" smtClean="0"/>
              <a:t>Memory unit</a:t>
            </a:r>
          </a:p>
        </p:txBody>
      </p:sp>
      <p:sp>
        <p:nvSpPr>
          <p:cNvPr id="21508" name="Rectangle 3"/>
          <p:cNvSpPr>
            <a:spLocks noGrp="1" noChangeArrowheads="1"/>
          </p:cNvSpPr>
          <p:nvPr>
            <p:ph type="body" idx="1"/>
          </p:nvPr>
        </p:nvSpPr>
        <p:spPr>
          <a:xfrm>
            <a:off x="685800" y="1235075"/>
            <a:ext cx="7772400" cy="4900613"/>
          </a:xfrm>
        </p:spPr>
        <p:txBody>
          <a:bodyPr/>
          <a:lstStyle/>
          <a:p>
            <a:r>
              <a:rPr lang="en-US" altLang="en-US" sz="2000" dirty="0" smtClean="0">
                <a:solidFill>
                  <a:srgbClr val="000099"/>
                </a:solidFill>
                <a:latin typeface="Times New Roman" panose="02020603050405020304" pitchFamily="18" charset="0"/>
                <a:cs typeface="Times New Roman" panose="02020603050405020304" pitchFamily="18" charset="0"/>
              </a:rPr>
              <a:t>Memory unit stores </a:t>
            </a:r>
            <a:r>
              <a:rPr lang="en-US" altLang="en-US" sz="2000" dirty="0" smtClean="0">
                <a:solidFill>
                  <a:srgbClr val="FF0000"/>
                </a:solidFill>
                <a:latin typeface="Times New Roman" panose="02020603050405020304" pitchFamily="18" charset="0"/>
                <a:cs typeface="Times New Roman" panose="02020603050405020304" pitchFamily="18" charset="0"/>
              </a:rPr>
              <a:t>instructions</a:t>
            </a:r>
            <a:r>
              <a:rPr lang="en-US" altLang="en-US" sz="2000" dirty="0" smtClean="0">
                <a:solidFill>
                  <a:srgbClr val="000099"/>
                </a:solidFill>
                <a:latin typeface="Times New Roman" panose="02020603050405020304" pitchFamily="18" charset="0"/>
                <a:cs typeface="Times New Roman" panose="02020603050405020304" pitchFamily="18" charset="0"/>
              </a:rPr>
              <a:t> and </a:t>
            </a:r>
            <a:r>
              <a:rPr lang="en-US" altLang="en-US" sz="2000" dirty="0" smtClean="0">
                <a:solidFill>
                  <a:srgbClr val="FF0000"/>
                </a:solidFill>
                <a:latin typeface="Times New Roman" panose="02020603050405020304" pitchFamily="18" charset="0"/>
                <a:cs typeface="Times New Roman" panose="02020603050405020304" pitchFamily="18" charset="0"/>
              </a:rPr>
              <a:t>data</a:t>
            </a:r>
            <a:r>
              <a:rPr lang="en-US" altLang="en-US" sz="2000" dirty="0" smtClean="0">
                <a:solidFill>
                  <a:srgbClr val="000099"/>
                </a:solidFill>
                <a:latin typeface="Times New Roman" panose="02020603050405020304" pitchFamily="18" charset="0"/>
                <a:cs typeface="Times New Roman" panose="02020603050405020304" pitchFamily="18" charset="0"/>
              </a:rPr>
              <a:t>.</a:t>
            </a:r>
            <a:endParaRPr lang="en-US" altLang="en-US" sz="2000" dirty="0" smtClean="0">
              <a:latin typeface="Times New Roman" panose="02020603050405020304" pitchFamily="18" charset="0"/>
              <a:cs typeface="Times New Roman" panose="02020603050405020304" pitchFamily="18" charset="0"/>
            </a:endParaRPr>
          </a:p>
          <a:p>
            <a:pPr lvl="1"/>
            <a:r>
              <a:rPr lang="en-US" altLang="en-US" sz="2000" dirty="0" smtClean="0">
                <a:latin typeface="Times New Roman" panose="02020603050405020304" pitchFamily="18" charset="0"/>
                <a:cs typeface="Times New Roman" panose="02020603050405020304" pitchFamily="18" charset="0"/>
              </a:rPr>
              <a:t>Recall, data is represented as a series of bits.</a:t>
            </a:r>
          </a:p>
          <a:p>
            <a:pPr lvl="1"/>
            <a:r>
              <a:rPr lang="en-US" altLang="en-US" sz="2000" dirty="0" smtClean="0">
                <a:latin typeface="Times New Roman" panose="02020603050405020304" pitchFamily="18" charset="0"/>
                <a:cs typeface="Times New Roman" panose="02020603050405020304" pitchFamily="18" charset="0"/>
              </a:rPr>
              <a:t>To store data, memory unit thus stores </a:t>
            </a:r>
            <a:r>
              <a:rPr lang="en-US" altLang="en-US" sz="2000" dirty="0" smtClean="0">
                <a:solidFill>
                  <a:srgbClr val="FF0000"/>
                </a:solidFill>
                <a:latin typeface="Times New Roman" panose="02020603050405020304" pitchFamily="18" charset="0"/>
                <a:cs typeface="Times New Roman" panose="02020603050405020304" pitchFamily="18" charset="0"/>
              </a:rPr>
              <a:t>bits</a:t>
            </a:r>
            <a:r>
              <a:rPr lang="en-US" altLang="en-US" sz="2000" dirty="0" smtClean="0">
                <a:latin typeface="Times New Roman" panose="02020603050405020304" pitchFamily="18" charset="0"/>
                <a:cs typeface="Times New Roman" panose="02020603050405020304" pitchFamily="18" charset="0"/>
              </a:rPr>
              <a:t>. </a:t>
            </a:r>
          </a:p>
          <a:p>
            <a:r>
              <a:rPr lang="en-US" altLang="en-US" sz="2000" dirty="0" smtClean="0">
                <a:solidFill>
                  <a:srgbClr val="FF0000"/>
                </a:solidFill>
                <a:latin typeface="Times New Roman" panose="02020603050405020304" pitchFamily="18" charset="0"/>
                <a:cs typeface="Times New Roman" panose="02020603050405020304" pitchFamily="18" charset="0"/>
              </a:rPr>
              <a:t>Processor</a:t>
            </a:r>
            <a:r>
              <a:rPr lang="en-US" altLang="en-US" sz="2000" dirty="0" smtClean="0">
                <a:latin typeface="Times New Roman" panose="02020603050405020304" pitchFamily="18" charset="0"/>
                <a:cs typeface="Times New Roman" panose="02020603050405020304" pitchFamily="18" charset="0"/>
              </a:rPr>
              <a:t> reads </a:t>
            </a:r>
            <a:r>
              <a:rPr lang="en-US" altLang="en-US" sz="2000" dirty="0" smtClean="0">
                <a:solidFill>
                  <a:srgbClr val="FF0000"/>
                </a:solidFill>
                <a:latin typeface="Times New Roman" panose="02020603050405020304" pitchFamily="18" charset="0"/>
                <a:cs typeface="Times New Roman" panose="02020603050405020304" pitchFamily="18" charset="0"/>
              </a:rPr>
              <a:t>instructions</a:t>
            </a:r>
            <a:r>
              <a:rPr lang="en-US" altLang="en-US" sz="2000" dirty="0" smtClean="0">
                <a:latin typeface="Times New Roman" panose="02020603050405020304" pitchFamily="18" charset="0"/>
                <a:cs typeface="Times New Roman" panose="02020603050405020304" pitchFamily="18" charset="0"/>
              </a:rPr>
              <a:t> and reads/writes </a:t>
            </a:r>
            <a:r>
              <a:rPr lang="en-US" altLang="en-US" sz="2000" dirty="0" smtClean="0">
                <a:solidFill>
                  <a:srgbClr val="FF0000"/>
                </a:solidFill>
                <a:latin typeface="Times New Roman" panose="02020603050405020304" pitchFamily="18" charset="0"/>
                <a:cs typeface="Times New Roman" panose="02020603050405020304" pitchFamily="18" charset="0"/>
              </a:rPr>
              <a:t>data</a:t>
            </a:r>
            <a:r>
              <a:rPr lang="en-US" altLang="en-US" sz="2000" dirty="0" smtClean="0">
                <a:latin typeface="Times New Roman" panose="02020603050405020304" pitchFamily="18" charset="0"/>
                <a:cs typeface="Times New Roman" panose="02020603050405020304" pitchFamily="18" charset="0"/>
              </a:rPr>
              <a:t> from/to the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latin typeface="Times New Roman" panose="02020603050405020304" pitchFamily="18" charset="0"/>
                <a:cs typeface="Times New Roman" panose="02020603050405020304" pitchFamily="18" charset="0"/>
              </a:rPr>
              <a:t> during the </a:t>
            </a:r>
            <a:r>
              <a:rPr lang="en-US" altLang="en-US" sz="2000" dirty="0" smtClean="0">
                <a:solidFill>
                  <a:srgbClr val="FF0000"/>
                </a:solidFill>
                <a:latin typeface="Times New Roman" panose="02020603050405020304" pitchFamily="18" charset="0"/>
                <a:cs typeface="Times New Roman" panose="02020603050405020304" pitchFamily="18" charset="0"/>
              </a:rPr>
              <a:t>execution</a:t>
            </a:r>
            <a:r>
              <a:rPr lang="en-US" altLang="en-US" sz="2000" dirty="0" smtClean="0">
                <a:latin typeface="Times New Roman" panose="02020603050405020304" pitchFamily="18" charset="0"/>
                <a:cs typeface="Times New Roman" panose="02020603050405020304" pitchFamily="18" charset="0"/>
              </a:rPr>
              <a:t> of a program. </a:t>
            </a:r>
          </a:p>
          <a:p>
            <a:pPr lvl="1"/>
            <a:r>
              <a:rPr lang="en-US" altLang="en-US" sz="2000" dirty="0" smtClean="0">
                <a:latin typeface="Times New Roman" panose="02020603050405020304" pitchFamily="18" charset="0"/>
                <a:cs typeface="Times New Roman" panose="02020603050405020304" pitchFamily="18" charset="0"/>
              </a:rPr>
              <a:t>In theory, </a:t>
            </a:r>
            <a:r>
              <a:rPr lang="en-US" altLang="en-US" sz="2000" dirty="0" smtClean="0">
                <a:solidFill>
                  <a:srgbClr val="000099"/>
                </a:solidFill>
                <a:latin typeface="Times New Roman" panose="02020603050405020304" pitchFamily="18" charset="0"/>
                <a:cs typeface="Times New Roman" panose="02020603050405020304" pitchFamily="18" charset="0"/>
              </a:rPr>
              <a:t>instructions and data could be fetched one bit at a time.</a:t>
            </a:r>
          </a:p>
          <a:p>
            <a:pPr lvl="1"/>
            <a:r>
              <a:rPr lang="en-US" altLang="en-US" sz="2000" dirty="0" smtClean="0">
                <a:latin typeface="Times New Roman" panose="02020603050405020304" pitchFamily="18" charset="0"/>
                <a:cs typeface="Times New Roman" panose="02020603050405020304" pitchFamily="18" charset="0"/>
              </a:rPr>
              <a:t>In practice, </a:t>
            </a:r>
            <a:r>
              <a:rPr lang="en-US" altLang="en-US" sz="2000" dirty="0" smtClean="0">
                <a:solidFill>
                  <a:srgbClr val="000099"/>
                </a:solidFill>
                <a:latin typeface="Times New Roman" panose="02020603050405020304" pitchFamily="18" charset="0"/>
                <a:cs typeface="Times New Roman" panose="02020603050405020304" pitchFamily="18" charset="0"/>
              </a:rPr>
              <a:t>a </a:t>
            </a:r>
            <a:r>
              <a:rPr lang="en-US" altLang="en-US" sz="2000" dirty="0" smtClean="0">
                <a:solidFill>
                  <a:srgbClr val="FF0000"/>
                </a:solidFill>
                <a:latin typeface="Times New Roman" panose="02020603050405020304" pitchFamily="18" charset="0"/>
                <a:cs typeface="Times New Roman" panose="02020603050405020304" pitchFamily="18" charset="0"/>
              </a:rPr>
              <a:t>group</a:t>
            </a:r>
            <a:r>
              <a:rPr lang="en-US" altLang="en-US" sz="2000" dirty="0" smtClean="0">
                <a:solidFill>
                  <a:srgbClr val="000099"/>
                </a:solidFill>
                <a:latin typeface="Times New Roman" panose="02020603050405020304" pitchFamily="18" charset="0"/>
                <a:cs typeface="Times New Roman" panose="02020603050405020304" pitchFamily="18" charset="0"/>
              </a:rPr>
              <a:t> of </a:t>
            </a:r>
            <a:r>
              <a:rPr lang="en-US" altLang="en-US" sz="2000" dirty="0" smtClean="0">
                <a:solidFill>
                  <a:srgbClr val="FF0000"/>
                </a:solidFill>
                <a:latin typeface="Times New Roman" panose="02020603050405020304" pitchFamily="18" charset="0"/>
                <a:cs typeface="Times New Roman" panose="02020603050405020304" pitchFamily="18" charset="0"/>
              </a:rPr>
              <a:t>bits</a:t>
            </a:r>
            <a:r>
              <a:rPr lang="en-US" altLang="en-US" sz="2000" dirty="0" smtClean="0">
                <a:solidFill>
                  <a:srgbClr val="000099"/>
                </a:solidFill>
                <a:latin typeface="Times New Roman" panose="02020603050405020304" pitchFamily="18" charset="0"/>
                <a:cs typeface="Times New Roman" panose="02020603050405020304" pitchFamily="18" charset="0"/>
              </a:rPr>
              <a:t> is fetched at a time</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solidFill>
                  <a:srgbClr val="000099"/>
                </a:solidFill>
                <a:latin typeface="Times New Roman" panose="02020603050405020304" pitchFamily="18" charset="0"/>
                <a:cs typeface="Times New Roman" panose="02020603050405020304" pitchFamily="18" charset="0"/>
              </a:rPr>
              <a:t>Group of bits stored or retrieved at a time is termed as “</a:t>
            </a:r>
            <a:r>
              <a:rPr lang="en-US" altLang="en-US" sz="2000" dirty="0" smtClean="0">
                <a:solidFill>
                  <a:srgbClr val="FF0000"/>
                </a:solidFill>
                <a:latin typeface="Times New Roman" panose="02020603050405020304" pitchFamily="18" charset="0"/>
                <a:cs typeface="Times New Roman" panose="02020603050405020304" pitchFamily="18" charset="0"/>
              </a:rPr>
              <a:t>word</a:t>
            </a:r>
            <a:r>
              <a:rPr lang="en-US" altLang="en-US" sz="2000" dirty="0" smtClean="0">
                <a:solidFill>
                  <a:srgbClr val="000099"/>
                </a:solidFill>
                <a:latin typeface="Times New Roman" panose="02020603050405020304" pitchFamily="18" charset="0"/>
                <a:cs typeface="Times New Roman" panose="02020603050405020304" pitchFamily="18" charset="0"/>
              </a:rPr>
              <a:t>”</a:t>
            </a:r>
          </a:p>
          <a:p>
            <a:pPr lvl="1"/>
            <a:r>
              <a:rPr lang="en-US" altLang="en-US" sz="2000" dirty="0" smtClean="0">
                <a:solidFill>
                  <a:srgbClr val="000099"/>
                </a:solidFill>
                <a:latin typeface="Times New Roman" panose="02020603050405020304" pitchFamily="18" charset="0"/>
                <a:cs typeface="Times New Roman" panose="02020603050405020304" pitchFamily="18" charset="0"/>
              </a:rPr>
              <a:t>Number of bits in a word is termed as the “</a:t>
            </a:r>
            <a:r>
              <a:rPr lang="en-US" altLang="en-US" sz="2000" dirty="0" smtClean="0">
                <a:solidFill>
                  <a:srgbClr val="FF0000"/>
                </a:solidFill>
                <a:latin typeface="Times New Roman" panose="02020603050405020304" pitchFamily="18" charset="0"/>
                <a:cs typeface="Times New Roman" panose="02020603050405020304" pitchFamily="18" charset="0"/>
              </a:rPr>
              <a:t>word</a:t>
            </a:r>
            <a:r>
              <a:rPr lang="en-US" altLang="en-US" sz="2000" dirty="0" smtClean="0">
                <a:solidFill>
                  <a:srgbClr val="000099"/>
                </a:solidFill>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length</a:t>
            </a:r>
            <a:r>
              <a:rPr lang="en-US" altLang="en-US" sz="2000" dirty="0" smtClean="0">
                <a:solidFill>
                  <a:srgbClr val="000099"/>
                </a:solidFill>
                <a:latin typeface="Times New Roman" panose="02020603050405020304" pitchFamily="18" charset="0"/>
                <a:cs typeface="Times New Roman" panose="02020603050405020304" pitchFamily="18" charset="0"/>
              </a:rPr>
              <a:t>” of a computer.</a:t>
            </a:r>
            <a:r>
              <a:rPr lang="en-US" altLang="en-US" sz="2000" dirty="0" smtClean="0">
                <a:latin typeface="Times New Roman" panose="02020603050405020304" pitchFamily="18" charset="0"/>
                <a:cs typeface="Times New Roman" panose="02020603050405020304" pitchFamily="18" charset="0"/>
              </a:rPr>
              <a:t> </a:t>
            </a:r>
          </a:p>
          <a:p>
            <a:r>
              <a:rPr lang="en-US" altLang="en-US" sz="2000" dirty="0" smtClean="0">
                <a:latin typeface="Times New Roman" panose="02020603050405020304" pitchFamily="18" charset="0"/>
                <a:cs typeface="Times New Roman" panose="02020603050405020304" pitchFamily="18" charset="0"/>
              </a:rPr>
              <a:t>In order to </a:t>
            </a:r>
            <a:r>
              <a:rPr lang="en-US" altLang="en-US" sz="2000" dirty="0" smtClean="0">
                <a:solidFill>
                  <a:srgbClr val="FF0000"/>
                </a:solidFill>
                <a:latin typeface="Times New Roman" panose="02020603050405020304" pitchFamily="18" charset="0"/>
                <a:cs typeface="Times New Roman" panose="02020603050405020304" pitchFamily="18" charset="0"/>
              </a:rPr>
              <a:t>read/write</a:t>
            </a:r>
            <a:r>
              <a:rPr lang="en-US" altLang="en-US" sz="2000" dirty="0" smtClean="0">
                <a:latin typeface="Times New Roman" panose="02020603050405020304" pitchFamily="18" charset="0"/>
                <a:cs typeface="Times New Roman" panose="02020603050405020304" pitchFamily="18" charset="0"/>
              </a:rPr>
              <a:t> to and from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latin typeface="Times New Roman" panose="02020603050405020304" pitchFamily="18" charset="0"/>
                <a:cs typeface="Times New Roman" panose="02020603050405020304" pitchFamily="18" charset="0"/>
              </a:rPr>
              <a:t>, a processor should know where to look:</a:t>
            </a:r>
          </a:p>
          <a:p>
            <a:pPr lvl="1"/>
            <a:r>
              <a:rPr lang="en-US" altLang="en-US" sz="2000" dirty="0" smtClean="0">
                <a:solidFill>
                  <a:srgbClr val="000099"/>
                </a:solidFill>
                <a:latin typeface="Times New Roman" panose="02020603050405020304" pitchFamily="18" charset="0"/>
                <a:cs typeface="Times New Roman" panose="02020603050405020304" pitchFamily="18" charset="0"/>
              </a:rPr>
              <a:t>“</a:t>
            </a:r>
            <a:r>
              <a:rPr lang="en-US" altLang="en-US" sz="2000" dirty="0" smtClean="0">
                <a:solidFill>
                  <a:srgbClr val="FF0000"/>
                </a:solidFill>
                <a:latin typeface="Times New Roman" panose="02020603050405020304" pitchFamily="18" charset="0"/>
                <a:cs typeface="Times New Roman" panose="02020603050405020304" pitchFamily="18" charset="0"/>
              </a:rPr>
              <a:t>Address</a:t>
            </a:r>
            <a:r>
              <a:rPr lang="en-US" altLang="en-US" sz="2000" dirty="0" smtClean="0">
                <a:solidFill>
                  <a:srgbClr val="000099"/>
                </a:solidFill>
                <a:latin typeface="Times New Roman" panose="02020603050405020304" pitchFamily="18" charset="0"/>
                <a:cs typeface="Times New Roman" panose="02020603050405020304" pitchFamily="18" charset="0"/>
              </a:rPr>
              <a:t>” is associated with each </a:t>
            </a:r>
            <a:r>
              <a:rPr lang="en-US" altLang="en-US" sz="2000" dirty="0" smtClean="0">
                <a:solidFill>
                  <a:srgbClr val="FF0000"/>
                </a:solidFill>
                <a:latin typeface="Times New Roman" panose="02020603050405020304" pitchFamily="18" charset="0"/>
                <a:cs typeface="Times New Roman" panose="02020603050405020304" pitchFamily="18" charset="0"/>
              </a:rPr>
              <a:t>word</a:t>
            </a:r>
            <a:r>
              <a:rPr lang="en-US" altLang="en-US" sz="2000" dirty="0" smtClean="0">
                <a:solidFill>
                  <a:srgbClr val="000099"/>
                </a:solidFill>
                <a:latin typeface="Times New Roman" panose="02020603050405020304" pitchFamily="18" charset="0"/>
                <a:cs typeface="Times New Roman" panose="02020603050405020304" pitchFamily="18" charset="0"/>
              </a:rPr>
              <a:t> location</a:t>
            </a:r>
            <a:r>
              <a:rPr lang="en-US" altLang="en-US" sz="20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296861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95F3A893-D3EF-47D0-877F-998A14457FF0}" type="datetime5">
              <a:rPr lang="en-US" smtClean="0"/>
              <a:pPr>
                <a:defRPr/>
              </a:pPr>
              <a:t>14-Aug-19</a:t>
            </a:fld>
            <a:endParaRPr lang="en-US" dirty="0"/>
          </a:p>
        </p:txBody>
      </p:sp>
      <p:sp>
        <p:nvSpPr>
          <p:cNvPr id="5" name="Slide Number Placeholder 4"/>
          <p:cNvSpPr>
            <a:spLocks noGrp="1"/>
          </p:cNvSpPr>
          <p:nvPr>
            <p:ph type="sldNum" sz="quarter" idx="12"/>
          </p:nvPr>
        </p:nvSpPr>
        <p:spPr/>
        <p:txBody>
          <a:bodyPr/>
          <a:lstStyle/>
          <a:p>
            <a:pPr>
              <a:defRPr/>
            </a:pPr>
            <a:fld id="{2F4440B5-1AC4-43FB-B511-9A82AFC4A747}" type="slidenum">
              <a:rPr lang="en-US" smtClean="0"/>
              <a:pPr>
                <a:defRPr/>
              </a:pPr>
              <a:t>140</a:t>
            </a:fld>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7" y="1066800"/>
            <a:ext cx="526732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0249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42C012E0-B8A9-4657-82A8-8B82DEC5EC0E}" type="slidenum">
              <a:rPr lang="en-US" altLang="en-US" sz="1400" smtClean="0">
                <a:latin typeface="Times New Roman" pitchFamily="18" charset="0"/>
              </a:rPr>
              <a:pPr>
                <a:spcBef>
                  <a:spcPct val="0"/>
                </a:spcBef>
                <a:buSzTx/>
                <a:buFontTx/>
                <a:buNone/>
              </a:pPr>
              <a:t>15</a:t>
            </a:fld>
            <a:endParaRPr lang="en-US" altLang="en-US" sz="1400" smtClean="0">
              <a:latin typeface="Times New Roman" pitchFamily="18" charset="0"/>
            </a:endParaRPr>
          </a:p>
        </p:txBody>
      </p:sp>
      <p:sp>
        <p:nvSpPr>
          <p:cNvPr id="22531" name="Rectangle 2"/>
          <p:cNvSpPr>
            <a:spLocks noGrp="1" noChangeArrowheads="1"/>
          </p:cNvSpPr>
          <p:nvPr>
            <p:ph type="title"/>
          </p:nvPr>
        </p:nvSpPr>
        <p:spPr/>
        <p:txBody>
          <a:bodyPr/>
          <a:lstStyle/>
          <a:p>
            <a:r>
              <a:rPr lang="en-US" altLang="en-US" sz="2800" smtClean="0"/>
              <a:t>Memory unit (contd..)</a:t>
            </a:r>
          </a:p>
        </p:txBody>
      </p:sp>
      <p:sp>
        <p:nvSpPr>
          <p:cNvPr id="22532" name="Rectangle 3"/>
          <p:cNvSpPr>
            <a:spLocks noGrp="1" noChangeArrowheads="1"/>
          </p:cNvSpPr>
          <p:nvPr>
            <p:ph type="body" idx="1"/>
          </p:nvPr>
        </p:nvSpPr>
        <p:spPr>
          <a:xfrm>
            <a:off x="685800" y="1179513"/>
            <a:ext cx="7772400" cy="4900612"/>
          </a:xfrm>
        </p:spPr>
        <p:txBody>
          <a:bodyPr/>
          <a:lstStyle/>
          <a:p>
            <a:r>
              <a:rPr lang="en-US" altLang="en-US" sz="2000" dirty="0" smtClean="0">
                <a:latin typeface="Times New Roman" panose="02020603050405020304" pitchFamily="18" charset="0"/>
                <a:cs typeface="Times New Roman" panose="02020603050405020304" pitchFamily="18" charset="0"/>
              </a:rPr>
              <a:t>Processor reads/writes to/from memory based on the memory address:</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Access</a:t>
            </a:r>
            <a:r>
              <a:rPr lang="en-US" altLang="en-US" sz="2000" dirty="0" smtClean="0">
                <a:solidFill>
                  <a:srgbClr val="000099"/>
                </a:solidFill>
                <a:latin typeface="Times New Roman" panose="02020603050405020304" pitchFamily="18" charset="0"/>
                <a:cs typeface="Times New Roman" panose="02020603050405020304" pitchFamily="18" charset="0"/>
              </a:rPr>
              <a:t> any </a:t>
            </a:r>
            <a:r>
              <a:rPr lang="en-US" altLang="en-US" sz="2000" dirty="0" smtClean="0">
                <a:solidFill>
                  <a:srgbClr val="FF0000"/>
                </a:solidFill>
                <a:latin typeface="Times New Roman" panose="02020603050405020304" pitchFamily="18" charset="0"/>
                <a:cs typeface="Times New Roman" panose="02020603050405020304" pitchFamily="18" charset="0"/>
              </a:rPr>
              <a:t>word</a:t>
            </a:r>
            <a:r>
              <a:rPr lang="en-US" altLang="en-US" sz="2000" dirty="0" smtClean="0">
                <a:solidFill>
                  <a:srgbClr val="000099"/>
                </a:solidFill>
                <a:latin typeface="Times New Roman" panose="02020603050405020304" pitchFamily="18" charset="0"/>
                <a:cs typeface="Times New Roman" panose="02020603050405020304" pitchFamily="18" charset="0"/>
              </a:rPr>
              <a:t> location in a short and </a:t>
            </a:r>
            <a:r>
              <a:rPr lang="en-US" altLang="en-US" sz="2000" dirty="0" smtClean="0">
                <a:solidFill>
                  <a:srgbClr val="FF0000"/>
                </a:solidFill>
                <a:latin typeface="Times New Roman" panose="02020603050405020304" pitchFamily="18" charset="0"/>
                <a:cs typeface="Times New Roman" panose="02020603050405020304" pitchFamily="18" charset="0"/>
              </a:rPr>
              <a:t>fixed</a:t>
            </a:r>
            <a:r>
              <a:rPr lang="en-US" altLang="en-US" sz="2000" dirty="0" smtClean="0">
                <a:solidFill>
                  <a:srgbClr val="000099"/>
                </a:solidFill>
                <a:latin typeface="Times New Roman" panose="02020603050405020304" pitchFamily="18" charset="0"/>
                <a:cs typeface="Times New Roman" panose="02020603050405020304" pitchFamily="18" charset="0"/>
              </a:rPr>
              <a:t> amount of </a:t>
            </a:r>
            <a:r>
              <a:rPr lang="en-US" altLang="en-US" sz="2000" dirty="0" smtClean="0">
                <a:solidFill>
                  <a:srgbClr val="FF0000"/>
                </a:solidFill>
                <a:latin typeface="Times New Roman" panose="02020603050405020304" pitchFamily="18" charset="0"/>
                <a:cs typeface="Times New Roman" panose="02020603050405020304" pitchFamily="18" charset="0"/>
              </a:rPr>
              <a:t>time</a:t>
            </a:r>
            <a:r>
              <a:rPr lang="en-US" altLang="en-US" sz="2000" dirty="0" smtClean="0">
                <a:latin typeface="Times New Roman" panose="02020603050405020304" pitchFamily="18" charset="0"/>
                <a:cs typeface="Times New Roman" panose="02020603050405020304" pitchFamily="18" charset="0"/>
              </a:rPr>
              <a:t> based on the address.</a:t>
            </a:r>
          </a:p>
          <a:p>
            <a:pPr lvl="1"/>
            <a:r>
              <a:rPr lang="en-US" altLang="en-US" sz="2000" dirty="0" smtClean="0">
                <a:solidFill>
                  <a:srgbClr val="000099"/>
                </a:solidFill>
                <a:latin typeface="Times New Roman" panose="02020603050405020304" pitchFamily="18" charset="0"/>
                <a:cs typeface="Times New Roman" panose="02020603050405020304" pitchFamily="18" charset="0"/>
              </a:rPr>
              <a:t>Random Access Memory (</a:t>
            </a:r>
            <a:r>
              <a:rPr lang="en-US" altLang="en-US" sz="2000" dirty="0" smtClean="0">
                <a:solidFill>
                  <a:srgbClr val="FF0000"/>
                </a:solidFill>
                <a:latin typeface="Times New Roman" panose="02020603050405020304" pitchFamily="18" charset="0"/>
                <a:cs typeface="Times New Roman" panose="02020603050405020304" pitchFamily="18" charset="0"/>
              </a:rPr>
              <a:t>RAM</a:t>
            </a:r>
            <a:r>
              <a:rPr lang="en-US" altLang="en-US" sz="2000" dirty="0" smtClean="0">
                <a:solidFill>
                  <a:srgbClr val="000099"/>
                </a:solidFill>
                <a:latin typeface="Times New Roman" panose="02020603050405020304" pitchFamily="18" charset="0"/>
                <a:cs typeface="Times New Roman" panose="02020603050405020304" pitchFamily="18" charset="0"/>
              </a:rPr>
              <a:t>) provides fixed access time</a:t>
            </a:r>
            <a:r>
              <a:rPr lang="en-US" altLang="en-US" sz="2000" dirty="0" smtClean="0">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independent</a:t>
            </a:r>
            <a:r>
              <a:rPr lang="en-US" altLang="en-US" sz="2000" dirty="0" smtClean="0">
                <a:solidFill>
                  <a:srgbClr val="000099"/>
                </a:solidFill>
                <a:latin typeface="Times New Roman" panose="02020603050405020304" pitchFamily="18" charset="0"/>
                <a:cs typeface="Times New Roman" panose="02020603050405020304" pitchFamily="18" charset="0"/>
              </a:rPr>
              <a:t> of the </a:t>
            </a:r>
            <a:r>
              <a:rPr lang="en-US" altLang="en-US" sz="2000" dirty="0" smtClean="0">
                <a:solidFill>
                  <a:srgbClr val="FF0000"/>
                </a:solidFill>
                <a:latin typeface="Times New Roman" panose="02020603050405020304" pitchFamily="18" charset="0"/>
                <a:cs typeface="Times New Roman" panose="02020603050405020304" pitchFamily="18" charset="0"/>
              </a:rPr>
              <a:t>location</a:t>
            </a:r>
            <a:r>
              <a:rPr lang="en-US" altLang="en-US" sz="2000" dirty="0" smtClean="0">
                <a:latin typeface="Times New Roman" panose="02020603050405020304" pitchFamily="18" charset="0"/>
                <a:cs typeface="Times New Roman" panose="02020603050405020304" pitchFamily="18" charset="0"/>
              </a:rPr>
              <a:t> of the </a:t>
            </a:r>
            <a:r>
              <a:rPr lang="en-US" altLang="en-US" sz="2000" dirty="0" smtClean="0">
                <a:solidFill>
                  <a:srgbClr val="FF0000"/>
                </a:solidFill>
                <a:latin typeface="Times New Roman" panose="02020603050405020304" pitchFamily="18" charset="0"/>
                <a:cs typeface="Times New Roman" panose="02020603050405020304" pitchFamily="18" charset="0"/>
              </a:rPr>
              <a:t>word</a:t>
            </a:r>
            <a:r>
              <a:rPr lang="en-US" altLang="en-US" sz="2000" dirty="0" smtClean="0">
                <a:latin typeface="Times New Roman" panose="02020603050405020304" pitchFamily="18" charset="0"/>
                <a:cs typeface="Times New Roman" panose="02020603050405020304" pitchFamily="18" charset="0"/>
              </a:rPr>
              <a:t>. </a:t>
            </a:r>
          </a:p>
          <a:p>
            <a:pPr lvl="1"/>
            <a:r>
              <a:rPr lang="en-US" altLang="en-US" sz="2000" dirty="0" smtClean="0">
                <a:latin typeface="Times New Roman" panose="02020603050405020304" pitchFamily="18" charset="0"/>
                <a:cs typeface="Times New Roman" panose="02020603050405020304" pitchFamily="18" charset="0"/>
              </a:rPr>
              <a:t>Access time is known as “</a:t>
            </a:r>
            <a:r>
              <a:rPr lang="en-US" altLang="en-US" sz="2000" dirty="0" smtClean="0">
                <a:solidFill>
                  <a:srgbClr val="000099"/>
                </a:solidFill>
                <a:latin typeface="Times New Roman" panose="02020603050405020304" pitchFamily="18" charset="0"/>
                <a:cs typeface="Times New Roman" panose="02020603050405020304" pitchFamily="18" charset="0"/>
              </a:rPr>
              <a:t>Memory Access Time”.</a:t>
            </a:r>
            <a:endParaRPr lang="en-US" altLang="en-US" sz="2000" dirty="0" smtClean="0">
              <a:latin typeface="Times New Roman" panose="02020603050405020304" pitchFamily="18" charset="0"/>
              <a:cs typeface="Times New Roman" panose="02020603050405020304" pitchFamily="18" charset="0"/>
            </a:endParaRPr>
          </a:p>
          <a:p>
            <a:r>
              <a:rPr lang="en-US" altLang="en-US" sz="2000" dirty="0" smtClean="0">
                <a:solidFill>
                  <a:srgbClr val="000099"/>
                </a:solidFill>
                <a:latin typeface="Times New Roman" panose="02020603050405020304" pitchFamily="18" charset="0"/>
                <a:cs typeface="Times New Roman" panose="02020603050405020304" pitchFamily="18" charset="0"/>
              </a:rPr>
              <a:t>Memory and processor have to “</a:t>
            </a:r>
            <a:r>
              <a:rPr lang="en-US" altLang="en-US" sz="2000" dirty="0" smtClean="0">
                <a:solidFill>
                  <a:srgbClr val="FF0000"/>
                </a:solidFill>
                <a:latin typeface="Times New Roman" panose="02020603050405020304" pitchFamily="18" charset="0"/>
                <a:cs typeface="Times New Roman" panose="02020603050405020304" pitchFamily="18" charset="0"/>
              </a:rPr>
              <a:t>communicate</a:t>
            </a:r>
            <a:r>
              <a:rPr lang="en-US" altLang="en-US" sz="2000" dirty="0" smtClean="0">
                <a:solidFill>
                  <a:srgbClr val="000099"/>
                </a:solidFill>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 with each other in order to read/write information.</a:t>
            </a:r>
          </a:p>
          <a:p>
            <a:pPr lvl="1"/>
            <a:r>
              <a:rPr lang="en-US" altLang="en-US" sz="2000" dirty="0" smtClean="0">
                <a:latin typeface="Times New Roman" panose="02020603050405020304" pitchFamily="18" charset="0"/>
                <a:cs typeface="Times New Roman" panose="02020603050405020304" pitchFamily="18" charset="0"/>
              </a:rPr>
              <a:t>In order to </a:t>
            </a:r>
            <a:r>
              <a:rPr lang="en-US" altLang="en-US" sz="2000" dirty="0" smtClean="0">
                <a:solidFill>
                  <a:srgbClr val="000099"/>
                </a:solidFill>
                <a:latin typeface="Times New Roman" panose="02020603050405020304" pitchFamily="18" charset="0"/>
                <a:cs typeface="Times New Roman" panose="02020603050405020304" pitchFamily="18" charset="0"/>
              </a:rPr>
              <a:t>reduce “communication time”, a small amount of RAM (known as </a:t>
            </a:r>
            <a:r>
              <a:rPr lang="en-US" altLang="en-US" sz="2000" dirty="0" smtClean="0">
                <a:solidFill>
                  <a:srgbClr val="FF0000"/>
                </a:solidFill>
                <a:latin typeface="Times New Roman" panose="02020603050405020304" pitchFamily="18" charset="0"/>
                <a:cs typeface="Times New Roman" panose="02020603050405020304" pitchFamily="18" charset="0"/>
              </a:rPr>
              <a:t>Cache</a:t>
            </a:r>
            <a:r>
              <a:rPr lang="en-US" altLang="en-US" sz="2000" dirty="0" smtClean="0">
                <a:solidFill>
                  <a:srgbClr val="000099"/>
                </a:solidFill>
                <a:latin typeface="Times New Roman" panose="02020603050405020304" pitchFamily="18" charset="0"/>
                <a:cs typeface="Times New Roman" panose="02020603050405020304" pitchFamily="18" charset="0"/>
              </a:rPr>
              <a:t>) is tightly coupled with the </a:t>
            </a:r>
            <a:r>
              <a:rPr lang="en-US" altLang="en-US" sz="2000" dirty="0" smtClean="0">
                <a:solidFill>
                  <a:srgbClr val="FF0000"/>
                </a:solidFill>
                <a:latin typeface="Times New Roman" panose="02020603050405020304" pitchFamily="18" charset="0"/>
                <a:cs typeface="Times New Roman" panose="02020603050405020304" pitchFamily="18" charset="0"/>
              </a:rPr>
              <a:t>processor</a:t>
            </a:r>
            <a:r>
              <a:rPr lang="en-US" altLang="en-US" sz="2000" dirty="0" smtClean="0">
                <a:solidFill>
                  <a:srgbClr val="000099"/>
                </a:solidFill>
                <a:latin typeface="Times New Roman" panose="02020603050405020304" pitchFamily="18" charset="0"/>
                <a:cs typeface="Times New Roman" panose="02020603050405020304" pitchFamily="18" charset="0"/>
              </a:rPr>
              <a:t>.</a:t>
            </a:r>
          </a:p>
          <a:p>
            <a:r>
              <a:rPr lang="en-US" altLang="en-US" sz="2000" dirty="0" smtClean="0">
                <a:latin typeface="Times New Roman" panose="02020603050405020304" pitchFamily="18" charset="0"/>
                <a:cs typeface="Times New Roman" panose="02020603050405020304" pitchFamily="18" charset="0"/>
              </a:rPr>
              <a:t>Modern computers have </a:t>
            </a:r>
            <a:r>
              <a:rPr lang="en-US" altLang="en-US" sz="2000" dirty="0" smtClean="0">
                <a:solidFill>
                  <a:srgbClr val="000099"/>
                </a:solidFill>
                <a:latin typeface="Times New Roman" panose="02020603050405020304" pitchFamily="18" charset="0"/>
                <a:cs typeface="Times New Roman" panose="02020603050405020304" pitchFamily="18" charset="0"/>
              </a:rPr>
              <a:t>three to four levels of </a:t>
            </a:r>
            <a:r>
              <a:rPr lang="en-US" altLang="en-US" sz="2000" dirty="0" smtClean="0">
                <a:solidFill>
                  <a:srgbClr val="FF0000"/>
                </a:solidFill>
                <a:latin typeface="Times New Roman" panose="02020603050405020304" pitchFamily="18" charset="0"/>
                <a:cs typeface="Times New Roman" panose="02020603050405020304" pitchFamily="18" charset="0"/>
              </a:rPr>
              <a:t>RAM</a:t>
            </a:r>
            <a:r>
              <a:rPr lang="en-US" altLang="en-US" sz="2000" dirty="0" smtClean="0">
                <a:solidFill>
                  <a:srgbClr val="000099"/>
                </a:solidFill>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units</a:t>
            </a:r>
            <a:r>
              <a:rPr lang="en-US" altLang="en-US" sz="2000" dirty="0" smtClean="0">
                <a:solidFill>
                  <a:srgbClr val="000099"/>
                </a:solidFill>
                <a:latin typeface="Times New Roman" panose="02020603050405020304" pitchFamily="18" charset="0"/>
                <a:cs typeface="Times New Roman" panose="02020603050405020304" pitchFamily="18" charset="0"/>
              </a:rPr>
              <a:t> with different speeds and sizes:</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Fastest</a:t>
            </a:r>
            <a:r>
              <a:rPr lang="en-US" altLang="en-US" sz="2000" dirty="0" smtClean="0">
                <a:latin typeface="Times New Roman" panose="02020603050405020304" pitchFamily="18" charset="0"/>
                <a:cs typeface="Times New Roman" panose="02020603050405020304" pitchFamily="18" charset="0"/>
              </a:rPr>
              <a:t>, smallest known as </a:t>
            </a:r>
            <a:r>
              <a:rPr lang="en-US" altLang="en-US" sz="2000" dirty="0" smtClean="0">
                <a:solidFill>
                  <a:srgbClr val="FF0000"/>
                </a:solidFill>
                <a:latin typeface="Times New Roman" panose="02020603050405020304" pitchFamily="18" charset="0"/>
                <a:cs typeface="Times New Roman" panose="02020603050405020304" pitchFamily="18" charset="0"/>
              </a:rPr>
              <a:t>Cache</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Slowest</a:t>
            </a:r>
            <a:r>
              <a:rPr lang="en-US" altLang="en-US" sz="2000" dirty="0" smtClean="0">
                <a:latin typeface="Times New Roman" panose="02020603050405020304" pitchFamily="18" charset="0"/>
                <a:cs typeface="Times New Roman" panose="02020603050405020304" pitchFamily="18" charset="0"/>
              </a:rPr>
              <a:t>, largest known as </a:t>
            </a:r>
            <a:r>
              <a:rPr lang="en-US" altLang="en-US" sz="2000" dirty="0" smtClean="0">
                <a:solidFill>
                  <a:srgbClr val="FF0000"/>
                </a:solidFill>
                <a:latin typeface="Times New Roman" panose="02020603050405020304" pitchFamily="18" charset="0"/>
                <a:cs typeface="Times New Roman" panose="02020603050405020304" pitchFamily="18" charset="0"/>
              </a:rPr>
              <a:t>Main</a:t>
            </a:r>
            <a:r>
              <a:rPr lang="en-US" altLang="en-US" sz="2000" dirty="0" smtClean="0">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latin typeface="Times New Roman" panose="02020603050405020304" pitchFamily="18" charset="0"/>
                <a:cs typeface="Times New Roman" panose="02020603050405020304" pitchFamily="18" charset="0"/>
              </a:rPr>
              <a:t>.</a:t>
            </a:r>
          </a:p>
          <a:p>
            <a:pPr lvl="1"/>
            <a:endParaRPr lang="en-US" altLang="en-US" sz="1800" dirty="0" smtClean="0"/>
          </a:p>
          <a:p>
            <a:pPr lvl="1"/>
            <a:endParaRPr lang="en-US" altLang="en-US" sz="1800" dirty="0" smtClean="0"/>
          </a:p>
          <a:p>
            <a:pPr lvl="1"/>
            <a:endParaRPr lang="en-US" altLang="en-US" dirty="0" smtClean="0"/>
          </a:p>
        </p:txBody>
      </p:sp>
    </p:spTree>
    <p:extLst>
      <p:ext uri="{BB962C8B-B14F-4D97-AF65-F5344CB8AC3E}">
        <p14:creationId xmlns:p14="http://schemas.microsoft.com/office/powerpoint/2010/main" val="3438662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FB835946-B7FE-45C6-A09E-4C9627384E47}" type="slidenum">
              <a:rPr lang="en-US" altLang="en-US" sz="1400" smtClean="0">
                <a:latin typeface="Times New Roman" pitchFamily="18" charset="0"/>
              </a:rPr>
              <a:pPr>
                <a:spcBef>
                  <a:spcPct val="0"/>
                </a:spcBef>
                <a:buSzTx/>
                <a:buFontTx/>
                <a:buNone/>
              </a:pPr>
              <a:t>16</a:t>
            </a:fld>
            <a:endParaRPr lang="en-US" altLang="en-US" sz="1400" smtClean="0">
              <a:latin typeface="Times New Roman" pitchFamily="18" charset="0"/>
            </a:endParaRPr>
          </a:p>
        </p:txBody>
      </p:sp>
      <p:sp>
        <p:nvSpPr>
          <p:cNvPr id="23555" name="Rectangle 2"/>
          <p:cNvSpPr>
            <a:spLocks noGrp="1" noChangeArrowheads="1"/>
          </p:cNvSpPr>
          <p:nvPr>
            <p:ph type="title"/>
          </p:nvPr>
        </p:nvSpPr>
        <p:spPr>
          <a:xfrm>
            <a:off x="457200" y="274638"/>
            <a:ext cx="8229600" cy="563562"/>
          </a:xfrm>
        </p:spPr>
        <p:txBody>
          <a:bodyPr/>
          <a:lstStyle/>
          <a:p>
            <a:r>
              <a:rPr lang="en-US" altLang="en-US" sz="2800" dirty="0" smtClean="0"/>
              <a:t>Memory unit (contd..)</a:t>
            </a:r>
          </a:p>
        </p:txBody>
      </p:sp>
      <p:sp>
        <p:nvSpPr>
          <p:cNvPr id="23556" name="Rectangle 3"/>
          <p:cNvSpPr>
            <a:spLocks noGrp="1" noChangeArrowheads="1"/>
          </p:cNvSpPr>
          <p:nvPr>
            <p:ph type="body" idx="1"/>
          </p:nvPr>
        </p:nvSpPr>
        <p:spPr>
          <a:xfrm>
            <a:off x="457200" y="838200"/>
            <a:ext cx="8229600" cy="5287963"/>
          </a:xfrm>
        </p:spPr>
        <p:txBody>
          <a:bodyPr/>
          <a:lstStyle/>
          <a:p>
            <a:r>
              <a:rPr lang="en-US" altLang="en-US" sz="2000" dirty="0" smtClean="0">
                <a:solidFill>
                  <a:srgbClr val="FF0000"/>
                </a:solidFill>
                <a:latin typeface="Times New Roman" panose="02020603050405020304" pitchFamily="18" charset="0"/>
                <a:cs typeface="Times New Roman" panose="02020603050405020304" pitchFamily="18" charset="0"/>
              </a:rPr>
              <a:t>Primary</a:t>
            </a:r>
            <a:r>
              <a:rPr lang="en-US" altLang="en-US" sz="2000" dirty="0" smtClean="0">
                <a:solidFill>
                  <a:srgbClr val="000099"/>
                </a:solidFill>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storage</a:t>
            </a:r>
            <a:r>
              <a:rPr lang="en-US" altLang="en-US" sz="2000" dirty="0" smtClean="0">
                <a:solidFill>
                  <a:srgbClr val="000099"/>
                </a:solidFill>
                <a:latin typeface="Times New Roman" panose="02020603050405020304" pitchFamily="18" charset="0"/>
                <a:cs typeface="Times New Roman" panose="02020603050405020304" pitchFamily="18" charset="0"/>
              </a:rPr>
              <a:t> of the computer consists of RAM units.</a:t>
            </a:r>
          </a:p>
          <a:p>
            <a:pPr lvl="1"/>
            <a:r>
              <a:rPr lang="en-US" altLang="en-US" sz="2000" dirty="0" smtClean="0">
                <a:latin typeface="Times New Roman" panose="02020603050405020304" pitchFamily="18" charset="0"/>
                <a:cs typeface="Times New Roman" panose="02020603050405020304" pitchFamily="18" charset="0"/>
              </a:rPr>
              <a:t>Fastest, smallest unit is </a:t>
            </a:r>
            <a:r>
              <a:rPr lang="en-US" altLang="en-US" sz="2000" dirty="0" smtClean="0">
                <a:solidFill>
                  <a:srgbClr val="FF0000"/>
                </a:solidFill>
                <a:latin typeface="Times New Roman" panose="02020603050405020304" pitchFamily="18" charset="0"/>
                <a:cs typeface="Times New Roman" panose="02020603050405020304" pitchFamily="18" charset="0"/>
              </a:rPr>
              <a:t>Cache</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latin typeface="Times New Roman" panose="02020603050405020304" pitchFamily="18" charset="0"/>
                <a:cs typeface="Times New Roman" panose="02020603050405020304" pitchFamily="18" charset="0"/>
              </a:rPr>
              <a:t>Slowest, largest unit is </a:t>
            </a:r>
            <a:r>
              <a:rPr lang="en-US" altLang="en-US" sz="2000" dirty="0" smtClean="0">
                <a:solidFill>
                  <a:srgbClr val="FF0000"/>
                </a:solidFill>
                <a:latin typeface="Times New Roman" panose="02020603050405020304" pitchFamily="18" charset="0"/>
                <a:cs typeface="Times New Roman" panose="02020603050405020304" pitchFamily="18" charset="0"/>
              </a:rPr>
              <a:t>Main</a:t>
            </a:r>
            <a:r>
              <a:rPr lang="en-US" altLang="en-US" sz="2000" dirty="0" smtClean="0">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latin typeface="Times New Roman" panose="02020603050405020304" pitchFamily="18" charset="0"/>
                <a:cs typeface="Times New Roman" panose="02020603050405020304" pitchFamily="18" charset="0"/>
              </a:rPr>
              <a:t>.</a:t>
            </a:r>
          </a:p>
          <a:p>
            <a:r>
              <a:rPr lang="en-US" altLang="en-US" sz="2000" dirty="0" smtClean="0">
                <a:solidFill>
                  <a:srgbClr val="000099"/>
                </a:solidFill>
                <a:latin typeface="Times New Roman" panose="02020603050405020304" pitchFamily="18" charset="0"/>
                <a:cs typeface="Times New Roman" panose="02020603050405020304" pitchFamily="18" charset="0"/>
              </a:rPr>
              <a:t>Primary storage is </a:t>
            </a:r>
            <a:r>
              <a:rPr lang="en-US" altLang="en-US" sz="2000" dirty="0" smtClean="0">
                <a:solidFill>
                  <a:srgbClr val="FF0000"/>
                </a:solidFill>
                <a:latin typeface="Times New Roman" panose="02020603050405020304" pitchFamily="18" charset="0"/>
                <a:cs typeface="Times New Roman" panose="02020603050405020304" pitchFamily="18" charset="0"/>
              </a:rPr>
              <a:t>insufficient</a:t>
            </a:r>
            <a:r>
              <a:rPr lang="en-US" altLang="en-US" sz="2000" dirty="0" smtClean="0">
                <a:solidFill>
                  <a:srgbClr val="000099"/>
                </a:solidFill>
                <a:latin typeface="Times New Roman" panose="02020603050405020304" pitchFamily="18" charset="0"/>
                <a:cs typeface="Times New Roman" panose="02020603050405020304" pitchFamily="18" charset="0"/>
              </a:rPr>
              <a:t> to store large amounts of data and programs.</a:t>
            </a:r>
            <a:endParaRPr lang="en-US" altLang="en-US" sz="2000" dirty="0" smtClean="0">
              <a:latin typeface="Times New Roman" panose="02020603050405020304" pitchFamily="18" charset="0"/>
              <a:cs typeface="Times New Roman" panose="02020603050405020304" pitchFamily="18" charset="0"/>
            </a:endParaRPr>
          </a:p>
          <a:p>
            <a:pPr lvl="1"/>
            <a:r>
              <a:rPr lang="en-US" altLang="en-US" sz="2000" dirty="0" smtClean="0">
                <a:latin typeface="Times New Roman" panose="02020603050405020304" pitchFamily="18" charset="0"/>
                <a:cs typeface="Times New Roman" panose="02020603050405020304" pitchFamily="18" charset="0"/>
              </a:rPr>
              <a:t>Primary storage can be added, but it is expensive.</a:t>
            </a:r>
          </a:p>
          <a:p>
            <a:r>
              <a:rPr lang="en-US" altLang="en-US" sz="2000" dirty="0" smtClean="0">
                <a:solidFill>
                  <a:srgbClr val="000099"/>
                </a:solidFill>
                <a:latin typeface="Times New Roman" panose="02020603050405020304" pitchFamily="18" charset="0"/>
                <a:cs typeface="Times New Roman" panose="02020603050405020304" pitchFamily="18" charset="0"/>
              </a:rPr>
              <a:t>Store large amounts of data on </a:t>
            </a:r>
            <a:r>
              <a:rPr lang="en-US" altLang="en-US" sz="2000" dirty="0" smtClean="0">
                <a:solidFill>
                  <a:srgbClr val="FF0000"/>
                </a:solidFill>
                <a:latin typeface="Times New Roman" panose="02020603050405020304" pitchFamily="18" charset="0"/>
                <a:cs typeface="Times New Roman" panose="02020603050405020304" pitchFamily="18" charset="0"/>
              </a:rPr>
              <a:t>secondary</a:t>
            </a:r>
            <a:r>
              <a:rPr lang="en-US" altLang="en-US" sz="2000" dirty="0" smtClean="0">
                <a:solidFill>
                  <a:srgbClr val="000099"/>
                </a:solidFill>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storage</a:t>
            </a:r>
            <a:r>
              <a:rPr lang="en-US" altLang="en-US" sz="2000" dirty="0" smtClean="0">
                <a:solidFill>
                  <a:srgbClr val="000099"/>
                </a:solidFill>
                <a:latin typeface="Times New Roman" panose="02020603050405020304" pitchFamily="18" charset="0"/>
                <a:cs typeface="Times New Roman" panose="02020603050405020304" pitchFamily="18" charset="0"/>
              </a:rPr>
              <a:t> devices:</a:t>
            </a:r>
            <a:endParaRPr lang="en-US" altLang="en-US" sz="2000" dirty="0" smtClean="0">
              <a:latin typeface="Times New Roman" panose="02020603050405020304" pitchFamily="18" charset="0"/>
              <a:cs typeface="Times New Roman" panose="02020603050405020304" pitchFamily="18" charset="0"/>
            </a:endParaRPr>
          </a:p>
          <a:p>
            <a:pPr lvl="1"/>
            <a:r>
              <a:rPr lang="en-US" altLang="en-US" sz="2000" dirty="0" smtClean="0">
                <a:solidFill>
                  <a:srgbClr val="FF0000"/>
                </a:solidFill>
                <a:latin typeface="Times New Roman" panose="02020603050405020304" pitchFamily="18" charset="0"/>
                <a:cs typeface="Times New Roman" panose="02020603050405020304" pitchFamily="18" charset="0"/>
              </a:rPr>
              <a:t>Magnetic</a:t>
            </a:r>
            <a:r>
              <a:rPr lang="en-US" altLang="en-US" sz="2000" dirty="0" smtClean="0">
                <a:latin typeface="Times New Roman" panose="02020603050405020304" pitchFamily="18" charset="0"/>
                <a:cs typeface="Times New Roman" panose="02020603050405020304" pitchFamily="18" charset="0"/>
              </a:rPr>
              <a:t> disks and tapes, </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Optical</a:t>
            </a:r>
            <a:r>
              <a:rPr lang="en-US" altLang="en-US" sz="2000" dirty="0" smtClean="0">
                <a:latin typeface="Times New Roman" panose="02020603050405020304" pitchFamily="18" charset="0"/>
                <a:cs typeface="Times New Roman" panose="02020603050405020304" pitchFamily="18" charset="0"/>
              </a:rPr>
              <a:t> disks (CD-ROMS).</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Access</a:t>
            </a:r>
            <a:r>
              <a:rPr lang="en-US" altLang="en-US" sz="2000" dirty="0" smtClean="0">
                <a:latin typeface="Times New Roman" panose="02020603050405020304" pitchFamily="18" charset="0"/>
                <a:cs typeface="Times New Roman" panose="02020603050405020304" pitchFamily="18" charset="0"/>
              </a:rPr>
              <a:t> to the data stored in secondary storage in </a:t>
            </a:r>
            <a:r>
              <a:rPr lang="en-US" altLang="en-US" sz="2000" dirty="0" smtClean="0">
                <a:solidFill>
                  <a:srgbClr val="FF0000"/>
                </a:solidFill>
                <a:latin typeface="Times New Roman" panose="02020603050405020304" pitchFamily="18" charset="0"/>
                <a:cs typeface="Times New Roman" panose="02020603050405020304" pitchFamily="18" charset="0"/>
              </a:rPr>
              <a:t>slower</a:t>
            </a:r>
            <a:r>
              <a:rPr lang="en-US" altLang="en-US" sz="2000" dirty="0" smtClean="0">
                <a:latin typeface="Times New Roman" panose="02020603050405020304" pitchFamily="18" charset="0"/>
                <a:cs typeface="Times New Roman" panose="02020603050405020304" pitchFamily="18" charset="0"/>
              </a:rPr>
              <a:t>, but take advantage of the fact that some information may be accessed infrequently.</a:t>
            </a:r>
          </a:p>
          <a:p>
            <a:r>
              <a:rPr lang="en-US" altLang="en-US" sz="2000" dirty="0" smtClean="0">
                <a:solidFill>
                  <a:srgbClr val="FF0000"/>
                </a:solidFill>
                <a:latin typeface="Times New Roman" panose="02020603050405020304" pitchFamily="18" charset="0"/>
                <a:cs typeface="Times New Roman" panose="02020603050405020304" pitchFamily="18" charset="0"/>
              </a:rPr>
              <a:t>Cost</a:t>
            </a:r>
            <a:r>
              <a:rPr lang="en-US" altLang="en-US" sz="2000" dirty="0" smtClean="0">
                <a:latin typeface="Times New Roman" panose="02020603050405020304" pitchFamily="18" charset="0"/>
                <a:cs typeface="Times New Roman" panose="02020603050405020304" pitchFamily="18" charset="0"/>
              </a:rPr>
              <a:t> of a memory unit depends on its access time, </a:t>
            </a:r>
            <a:r>
              <a:rPr lang="en-US" altLang="en-US" sz="2000" dirty="0" smtClean="0">
                <a:solidFill>
                  <a:srgbClr val="CC3300"/>
                </a:solidFill>
                <a:latin typeface="Times New Roman" panose="02020603050405020304" pitchFamily="18" charset="0"/>
                <a:cs typeface="Times New Roman" panose="02020603050405020304" pitchFamily="18" charset="0"/>
              </a:rPr>
              <a:t>lesser access time implies higher cost.</a:t>
            </a:r>
          </a:p>
          <a:p>
            <a:pPr lvl="1"/>
            <a:endParaRPr lang="en-US" altLang="en-US" dirty="0" smtClean="0"/>
          </a:p>
        </p:txBody>
      </p:sp>
    </p:spTree>
    <p:extLst>
      <p:ext uri="{BB962C8B-B14F-4D97-AF65-F5344CB8AC3E}">
        <p14:creationId xmlns:p14="http://schemas.microsoft.com/office/powerpoint/2010/main" val="3771716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08EB0578-0D12-4A69-9992-DB9C1F334159}" type="slidenum">
              <a:rPr lang="en-US" altLang="en-US" sz="1400" smtClean="0">
                <a:latin typeface="Times New Roman" pitchFamily="18" charset="0"/>
              </a:rPr>
              <a:pPr>
                <a:spcBef>
                  <a:spcPct val="0"/>
                </a:spcBef>
                <a:buSzTx/>
                <a:buFontTx/>
                <a:buNone/>
              </a:pPr>
              <a:t>17</a:t>
            </a:fld>
            <a:endParaRPr lang="en-US" altLang="en-US" sz="1400" smtClean="0">
              <a:latin typeface="Times New Roman" pitchFamily="18" charset="0"/>
            </a:endParaRPr>
          </a:p>
        </p:txBody>
      </p:sp>
      <p:sp>
        <p:nvSpPr>
          <p:cNvPr id="24579" name="Rectangle 2"/>
          <p:cNvSpPr>
            <a:spLocks noGrp="1" noChangeArrowheads="1"/>
          </p:cNvSpPr>
          <p:nvPr>
            <p:ph type="title"/>
          </p:nvPr>
        </p:nvSpPr>
        <p:spPr>
          <a:xfrm>
            <a:off x="457200" y="274638"/>
            <a:ext cx="8229600" cy="563562"/>
          </a:xfrm>
        </p:spPr>
        <p:txBody>
          <a:bodyPr/>
          <a:lstStyle/>
          <a:p>
            <a:r>
              <a:rPr lang="en-US" altLang="en-US" sz="2800" dirty="0" smtClean="0"/>
              <a:t>Arithmetic and logic unit (ALU)</a:t>
            </a:r>
          </a:p>
        </p:txBody>
      </p:sp>
      <p:sp>
        <p:nvSpPr>
          <p:cNvPr id="24580" name="Rectangle 3"/>
          <p:cNvSpPr>
            <a:spLocks noGrp="1" noChangeArrowheads="1"/>
          </p:cNvSpPr>
          <p:nvPr>
            <p:ph type="body" idx="1"/>
          </p:nvPr>
        </p:nvSpPr>
        <p:spPr>
          <a:xfrm>
            <a:off x="381000" y="990600"/>
            <a:ext cx="8229600" cy="4525963"/>
          </a:xfrm>
        </p:spPr>
        <p:txBody>
          <a:bodyPr/>
          <a:lstStyle/>
          <a:p>
            <a:r>
              <a:rPr lang="en-US" altLang="en-US" sz="2000" dirty="0" smtClean="0">
                <a:solidFill>
                  <a:srgbClr val="FF0000"/>
                </a:solidFill>
                <a:latin typeface="Times New Roman" panose="02020603050405020304" pitchFamily="18" charset="0"/>
                <a:cs typeface="Times New Roman" panose="02020603050405020304" pitchFamily="18" charset="0"/>
              </a:rPr>
              <a:t>Operations</a:t>
            </a:r>
            <a:r>
              <a:rPr lang="en-US" altLang="en-US" sz="2000" dirty="0" smtClean="0">
                <a:solidFill>
                  <a:srgbClr val="000099"/>
                </a:solidFill>
                <a:latin typeface="Times New Roman" panose="02020603050405020304" pitchFamily="18" charset="0"/>
                <a:cs typeface="Times New Roman" panose="02020603050405020304" pitchFamily="18" charset="0"/>
              </a:rPr>
              <a:t> are </a:t>
            </a:r>
            <a:r>
              <a:rPr lang="en-US" altLang="en-US" sz="2000" dirty="0" smtClean="0">
                <a:solidFill>
                  <a:srgbClr val="FF0000"/>
                </a:solidFill>
                <a:latin typeface="Times New Roman" panose="02020603050405020304" pitchFamily="18" charset="0"/>
                <a:cs typeface="Times New Roman" panose="02020603050405020304" pitchFamily="18" charset="0"/>
              </a:rPr>
              <a:t>executed</a:t>
            </a:r>
            <a:r>
              <a:rPr lang="en-US" altLang="en-US" sz="2000" dirty="0" smtClean="0">
                <a:solidFill>
                  <a:srgbClr val="000099"/>
                </a:solidFill>
                <a:latin typeface="Times New Roman" panose="02020603050405020304" pitchFamily="18" charset="0"/>
                <a:cs typeface="Times New Roman" panose="02020603050405020304" pitchFamily="18" charset="0"/>
              </a:rPr>
              <a:t> in the Arithmetic and Logic Unit (</a:t>
            </a:r>
            <a:r>
              <a:rPr lang="en-US" altLang="en-US" sz="2000" dirty="0" smtClean="0">
                <a:solidFill>
                  <a:srgbClr val="FF0000"/>
                </a:solidFill>
                <a:latin typeface="Times New Roman" panose="02020603050405020304" pitchFamily="18" charset="0"/>
                <a:cs typeface="Times New Roman" panose="02020603050405020304" pitchFamily="18" charset="0"/>
              </a:rPr>
              <a:t>ALU</a:t>
            </a:r>
            <a:r>
              <a:rPr lang="en-US" altLang="en-US" sz="2000" dirty="0" smtClean="0">
                <a:solidFill>
                  <a:srgbClr val="000099"/>
                </a:solidFill>
                <a:latin typeface="Times New Roman" panose="02020603050405020304" pitchFamily="18" charset="0"/>
                <a:cs typeface="Times New Roman" panose="02020603050405020304" pitchFamily="18" charset="0"/>
              </a:rPr>
              <a: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Arithmetic</a:t>
            </a:r>
            <a:r>
              <a:rPr lang="en-US" altLang="en-US" sz="2000" dirty="0" smtClean="0">
                <a:latin typeface="Times New Roman" panose="02020603050405020304" pitchFamily="18" charset="0"/>
                <a:cs typeface="Times New Roman" panose="02020603050405020304" pitchFamily="18" charset="0"/>
              </a:rPr>
              <a:t> operations such as </a:t>
            </a:r>
            <a:r>
              <a:rPr lang="en-US" altLang="en-US" sz="2000" dirty="0" smtClean="0">
                <a:solidFill>
                  <a:srgbClr val="FF0000"/>
                </a:solidFill>
                <a:latin typeface="Times New Roman" panose="02020603050405020304" pitchFamily="18" charset="0"/>
                <a:cs typeface="Times New Roman" panose="02020603050405020304" pitchFamily="18" charset="0"/>
              </a:rPr>
              <a:t>addition</a:t>
            </a:r>
            <a:r>
              <a:rPr lang="en-US" altLang="en-US" sz="2000" dirty="0" smtClean="0">
                <a:latin typeface="Times New Roman" panose="02020603050405020304" pitchFamily="18" charset="0"/>
                <a:cs typeface="Times New Roman" panose="02020603050405020304" pitchFamily="18" charset="0"/>
              </a:rPr>
              <a:t>, </a:t>
            </a:r>
            <a:r>
              <a:rPr lang="en-US" altLang="en-US" sz="2000" dirty="0" smtClean="0">
                <a:solidFill>
                  <a:srgbClr val="FF0000"/>
                </a:solidFill>
                <a:latin typeface="Times New Roman" panose="02020603050405020304" pitchFamily="18" charset="0"/>
                <a:cs typeface="Times New Roman" panose="02020603050405020304" pitchFamily="18" charset="0"/>
              </a:rPr>
              <a:t>subtraction</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Logic</a:t>
            </a:r>
            <a:r>
              <a:rPr lang="en-US" altLang="en-US" sz="2000" dirty="0" smtClean="0">
                <a:latin typeface="Times New Roman" panose="02020603050405020304" pitchFamily="18" charset="0"/>
                <a:cs typeface="Times New Roman" panose="02020603050405020304" pitchFamily="18" charset="0"/>
              </a:rPr>
              <a:t> operations such as </a:t>
            </a:r>
            <a:r>
              <a:rPr lang="en-US" altLang="en-US" sz="2000" dirty="0" smtClean="0">
                <a:solidFill>
                  <a:srgbClr val="FF0000"/>
                </a:solidFill>
                <a:latin typeface="Times New Roman" panose="02020603050405020304" pitchFamily="18" charset="0"/>
                <a:cs typeface="Times New Roman" panose="02020603050405020304" pitchFamily="18" charset="0"/>
              </a:rPr>
              <a:t>comparison</a:t>
            </a:r>
            <a:r>
              <a:rPr lang="en-US" altLang="en-US" sz="2000" dirty="0" smtClean="0">
                <a:latin typeface="Times New Roman" panose="02020603050405020304" pitchFamily="18" charset="0"/>
                <a:cs typeface="Times New Roman" panose="02020603050405020304" pitchFamily="18" charset="0"/>
              </a:rPr>
              <a:t> of numbers.</a:t>
            </a:r>
          </a:p>
          <a:p>
            <a:r>
              <a:rPr lang="en-US" altLang="en-US" sz="2000" dirty="0" smtClean="0">
                <a:solidFill>
                  <a:srgbClr val="000099"/>
                </a:solidFill>
                <a:latin typeface="Times New Roman" panose="02020603050405020304" pitchFamily="18" charset="0"/>
                <a:cs typeface="Times New Roman" panose="02020603050405020304" pitchFamily="18" charset="0"/>
              </a:rPr>
              <a:t>In order to execute an instruction, </a:t>
            </a:r>
            <a:r>
              <a:rPr lang="en-US" altLang="en-US" sz="2000" dirty="0" smtClean="0">
                <a:solidFill>
                  <a:srgbClr val="FF0000"/>
                </a:solidFill>
                <a:latin typeface="Times New Roman" panose="02020603050405020304" pitchFamily="18" charset="0"/>
                <a:cs typeface="Times New Roman" panose="02020603050405020304" pitchFamily="18" charset="0"/>
              </a:rPr>
              <a:t>operands</a:t>
            </a:r>
            <a:r>
              <a:rPr lang="en-US" altLang="en-US" sz="2000" dirty="0" smtClean="0">
                <a:solidFill>
                  <a:srgbClr val="000099"/>
                </a:solidFill>
                <a:latin typeface="Times New Roman" panose="02020603050405020304" pitchFamily="18" charset="0"/>
                <a:cs typeface="Times New Roman" panose="02020603050405020304" pitchFamily="18" charset="0"/>
              </a:rPr>
              <a:t> need to be brought into the ALU from the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solidFill>
                  <a:srgbClr val="000099"/>
                </a:solidFill>
                <a:latin typeface="Times New Roman" panose="02020603050405020304" pitchFamily="18" charset="0"/>
                <a:cs typeface="Times New Roman" panose="02020603050405020304" pitchFamily="18" charset="0"/>
              </a:rPr>
              <a:t>. </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Operands</a:t>
            </a:r>
            <a:r>
              <a:rPr lang="en-US" altLang="en-US" sz="2000" dirty="0" smtClean="0">
                <a:latin typeface="Times New Roman" panose="02020603050405020304" pitchFamily="18" charset="0"/>
                <a:cs typeface="Times New Roman" panose="02020603050405020304" pitchFamily="18" charset="0"/>
              </a:rPr>
              <a:t> are </a:t>
            </a:r>
            <a:r>
              <a:rPr lang="en-US" altLang="en-US" sz="2000" dirty="0" smtClean="0">
                <a:solidFill>
                  <a:srgbClr val="FF0000"/>
                </a:solidFill>
                <a:latin typeface="Times New Roman" panose="02020603050405020304" pitchFamily="18" charset="0"/>
                <a:cs typeface="Times New Roman" panose="02020603050405020304" pitchFamily="18" charset="0"/>
              </a:rPr>
              <a:t>stored</a:t>
            </a:r>
            <a:r>
              <a:rPr lang="en-US" altLang="en-US" sz="2000" dirty="0" smtClean="0">
                <a:solidFill>
                  <a:srgbClr val="000099"/>
                </a:solidFill>
                <a:latin typeface="Times New Roman" panose="02020603050405020304" pitchFamily="18" charset="0"/>
                <a:cs typeface="Times New Roman" panose="02020603050405020304" pitchFamily="18" charset="0"/>
              </a:rPr>
              <a:t> in general purpose </a:t>
            </a:r>
            <a:r>
              <a:rPr lang="en-US" altLang="en-US" sz="2000" dirty="0" smtClean="0">
                <a:solidFill>
                  <a:srgbClr val="FF0000"/>
                </a:solidFill>
                <a:latin typeface="Times New Roman" panose="02020603050405020304" pitchFamily="18" charset="0"/>
                <a:cs typeface="Times New Roman" panose="02020603050405020304" pitchFamily="18" charset="0"/>
              </a:rPr>
              <a:t>registers</a:t>
            </a:r>
            <a:r>
              <a:rPr lang="en-US" altLang="en-US" sz="2000" dirty="0" smtClean="0">
                <a:latin typeface="Times New Roman" panose="02020603050405020304" pitchFamily="18" charset="0"/>
                <a:cs typeface="Times New Roman" panose="02020603050405020304" pitchFamily="18" charset="0"/>
              </a:rPr>
              <a:t> available in the </a:t>
            </a:r>
            <a:r>
              <a:rPr lang="en-US" altLang="en-US" sz="2000" dirty="0" smtClean="0">
                <a:solidFill>
                  <a:srgbClr val="FF0000"/>
                </a:solidFill>
                <a:latin typeface="Times New Roman" panose="02020603050405020304" pitchFamily="18" charset="0"/>
                <a:cs typeface="Times New Roman" panose="02020603050405020304" pitchFamily="18" charset="0"/>
              </a:rPr>
              <a:t>ALU</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Access</a:t>
            </a:r>
            <a:r>
              <a:rPr lang="en-US" altLang="en-US" sz="2000" dirty="0" smtClean="0">
                <a:solidFill>
                  <a:srgbClr val="000099"/>
                </a:solidFill>
                <a:latin typeface="Times New Roman" panose="02020603050405020304" pitchFamily="18" charset="0"/>
                <a:cs typeface="Times New Roman" panose="02020603050405020304" pitchFamily="18" charset="0"/>
              </a:rPr>
              <a:t> times of general purpose </a:t>
            </a:r>
            <a:r>
              <a:rPr lang="en-US" altLang="en-US" sz="2000" dirty="0" smtClean="0">
                <a:solidFill>
                  <a:srgbClr val="FF0000"/>
                </a:solidFill>
                <a:latin typeface="Times New Roman" panose="02020603050405020304" pitchFamily="18" charset="0"/>
                <a:cs typeface="Times New Roman" panose="02020603050405020304" pitchFamily="18" charset="0"/>
              </a:rPr>
              <a:t>registers</a:t>
            </a:r>
            <a:r>
              <a:rPr lang="en-US" altLang="en-US" sz="2000" dirty="0" smtClean="0">
                <a:solidFill>
                  <a:srgbClr val="000099"/>
                </a:solidFill>
                <a:latin typeface="Times New Roman" panose="02020603050405020304" pitchFamily="18" charset="0"/>
                <a:cs typeface="Times New Roman" panose="02020603050405020304" pitchFamily="18" charset="0"/>
              </a:rPr>
              <a:t> are </a:t>
            </a:r>
            <a:r>
              <a:rPr lang="en-US" altLang="en-US" sz="2000" dirty="0" smtClean="0">
                <a:solidFill>
                  <a:srgbClr val="FF0000"/>
                </a:solidFill>
                <a:latin typeface="Times New Roman" panose="02020603050405020304" pitchFamily="18" charset="0"/>
                <a:cs typeface="Times New Roman" panose="02020603050405020304" pitchFamily="18" charset="0"/>
              </a:rPr>
              <a:t>faster</a:t>
            </a:r>
            <a:r>
              <a:rPr lang="en-US" altLang="en-US" sz="2000" dirty="0" smtClean="0">
                <a:solidFill>
                  <a:srgbClr val="000099"/>
                </a:solidFill>
                <a:latin typeface="Times New Roman" panose="02020603050405020304" pitchFamily="18" charset="0"/>
                <a:cs typeface="Times New Roman" panose="02020603050405020304" pitchFamily="18" charset="0"/>
              </a:rPr>
              <a:t> than the </a:t>
            </a:r>
            <a:r>
              <a:rPr lang="en-US" altLang="en-US" sz="2000" dirty="0" smtClean="0">
                <a:solidFill>
                  <a:srgbClr val="FF0000"/>
                </a:solidFill>
                <a:latin typeface="Times New Roman" panose="02020603050405020304" pitchFamily="18" charset="0"/>
                <a:cs typeface="Times New Roman" panose="02020603050405020304" pitchFamily="18" charset="0"/>
              </a:rPr>
              <a:t>cache</a:t>
            </a:r>
            <a:r>
              <a:rPr lang="en-US" altLang="en-US" sz="2000" dirty="0" smtClean="0">
                <a:solidFill>
                  <a:srgbClr val="000099"/>
                </a:solidFill>
                <a:latin typeface="Times New Roman" panose="02020603050405020304" pitchFamily="18" charset="0"/>
                <a:cs typeface="Times New Roman" panose="02020603050405020304" pitchFamily="18" charset="0"/>
              </a:rPr>
              <a:t>.  </a:t>
            </a:r>
          </a:p>
          <a:p>
            <a:r>
              <a:rPr lang="en-US" altLang="en-US" sz="2000" dirty="0" smtClean="0">
                <a:solidFill>
                  <a:srgbClr val="FF0000"/>
                </a:solidFill>
                <a:latin typeface="Times New Roman" panose="02020603050405020304" pitchFamily="18" charset="0"/>
                <a:cs typeface="Times New Roman" panose="02020603050405020304" pitchFamily="18" charset="0"/>
              </a:rPr>
              <a:t>Results</a:t>
            </a:r>
            <a:r>
              <a:rPr lang="en-US" altLang="en-US" sz="2000" dirty="0" smtClean="0">
                <a:solidFill>
                  <a:srgbClr val="000099"/>
                </a:solidFill>
                <a:latin typeface="Times New Roman" panose="02020603050405020304" pitchFamily="18" charset="0"/>
                <a:cs typeface="Times New Roman" panose="02020603050405020304" pitchFamily="18" charset="0"/>
              </a:rPr>
              <a:t> of the operations are </a:t>
            </a:r>
            <a:r>
              <a:rPr lang="en-US" altLang="en-US" sz="2000" dirty="0" smtClean="0">
                <a:solidFill>
                  <a:srgbClr val="FF0000"/>
                </a:solidFill>
                <a:latin typeface="Times New Roman" panose="02020603050405020304" pitchFamily="18" charset="0"/>
                <a:cs typeface="Times New Roman" panose="02020603050405020304" pitchFamily="18" charset="0"/>
              </a:rPr>
              <a:t>stored</a:t>
            </a:r>
            <a:r>
              <a:rPr lang="en-US" altLang="en-US" sz="2000" dirty="0" smtClean="0">
                <a:solidFill>
                  <a:srgbClr val="000099"/>
                </a:solidFill>
                <a:latin typeface="Times New Roman" panose="02020603050405020304" pitchFamily="18" charset="0"/>
                <a:cs typeface="Times New Roman" panose="02020603050405020304" pitchFamily="18" charset="0"/>
              </a:rPr>
              <a:t> back in the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solidFill>
                  <a:srgbClr val="000099"/>
                </a:solidFill>
                <a:latin typeface="Times New Roman" panose="02020603050405020304" pitchFamily="18" charset="0"/>
                <a:cs typeface="Times New Roman" panose="02020603050405020304" pitchFamily="18" charset="0"/>
              </a:rPr>
              <a:t> or retained in the processor</a:t>
            </a:r>
            <a:r>
              <a:rPr lang="en-US" altLang="en-US" sz="2000" dirty="0" smtClean="0">
                <a:latin typeface="Times New Roman" panose="02020603050405020304" pitchFamily="18" charset="0"/>
                <a:cs typeface="Times New Roman" panose="02020603050405020304" pitchFamily="18" charset="0"/>
              </a:rPr>
              <a:t> for immediate use. </a:t>
            </a:r>
          </a:p>
        </p:txBody>
      </p:sp>
    </p:spTree>
    <p:extLst>
      <p:ext uri="{BB962C8B-B14F-4D97-AF65-F5344CB8AC3E}">
        <p14:creationId xmlns:p14="http://schemas.microsoft.com/office/powerpoint/2010/main" val="2725716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F0A0E1FF-4A6C-447F-9704-5E0A853EC129}" type="slidenum">
              <a:rPr lang="en-US" altLang="en-US" sz="1400" smtClean="0">
                <a:latin typeface="Times New Roman" pitchFamily="18" charset="0"/>
              </a:rPr>
              <a:pPr>
                <a:spcBef>
                  <a:spcPct val="0"/>
                </a:spcBef>
                <a:buSzTx/>
                <a:buFontTx/>
                <a:buNone/>
              </a:pPr>
              <a:t>18</a:t>
            </a:fld>
            <a:endParaRPr lang="en-US" altLang="en-US" sz="1400" smtClean="0">
              <a:latin typeface="Times New Roman" pitchFamily="18" charset="0"/>
            </a:endParaRPr>
          </a:p>
        </p:txBody>
      </p:sp>
      <p:sp>
        <p:nvSpPr>
          <p:cNvPr id="25603" name="Rectangle 2"/>
          <p:cNvSpPr>
            <a:spLocks noGrp="1" noChangeArrowheads="1"/>
          </p:cNvSpPr>
          <p:nvPr>
            <p:ph type="title"/>
          </p:nvPr>
        </p:nvSpPr>
        <p:spPr/>
        <p:txBody>
          <a:bodyPr/>
          <a:lstStyle/>
          <a:p>
            <a:r>
              <a:rPr lang="en-US" altLang="en-US" sz="2800" smtClean="0"/>
              <a:t>Output unit</a:t>
            </a:r>
          </a:p>
        </p:txBody>
      </p:sp>
      <p:sp>
        <p:nvSpPr>
          <p:cNvPr id="25604" name="Text Box 3"/>
          <p:cNvSpPr txBox="1">
            <a:spLocks noChangeArrowheads="1"/>
          </p:cNvSpPr>
          <p:nvPr/>
        </p:nvSpPr>
        <p:spPr bwMode="auto">
          <a:xfrm>
            <a:off x="660400" y="1211263"/>
            <a:ext cx="767873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Char char="•"/>
            </a:pPr>
            <a:r>
              <a:rPr lang="en-US" altLang="en-US" sz="1600">
                <a:solidFill>
                  <a:srgbClr val="000099"/>
                </a:solidFill>
              </a:rPr>
              <a:t>Computers represent information in a specific binary form. </a:t>
            </a:r>
            <a:r>
              <a:rPr lang="en-US" altLang="en-US" sz="1600">
                <a:solidFill>
                  <a:srgbClr val="FF0000"/>
                </a:solidFill>
              </a:rPr>
              <a:t>Output</a:t>
            </a:r>
            <a:r>
              <a:rPr lang="en-US" altLang="en-US" sz="1600">
                <a:solidFill>
                  <a:srgbClr val="000099"/>
                </a:solidFill>
              </a:rPr>
              <a:t> </a:t>
            </a:r>
            <a:r>
              <a:rPr lang="en-US" altLang="en-US" sz="1600">
                <a:solidFill>
                  <a:srgbClr val="FF0000"/>
                </a:solidFill>
              </a:rPr>
              <a:t>units</a:t>
            </a:r>
            <a:r>
              <a:rPr lang="en-US" altLang="en-US" sz="1600">
                <a:solidFill>
                  <a:srgbClr val="000099"/>
                </a:solidFill>
              </a:rPr>
              <a:t>:</a:t>
            </a:r>
          </a:p>
          <a:p>
            <a:pPr>
              <a:spcBef>
                <a:spcPct val="0"/>
              </a:spcBef>
              <a:buSzTx/>
              <a:buFontTx/>
              <a:buNone/>
            </a:pPr>
            <a:r>
              <a:rPr lang="en-US" altLang="en-US" sz="1600"/>
              <a:t>   - </a:t>
            </a:r>
            <a:r>
              <a:rPr lang="en-US" altLang="en-US" sz="1600">
                <a:solidFill>
                  <a:srgbClr val="FF0000"/>
                </a:solidFill>
              </a:rPr>
              <a:t>Interface</a:t>
            </a:r>
            <a:r>
              <a:rPr lang="en-US" altLang="en-US" sz="1600"/>
              <a:t> with output devices.</a:t>
            </a:r>
          </a:p>
          <a:p>
            <a:pPr>
              <a:spcBef>
                <a:spcPct val="0"/>
              </a:spcBef>
              <a:buSzTx/>
              <a:buFontTx/>
              <a:buNone/>
            </a:pPr>
            <a:r>
              <a:rPr lang="en-US" altLang="en-US" sz="1600"/>
              <a:t>   - </a:t>
            </a:r>
            <a:r>
              <a:rPr lang="en-US" altLang="en-US" sz="1600">
                <a:solidFill>
                  <a:srgbClr val="FF0000"/>
                </a:solidFill>
              </a:rPr>
              <a:t>Accept</a:t>
            </a:r>
            <a:r>
              <a:rPr lang="en-US" altLang="en-US" sz="1600"/>
              <a:t> processed </a:t>
            </a:r>
            <a:r>
              <a:rPr lang="en-US" altLang="en-US" sz="1600">
                <a:solidFill>
                  <a:srgbClr val="FF0000"/>
                </a:solidFill>
              </a:rPr>
              <a:t>results</a:t>
            </a:r>
            <a:r>
              <a:rPr lang="en-US" altLang="en-US" sz="1600"/>
              <a:t> provided by the computer in specific </a:t>
            </a:r>
            <a:r>
              <a:rPr lang="en-US" altLang="en-US" sz="1600">
                <a:solidFill>
                  <a:srgbClr val="FF0000"/>
                </a:solidFill>
              </a:rPr>
              <a:t>binary</a:t>
            </a:r>
            <a:r>
              <a:rPr lang="en-US" altLang="en-US" sz="1600"/>
              <a:t> form.</a:t>
            </a:r>
          </a:p>
          <a:p>
            <a:pPr>
              <a:spcBef>
                <a:spcPct val="0"/>
              </a:spcBef>
              <a:buSzTx/>
              <a:buFontTx/>
              <a:buNone/>
            </a:pPr>
            <a:r>
              <a:rPr lang="en-US" altLang="en-US" sz="1600"/>
              <a:t>   - </a:t>
            </a:r>
            <a:r>
              <a:rPr lang="en-US" altLang="en-US" sz="1600">
                <a:solidFill>
                  <a:srgbClr val="FF0000"/>
                </a:solidFill>
              </a:rPr>
              <a:t>Convert</a:t>
            </a:r>
            <a:r>
              <a:rPr lang="en-US" altLang="en-US" sz="1600"/>
              <a:t> the information in binary form to a </a:t>
            </a:r>
            <a:r>
              <a:rPr lang="en-US" altLang="en-US" sz="1600">
                <a:solidFill>
                  <a:srgbClr val="FF0000"/>
                </a:solidFill>
              </a:rPr>
              <a:t>form</a:t>
            </a:r>
            <a:r>
              <a:rPr lang="en-US" altLang="en-US" sz="1600"/>
              <a:t> </a:t>
            </a:r>
            <a:r>
              <a:rPr lang="en-US" altLang="en-US" sz="1600">
                <a:solidFill>
                  <a:srgbClr val="FF0000"/>
                </a:solidFill>
              </a:rPr>
              <a:t>understood</a:t>
            </a:r>
            <a:r>
              <a:rPr lang="en-US" altLang="en-US" sz="1600"/>
              <a:t> by an</a:t>
            </a:r>
          </a:p>
          <a:p>
            <a:pPr>
              <a:spcBef>
                <a:spcPct val="0"/>
              </a:spcBef>
              <a:buSzTx/>
              <a:buFontTx/>
              <a:buNone/>
            </a:pPr>
            <a:r>
              <a:rPr lang="en-US" altLang="en-US" sz="1600"/>
              <a:t>      </a:t>
            </a:r>
            <a:r>
              <a:rPr lang="en-US" altLang="en-US" sz="1600">
                <a:solidFill>
                  <a:srgbClr val="FF0000"/>
                </a:solidFill>
              </a:rPr>
              <a:t>output</a:t>
            </a:r>
            <a:r>
              <a:rPr lang="en-US" altLang="en-US" sz="1600"/>
              <a:t> </a:t>
            </a:r>
            <a:r>
              <a:rPr lang="en-US" altLang="en-US" sz="1600">
                <a:solidFill>
                  <a:srgbClr val="FF0000"/>
                </a:solidFill>
              </a:rPr>
              <a:t>device</a:t>
            </a:r>
            <a:r>
              <a:rPr lang="en-US" altLang="en-US" sz="1600"/>
              <a:t>.</a:t>
            </a:r>
          </a:p>
        </p:txBody>
      </p:sp>
      <p:sp>
        <p:nvSpPr>
          <p:cNvPr id="25605" name="Rectangle 5"/>
          <p:cNvSpPr>
            <a:spLocks noChangeArrowheads="1"/>
          </p:cNvSpPr>
          <p:nvPr/>
        </p:nvSpPr>
        <p:spPr bwMode="auto">
          <a:xfrm>
            <a:off x="773113" y="2730500"/>
            <a:ext cx="7550150" cy="3578225"/>
          </a:xfrm>
          <a:prstGeom prst="rect">
            <a:avLst/>
          </a:prstGeom>
          <a:solidFill>
            <a:srgbClr val="DDDDDD"/>
          </a:solidFill>
          <a:ln w="12700">
            <a:solidFill>
              <a:schemeClr val="tx1"/>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endParaRPr lang="ar-EG" altLang="en-US" sz="1800">
              <a:latin typeface="Arial" pitchFamily="34" charset="0"/>
            </a:endParaRPr>
          </a:p>
        </p:txBody>
      </p:sp>
      <p:sp>
        <p:nvSpPr>
          <p:cNvPr id="25606" name="Rectangle 16"/>
          <p:cNvSpPr>
            <a:spLocks noChangeArrowheads="1"/>
          </p:cNvSpPr>
          <p:nvPr/>
        </p:nvSpPr>
        <p:spPr bwMode="auto">
          <a:xfrm flipH="1">
            <a:off x="3844925" y="3744913"/>
            <a:ext cx="1557338" cy="1662112"/>
          </a:xfrm>
          <a:prstGeom prst="rect">
            <a:avLst/>
          </a:prstGeom>
          <a:solidFill>
            <a:srgbClr val="CCFFFF"/>
          </a:solidFill>
          <a:ln w="25400">
            <a:solidFill>
              <a:srgbClr val="003300"/>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Output Unit</a:t>
            </a:r>
          </a:p>
        </p:txBody>
      </p:sp>
      <p:sp>
        <p:nvSpPr>
          <p:cNvPr id="25607" name="Rectangle 17"/>
          <p:cNvSpPr>
            <a:spLocks noChangeArrowheads="1"/>
          </p:cNvSpPr>
          <p:nvPr/>
        </p:nvSpPr>
        <p:spPr bwMode="auto">
          <a:xfrm flipH="1">
            <a:off x="1414463" y="5057775"/>
            <a:ext cx="1371600" cy="1149350"/>
          </a:xfrm>
          <a:prstGeom prst="rect">
            <a:avLst/>
          </a:prstGeom>
          <a:solidFill>
            <a:srgbClr val="CCFFFF"/>
          </a:solidFill>
          <a:ln w="25400">
            <a:solidFill>
              <a:srgbClr val="003366"/>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Processor</a:t>
            </a:r>
          </a:p>
        </p:txBody>
      </p:sp>
      <p:sp>
        <p:nvSpPr>
          <p:cNvPr id="25608" name="Rectangle 18"/>
          <p:cNvSpPr>
            <a:spLocks noChangeArrowheads="1"/>
          </p:cNvSpPr>
          <p:nvPr/>
        </p:nvSpPr>
        <p:spPr bwMode="auto">
          <a:xfrm flipH="1">
            <a:off x="1414463" y="2982913"/>
            <a:ext cx="1371600" cy="1149350"/>
          </a:xfrm>
          <a:prstGeom prst="rect">
            <a:avLst/>
          </a:prstGeom>
          <a:solidFill>
            <a:srgbClr val="CCFFFF"/>
          </a:solidFill>
          <a:ln w="25400">
            <a:solidFill>
              <a:srgbClr val="003366"/>
            </a:solidFill>
            <a:miter lim="800000"/>
            <a:headEnd/>
            <a:tailEnd/>
          </a:ln>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r>
              <a:rPr lang="en-US" altLang="en-US" sz="1800"/>
              <a:t>Memory</a:t>
            </a:r>
            <a:endParaRPr lang="en-US" altLang="en-US" sz="1800">
              <a:latin typeface="Arial" pitchFamily="34" charset="0"/>
            </a:endParaRPr>
          </a:p>
        </p:txBody>
      </p:sp>
      <p:sp>
        <p:nvSpPr>
          <p:cNvPr id="25609" name="Line 19"/>
          <p:cNvSpPr>
            <a:spLocks noChangeShapeType="1"/>
          </p:cNvSpPr>
          <p:nvPr/>
        </p:nvSpPr>
        <p:spPr bwMode="auto">
          <a:xfrm flipH="1" flipV="1">
            <a:off x="2787650" y="3617913"/>
            <a:ext cx="1046163" cy="511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10" name="Line 20"/>
          <p:cNvSpPr>
            <a:spLocks noChangeShapeType="1"/>
          </p:cNvSpPr>
          <p:nvPr/>
        </p:nvSpPr>
        <p:spPr bwMode="auto">
          <a:xfrm flipH="1">
            <a:off x="2786063" y="5059363"/>
            <a:ext cx="1046162" cy="511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11" name="Text Box 21"/>
          <p:cNvSpPr txBox="1">
            <a:spLocks noChangeArrowheads="1"/>
          </p:cNvSpPr>
          <p:nvPr/>
        </p:nvSpPr>
        <p:spPr bwMode="auto">
          <a:xfrm flipH="1">
            <a:off x="3443288" y="2668588"/>
            <a:ext cx="120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Computer</a:t>
            </a:r>
          </a:p>
        </p:txBody>
      </p:sp>
      <p:grpSp>
        <p:nvGrpSpPr>
          <p:cNvPr id="25612" name="Group 22"/>
          <p:cNvGrpSpPr>
            <a:grpSpLocks/>
          </p:cNvGrpSpPr>
          <p:nvPr/>
        </p:nvGrpSpPr>
        <p:grpSpPr bwMode="auto">
          <a:xfrm flipH="1">
            <a:off x="5843588" y="2760663"/>
            <a:ext cx="1776412" cy="3424237"/>
            <a:chOff x="698" y="1700"/>
            <a:chExt cx="1119" cy="2157"/>
          </a:xfrm>
        </p:grpSpPr>
        <p:sp>
          <p:nvSpPr>
            <p:cNvPr id="25614" name="Line 23"/>
            <p:cNvSpPr>
              <a:spLocks noChangeShapeType="1"/>
            </p:cNvSpPr>
            <p:nvPr/>
          </p:nvSpPr>
          <p:spPr bwMode="auto">
            <a:xfrm>
              <a:off x="1817" y="1756"/>
              <a:ext cx="0" cy="2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15" name="Text Box 24"/>
            <p:cNvSpPr txBox="1">
              <a:spLocks noChangeArrowheads="1"/>
            </p:cNvSpPr>
            <p:nvPr/>
          </p:nvSpPr>
          <p:spPr bwMode="auto">
            <a:xfrm>
              <a:off x="698" y="1700"/>
              <a:ext cx="8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Real world</a:t>
              </a:r>
            </a:p>
          </p:txBody>
        </p:sp>
      </p:grpSp>
      <p:sp>
        <p:nvSpPr>
          <p:cNvPr id="25613" name="Text Box 25"/>
          <p:cNvSpPr txBox="1">
            <a:spLocks noChangeArrowheads="1"/>
          </p:cNvSpPr>
          <p:nvPr/>
        </p:nvSpPr>
        <p:spPr bwMode="auto">
          <a:xfrm>
            <a:off x="6159500" y="3286125"/>
            <a:ext cx="1911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t>Printer</a:t>
            </a:r>
          </a:p>
          <a:p>
            <a:pPr>
              <a:spcBef>
                <a:spcPct val="0"/>
              </a:spcBef>
              <a:buSzTx/>
              <a:buFontTx/>
              <a:buNone/>
            </a:pPr>
            <a:r>
              <a:rPr lang="en-US" altLang="en-US" sz="1800"/>
              <a:t>Graphics display</a:t>
            </a:r>
          </a:p>
          <a:p>
            <a:pPr>
              <a:spcBef>
                <a:spcPct val="0"/>
              </a:spcBef>
              <a:buSzTx/>
              <a:buFontTx/>
              <a:buNone/>
            </a:pPr>
            <a:r>
              <a:rPr lang="en-US" altLang="en-US" sz="1800"/>
              <a:t>Speakers</a:t>
            </a:r>
          </a:p>
          <a:p>
            <a:pPr>
              <a:spcBef>
                <a:spcPct val="0"/>
              </a:spcBef>
              <a:buSzTx/>
              <a:buFontTx/>
              <a:buNone/>
            </a:pPr>
            <a:r>
              <a:rPr lang="en-US" altLang="en-US" sz="1800"/>
              <a:t>……</a:t>
            </a:r>
          </a:p>
        </p:txBody>
      </p:sp>
    </p:spTree>
    <p:extLst>
      <p:ext uri="{BB962C8B-B14F-4D97-AF65-F5344CB8AC3E}">
        <p14:creationId xmlns:p14="http://schemas.microsoft.com/office/powerpoint/2010/main" val="2983072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EFD255EA-5AF8-485B-84BE-41E43A31EA19}" type="slidenum">
              <a:rPr lang="en-US" altLang="en-US" sz="1400" smtClean="0">
                <a:latin typeface="Times New Roman" pitchFamily="18" charset="0"/>
              </a:rPr>
              <a:pPr>
                <a:spcBef>
                  <a:spcPct val="0"/>
                </a:spcBef>
                <a:buSzTx/>
                <a:buFontTx/>
                <a:buNone/>
              </a:pPr>
              <a:t>19</a:t>
            </a:fld>
            <a:endParaRPr lang="en-US" altLang="en-US" sz="1400" smtClean="0">
              <a:latin typeface="Times New Roman" pitchFamily="18" charset="0"/>
            </a:endParaRPr>
          </a:p>
        </p:txBody>
      </p:sp>
      <p:sp>
        <p:nvSpPr>
          <p:cNvPr id="26627" name="Rectangle 2"/>
          <p:cNvSpPr>
            <a:spLocks noGrp="1" noChangeArrowheads="1"/>
          </p:cNvSpPr>
          <p:nvPr>
            <p:ph type="title"/>
          </p:nvPr>
        </p:nvSpPr>
        <p:spPr>
          <a:xfrm>
            <a:off x="457200" y="274638"/>
            <a:ext cx="8229600" cy="639762"/>
          </a:xfrm>
        </p:spPr>
        <p:txBody>
          <a:bodyPr/>
          <a:lstStyle/>
          <a:p>
            <a:r>
              <a:rPr lang="en-US" altLang="en-US" sz="2800" dirty="0" smtClean="0"/>
              <a:t>Control unit</a:t>
            </a:r>
          </a:p>
        </p:txBody>
      </p:sp>
      <p:sp>
        <p:nvSpPr>
          <p:cNvPr id="26628" name="Rectangle 3"/>
          <p:cNvSpPr>
            <a:spLocks noGrp="1" noChangeArrowheads="1"/>
          </p:cNvSpPr>
          <p:nvPr>
            <p:ph type="body" idx="1"/>
          </p:nvPr>
        </p:nvSpPr>
        <p:spPr>
          <a:xfrm>
            <a:off x="457200" y="1143000"/>
            <a:ext cx="8229600" cy="4983163"/>
          </a:xfrm>
        </p:spPr>
        <p:txBody>
          <a:bodyPr/>
          <a:lstStyle/>
          <a:p>
            <a:r>
              <a:rPr lang="en-US" altLang="en-US" sz="2000" dirty="0" smtClean="0">
                <a:solidFill>
                  <a:srgbClr val="000099"/>
                </a:solidFill>
                <a:latin typeface="Times New Roman" panose="02020603050405020304" pitchFamily="18" charset="0"/>
                <a:cs typeface="Times New Roman" panose="02020603050405020304" pitchFamily="18" charset="0"/>
              </a:rPr>
              <a:t>Operation of a computer can be summarized</a:t>
            </a:r>
            <a:r>
              <a:rPr lang="en-US" altLang="en-US" sz="2000" dirty="0" smtClean="0">
                <a:latin typeface="Times New Roman" panose="02020603050405020304" pitchFamily="18" charset="0"/>
                <a:cs typeface="Times New Roman" panose="02020603050405020304" pitchFamily="18" charset="0"/>
              </a:rPr>
              <a:t> as:</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Accepts</a:t>
            </a:r>
            <a:r>
              <a:rPr lang="en-US" altLang="en-US" sz="2000" dirty="0" smtClean="0">
                <a:latin typeface="Times New Roman" panose="02020603050405020304" pitchFamily="18" charset="0"/>
                <a:cs typeface="Times New Roman" panose="02020603050405020304" pitchFamily="18" charset="0"/>
              </a:rPr>
              <a:t> information from the input units (</a:t>
            </a:r>
            <a:r>
              <a:rPr lang="en-US" altLang="en-US" sz="2000" dirty="0" smtClean="0">
                <a:solidFill>
                  <a:srgbClr val="FF0000"/>
                </a:solidFill>
                <a:latin typeface="Times New Roman" panose="02020603050405020304" pitchFamily="18" charset="0"/>
                <a:cs typeface="Times New Roman" panose="02020603050405020304" pitchFamily="18" charset="0"/>
              </a:rPr>
              <a:t>Input</a:t>
            </a:r>
            <a:r>
              <a:rPr lang="en-US" altLang="en-US" sz="2000" dirty="0" smtClean="0">
                <a:latin typeface="Times New Roman" panose="02020603050405020304" pitchFamily="18" charset="0"/>
                <a:cs typeface="Times New Roman" panose="02020603050405020304" pitchFamily="18" charset="0"/>
              </a:rPr>
              <a:t> unit).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Stores</a:t>
            </a:r>
            <a:r>
              <a:rPr lang="en-US" altLang="en-US" sz="2000" dirty="0" smtClean="0">
                <a:latin typeface="Times New Roman" panose="02020603050405020304" pitchFamily="18" charset="0"/>
                <a:cs typeface="Times New Roman" panose="02020603050405020304" pitchFamily="18" charset="0"/>
              </a:rPr>
              <a:t> the information (</a:t>
            </a:r>
            <a:r>
              <a:rPr lang="en-US" altLang="en-US" sz="2000" dirty="0" smtClean="0">
                <a:solidFill>
                  <a:srgbClr val="FF0000"/>
                </a:solidFill>
                <a:latin typeface="Times New Roman" panose="02020603050405020304" pitchFamily="18" charset="0"/>
                <a:cs typeface="Times New Roman" panose="02020603050405020304" pitchFamily="18" charset="0"/>
              </a:rPr>
              <a:t>Memory</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Processes</a:t>
            </a:r>
            <a:r>
              <a:rPr lang="en-US" altLang="en-US" sz="2000" dirty="0" smtClean="0">
                <a:latin typeface="Times New Roman" panose="02020603050405020304" pitchFamily="18" charset="0"/>
                <a:cs typeface="Times New Roman" panose="02020603050405020304" pitchFamily="18" charset="0"/>
              </a:rPr>
              <a:t> the information (</a:t>
            </a:r>
            <a:r>
              <a:rPr lang="en-US" altLang="en-US" sz="2000" dirty="0" smtClean="0">
                <a:solidFill>
                  <a:srgbClr val="FF0000"/>
                </a:solidFill>
                <a:latin typeface="Times New Roman" panose="02020603050405020304" pitchFamily="18" charset="0"/>
                <a:cs typeface="Times New Roman" panose="02020603050405020304" pitchFamily="18" charset="0"/>
              </a:rPr>
              <a:t>ALU</a:t>
            </a:r>
            <a:r>
              <a:rPr lang="en-US" altLang="en-US" sz="2000" dirty="0" smtClean="0">
                <a:latin typeface="Times New Roman" panose="02020603050405020304" pitchFamily="18" charset="0"/>
                <a:cs typeface="Times New Roman" panose="02020603050405020304" pitchFamily="18" charset="0"/>
              </a:rPr>
              <a:t>).</a:t>
            </a:r>
          </a:p>
          <a:p>
            <a:pPr lvl="1"/>
            <a:r>
              <a:rPr lang="en-US" altLang="en-US" sz="2000" dirty="0" smtClean="0">
                <a:solidFill>
                  <a:srgbClr val="FF0000"/>
                </a:solidFill>
                <a:latin typeface="Times New Roman" panose="02020603050405020304" pitchFamily="18" charset="0"/>
                <a:cs typeface="Times New Roman" panose="02020603050405020304" pitchFamily="18" charset="0"/>
              </a:rPr>
              <a:t>Provides</a:t>
            </a:r>
            <a:r>
              <a:rPr lang="en-US" altLang="en-US" sz="2000" dirty="0" smtClean="0">
                <a:latin typeface="Times New Roman" panose="02020603050405020304" pitchFamily="18" charset="0"/>
                <a:cs typeface="Times New Roman" panose="02020603050405020304" pitchFamily="18" charset="0"/>
              </a:rPr>
              <a:t> processed results through the output units (</a:t>
            </a:r>
            <a:r>
              <a:rPr lang="en-US" altLang="en-US" sz="2000" dirty="0" smtClean="0">
                <a:solidFill>
                  <a:srgbClr val="FF0000"/>
                </a:solidFill>
                <a:latin typeface="Times New Roman" panose="02020603050405020304" pitchFamily="18" charset="0"/>
                <a:cs typeface="Times New Roman" panose="02020603050405020304" pitchFamily="18" charset="0"/>
              </a:rPr>
              <a:t>Output</a:t>
            </a:r>
            <a:r>
              <a:rPr lang="en-US" altLang="en-US" sz="2000" dirty="0" smtClean="0">
                <a:latin typeface="Times New Roman" panose="02020603050405020304" pitchFamily="18" charset="0"/>
                <a:cs typeface="Times New Roman" panose="02020603050405020304" pitchFamily="18" charset="0"/>
              </a:rPr>
              <a:t> unit).</a:t>
            </a:r>
          </a:p>
          <a:p>
            <a:r>
              <a:rPr lang="en-US" altLang="en-US" sz="2000" dirty="0" smtClean="0">
                <a:solidFill>
                  <a:srgbClr val="FF0000"/>
                </a:solidFill>
                <a:latin typeface="Times New Roman" panose="02020603050405020304" pitchFamily="18" charset="0"/>
                <a:cs typeface="Times New Roman" panose="02020603050405020304" pitchFamily="18" charset="0"/>
              </a:rPr>
              <a:t>Operations</a:t>
            </a:r>
            <a:r>
              <a:rPr lang="en-US" altLang="en-US" sz="2000" dirty="0" smtClean="0">
                <a:solidFill>
                  <a:srgbClr val="000099"/>
                </a:solidFill>
                <a:latin typeface="Times New Roman" panose="02020603050405020304" pitchFamily="18" charset="0"/>
                <a:cs typeface="Times New Roman" panose="02020603050405020304" pitchFamily="18" charset="0"/>
              </a:rPr>
              <a:t> of Input unit, Memory, ALU and Output unit are </a:t>
            </a:r>
            <a:r>
              <a:rPr lang="en-US" altLang="en-US" sz="2000" dirty="0" smtClean="0">
                <a:solidFill>
                  <a:srgbClr val="FF0000"/>
                </a:solidFill>
                <a:latin typeface="Times New Roman" panose="02020603050405020304" pitchFamily="18" charset="0"/>
                <a:cs typeface="Times New Roman" panose="02020603050405020304" pitchFamily="18" charset="0"/>
              </a:rPr>
              <a:t>coordinated</a:t>
            </a:r>
            <a:r>
              <a:rPr lang="en-US" altLang="en-US" sz="2000" dirty="0" smtClean="0">
                <a:solidFill>
                  <a:srgbClr val="000099"/>
                </a:solidFill>
                <a:latin typeface="Times New Roman" panose="02020603050405020304" pitchFamily="18" charset="0"/>
                <a:cs typeface="Times New Roman" panose="02020603050405020304" pitchFamily="18" charset="0"/>
              </a:rPr>
              <a:t> by </a:t>
            </a:r>
            <a:r>
              <a:rPr lang="en-US" altLang="en-US" sz="2000" dirty="0" smtClean="0">
                <a:solidFill>
                  <a:srgbClr val="FF0000"/>
                </a:solidFill>
                <a:latin typeface="Times New Roman" panose="02020603050405020304" pitchFamily="18" charset="0"/>
                <a:cs typeface="Times New Roman" panose="02020603050405020304" pitchFamily="18" charset="0"/>
              </a:rPr>
              <a:t>Control</a:t>
            </a:r>
            <a:r>
              <a:rPr lang="en-US" altLang="en-US" sz="2000" dirty="0" smtClean="0">
                <a:solidFill>
                  <a:srgbClr val="000099"/>
                </a:solidFill>
                <a:latin typeface="Times New Roman" panose="02020603050405020304" pitchFamily="18" charset="0"/>
                <a:cs typeface="Times New Roman" panose="02020603050405020304" pitchFamily="18" charset="0"/>
              </a:rPr>
              <a:t> unit.</a:t>
            </a:r>
            <a:endParaRPr lang="en-US" altLang="en-US" sz="2000" dirty="0" smtClean="0">
              <a:latin typeface="Times New Roman" panose="02020603050405020304" pitchFamily="18" charset="0"/>
              <a:cs typeface="Times New Roman" panose="02020603050405020304" pitchFamily="18" charset="0"/>
            </a:endParaRPr>
          </a:p>
          <a:p>
            <a:r>
              <a:rPr lang="en-US" altLang="en-US" sz="2000" dirty="0" smtClean="0">
                <a:solidFill>
                  <a:srgbClr val="000099"/>
                </a:solidFill>
                <a:latin typeface="Times New Roman" panose="02020603050405020304" pitchFamily="18" charset="0"/>
                <a:cs typeface="Times New Roman" panose="02020603050405020304" pitchFamily="18" charset="0"/>
              </a:rPr>
              <a:t>Instructions control “</a:t>
            </a:r>
            <a:r>
              <a:rPr lang="en-US" altLang="en-US" sz="2000" dirty="0" smtClean="0">
                <a:solidFill>
                  <a:srgbClr val="FF0000"/>
                </a:solidFill>
                <a:latin typeface="Times New Roman" panose="02020603050405020304" pitchFamily="18" charset="0"/>
                <a:cs typeface="Times New Roman" panose="02020603050405020304" pitchFamily="18" charset="0"/>
              </a:rPr>
              <a:t>what</a:t>
            </a:r>
            <a:r>
              <a:rPr lang="en-US" altLang="en-US" sz="2000" dirty="0" smtClean="0">
                <a:solidFill>
                  <a:srgbClr val="000099"/>
                </a:solidFill>
                <a:latin typeface="Times New Roman" panose="02020603050405020304" pitchFamily="18" charset="0"/>
                <a:cs typeface="Times New Roman" panose="02020603050405020304" pitchFamily="18" charset="0"/>
              </a:rPr>
              <a:t>” operations</a:t>
            </a:r>
            <a:r>
              <a:rPr lang="en-US" altLang="en-US" sz="2000" dirty="0" smtClean="0">
                <a:latin typeface="Times New Roman" panose="02020603050405020304" pitchFamily="18" charset="0"/>
                <a:cs typeface="Times New Roman" panose="02020603050405020304" pitchFamily="18" charset="0"/>
              </a:rPr>
              <a:t> take place (e.g. data transfer, processing).</a:t>
            </a:r>
          </a:p>
          <a:p>
            <a:r>
              <a:rPr lang="en-US" altLang="en-US" sz="2000" dirty="0" smtClean="0">
                <a:solidFill>
                  <a:srgbClr val="FF0000"/>
                </a:solidFill>
                <a:latin typeface="Times New Roman" panose="02020603050405020304" pitchFamily="18" charset="0"/>
                <a:cs typeface="Times New Roman" panose="02020603050405020304" pitchFamily="18" charset="0"/>
              </a:rPr>
              <a:t>Control</a:t>
            </a:r>
            <a:r>
              <a:rPr lang="en-US" altLang="en-US" sz="2000" dirty="0" smtClean="0">
                <a:solidFill>
                  <a:srgbClr val="000099"/>
                </a:solidFill>
                <a:latin typeface="Times New Roman" panose="02020603050405020304" pitchFamily="18" charset="0"/>
                <a:cs typeface="Times New Roman" panose="02020603050405020304" pitchFamily="18" charset="0"/>
              </a:rPr>
              <a:t> unit generates </a:t>
            </a:r>
            <a:r>
              <a:rPr lang="en-US" altLang="en-US" sz="2000" dirty="0" smtClean="0">
                <a:solidFill>
                  <a:srgbClr val="FF0000"/>
                </a:solidFill>
                <a:latin typeface="Times New Roman" panose="02020603050405020304" pitchFamily="18" charset="0"/>
                <a:cs typeface="Times New Roman" panose="02020603050405020304" pitchFamily="18" charset="0"/>
              </a:rPr>
              <a:t>timing</a:t>
            </a:r>
            <a:r>
              <a:rPr lang="en-US" altLang="en-US" sz="2000" dirty="0" smtClean="0">
                <a:solidFill>
                  <a:srgbClr val="000099"/>
                </a:solidFill>
                <a:latin typeface="Times New Roman" panose="02020603050405020304" pitchFamily="18" charset="0"/>
                <a:cs typeface="Times New Roman" panose="02020603050405020304" pitchFamily="18" charset="0"/>
              </a:rPr>
              <a:t> signals which determines “</a:t>
            </a:r>
            <a:r>
              <a:rPr lang="en-US" altLang="en-US" sz="2000" dirty="0" smtClean="0">
                <a:solidFill>
                  <a:srgbClr val="FF0000"/>
                </a:solidFill>
                <a:latin typeface="Times New Roman" panose="02020603050405020304" pitchFamily="18" charset="0"/>
                <a:cs typeface="Times New Roman" panose="02020603050405020304" pitchFamily="18" charset="0"/>
              </a:rPr>
              <a:t>when</a:t>
            </a:r>
            <a:r>
              <a:rPr lang="en-US" altLang="en-US" sz="2000" dirty="0" smtClean="0">
                <a:solidFill>
                  <a:srgbClr val="000099"/>
                </a:solidFill>
                <a:latin typeface="Times New Roman" panose="02020603050405020304" pitchFamily="18" charset="0"/>
                <a:cs typeface="Times New Roman" panose="02020603050405020304" pitchFamily="18" charset="0"/>
              </a:rPr>
              <a:t>” a particular operation</a:t>
            </a:r>
            <a:r>
              <a:rPr lang="en-US" altLang="en-US" sz="2000" dirty="0" smtClean="0">
                <a:latin typeface="Times New Roman" panose="02020603050405020304" pitchFamily="18" charset="0"/>
                <a:cs typeface="Times New Roman" panose="02020603050405020304" pitchFamily="18" charset="0"/>
              </a:rPr>
              <a:t> takes place. </a:t>
            </a:r>
          </a:p>
          <a:p>
            <a:endParaRPr lang="en-US" altLang="en-US" dirty="0" smtClean="0"/>
          </a:p>
        </p:txBody>
      </p:sp>
    </p:spTree>
    <p:extLst>
      <p:ext uri="{BB962C8B-B14F-4D97-AF65-F5344CB8AC3E}">
        <p14:creationId xmlns:p14="http://schemas.microsoft.com/office/powerpoint/2010/main" val="2983311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US" b="1" dirty="0" smtClean="0"/>
              <a:t>COMPUTER </a:t>
            </a:r>
            <a:r>
              <a:rPr lang="en-US" b="1" dirty="0"/>
              <a:t>ORGANIZATION</a:t>
            </a:r>
            <a:endParaRPr lang="en-IN" dirty="0"/>
          </a:p>
        </p:txBody>
      </p:sp>
      <p:sp>
        <p:nvSpPr>
          <p:cNvPr id="4" name="Subtitle 3"/>
          <p:cNvSpPr>
            <a:spLocks noGrp="1"/>
          </p:cNvSpPr>
          <p:nvPr>
            <p:ph type="subTitle" idx="1"/>
          </p:nvPr>
        </p:nvSpPr>
        <p:spPr>
          <a:xfrm>
            <a:off x="381000" y="1143000"/>
            <a:ext cx="8458200" cy="5181600"/>
          </a:xfrm>
        </p:spPr>
        <p:txBody>
          <a:bodyPr/>
          <a:lstStyle/>
          <a:p>
            <a:pPr algn="l"/>
            <a:r>
              <a:rPr lang="en-IN" sz="2400" b="1" dirty="0">
                <a:solidFill>
                  <a:schemeClr val="tx1"/>
                </a:solidFill>
              </a:rPr>
              <a:t>Course objectives: </a:t>
            </a:r>
            <a:r>
              <a:rPr lang="en-IN" sz="2400" b="1" dirty="0" smtClean="0">
                <a:solidFill>
                  <a:schemeClr val="tx1"/>
                </a:solidFill>
              </a:rPr>
              <a:t> </a:t>
            </a:r>
            <a:r>
              <a:rPr lang="en-IN" sz="2400" dirty="0" smtClean="0">
                <a:solidFill>
                  <a:schemeClr val="tx1"/>
                </a:solidFill>
              </a:rPr>
              <a:t>This </a:t>
            </a:r>
            <a:r>
              <a:rPr lang="en-IN" sz="2400" dirty="0">
                <a:solidFill>
                  <a:schemeClr val="tx1"/>
                </a:solidFill>
              </a:rPr>
              <a:t>course will enable students </a:t>
            </a:r>
            <a:r>
              <a:rPr lang="en-IN" sz="2400" dirty="0" smtClean="0">
                <a:solidFill>
                  <a:schemeClr val="tx1"/>
                </a:solidFill>
              </a:rPr>
              <a:t>to</a:t>
            </a:r>
          </a:p>
          <a:p>
            <a:pPr algn="l"/>
            <a:endParaRPr lang="en-IN" sz="2400" dirty="0">
              <a:solidFill>
                <a:schemeClr val="tx1"/>
              </a:solidFill>
            </a:endParaRPr>
          </a:p>
          <a:p>
            <a:pPr marL="285750" lvl="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Understand the basics of computer organization: structure and operation of computers and their  peripherals.</a:t>
            </a:r>
            <a:endParaRPr lang="en-IN" sz="2000" dirty="0">
              <a:solidFill>
                <a:schemeClr val="tx1"/>
              </a:solidFill>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Understand the concepts of programs as sequences or machine instructions.</a:t>
            </a:r>
            <a:endParaRPr lang="en-IN" sz="2000" dirty="0">
              <a:solidFill>
                <a:schemeClr val="tx1"/>
              </a:solidFill>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Expose different ways of communicating with I/O devices and standard I/O interfaces.</a:t>
            </a:r>
            <a:endParaRPr lang="en-IN" sz="2000" dirty="0">
              <a:solidFill>
                <a:schemeClr val="tx1"/>
              </a:solidFill>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Describe hierarchical memory systems including cache memories and virtual memory.</a:t>
            </a:r>
            <a:endParaRPr lang="en-IN" sz="2000" dirty="0">
              <a:solidFill>
                <a:schemeClr val="tx1"/>
              </a:solidFill>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Describe arithmetic and logical operations with integer and floating-point operands.</a:t>
            </a:r>
            <a:endParaRPr lang="en-IN" sz="20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Understand basic processing unit and organization of simple processor, concept of pipelining and other large computing systems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1935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86FC35D1-EC6F-4E63-9597-030DB044ADDA}" type="slidenum">
              <a:rPr lang="en-US" altLang="en-US" sz="1400" smtClean="0">
                <a:latin typeface="Times New Roman" pitchFamily="18" charset="0"/>
              </a:rPr>
              <a:pPr>
                <a:spcBef>
                  <a:spcPct val="0"/>
                </a:spcBef>
                <a:buSzTx/>
                <a:buFontTx/>
                <a:buNone/>
              </a:pPr>
              <a:t>20</a:t>
            </a:fld>
            <a:endParaRPr lang="en-US" altLang="en-US" sz="1400" smtClean="0">
              <a:latin typeface="Times New Roman" pitchFamily="18" charset="0"/>
            </a:endParaRPr>
          </a:p>
        </p:txBody>
      </p:sp>
      <p:sp>
        <p:nvSpPr>
          <p:cNvPr id="27651" name="Rectangle 33"/>
          <p:cNvSpPr>
            <a:spLocks noChangeArrowheads="1"/>
          </p:cNvSpPr>
          <p:nvPr/>
        </p:nvSpPr>
        <p:spPr bwMode="auto">
          <a:xfrm>
            <a:off x="893763" y="2439988"/>
            <a:ext cx="7180262" cy="20097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ctr">
              <a:spcBef>
                <a:spcPct val="0"/>
              </a:spcBef>
              <a:buSzTx/>
              <a:buFontTx/>
              <a:buNone/>
            </a:pPr>
            <a:endParaRPr lang="ar-EG" altLang="en-US" sz="1800">
              <a:latin typeface="Arial" pitchFamily="34" charset="0"/>
            </a:endParaRPr>
          </a:p>
        </p:txBody>
      </p:sp>
      <p:sp>
        <p:nvSpPr>
          <p:cNvPr id="27652" name="Rectangle 2"/>
          <p:cNvSpPr>
            <a:spLocks noGrp="1" noChangeArrowheads="1"/>
          </p:cNvSpPr>
          <p:nvPr>
            <p:ph type="title"/>
          </p:nvPr>
        </p:nvSpPr>
        <p:spPr>
          <a:xfrm>
            <a:off x="457200" y="274638"/>
            <a:ext cx="8229600" cy="715962"/>
          </a:xfrm>
        </p:spPr>
        <p:txBody>
          <a:bodyPr/>
          <a:lstStyle/>
          <a:p>
            <a:r>
              <a:rPr lang="en-US" altLang="en-US" sz="2800" dirty="0" smtClean="0"/>
              <a:t>How are the functional units connected? </a:t>
            </a:r>
          </a:p>
        </p:txBody>
      </p:sp>
      <p:sp>
        <p:nvSpPr>
          <p:cNvPr id="27653" name="Text Box 4"/>
          <p:cNvSpPr txBox="1">
            <a:spLocks noChangeArrowheads="1"/>
          </p:cNvSpPr>
          <p:nvPr/>
        </p:nvSpPr>
        <p:spPr bwMode="auto">
          <a:xfrm>
            <a:off x="733425" y="1246188"/>
            <a:ext cx="65101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just">
              <a:spcBef>
                <a:spcPct val="0"/>
              </a:spcBef>
              <a:buSzTx/>
              <a:buFontTx/>
              <a:buChar char="•"/>
            </a:pPr>
            <a:r>
              <a:rPr lang="en-US" altLang="en-US" sz="1800" dirty="0">
                <a:latin typeface="Times New Roman" panose="02020603050405020304" pitchFamily="18" charset="0"/>
                <a:cs typeface="Times New Roman" panose="02020603050405020304" pitchFamily="18" charset="0"/>
              </a:rPr>
              <a:t>For a computer to achieve its operation, the </a:t>
            </a:r>
            <a:r>
              <a:rPr lang="en-US" altLang="en-US" sz="1800" dirty="0">
                <a:solidFill>
                  <a:srgbClr val="FF0000"/>
                </a:solidFill>
                <a:latin typeface="Times New Roman" panose="02020603050405020304" pitchFamily="18" charset="0"/>
                <a:cs typeface="Times New Roman" panose="02020603050405020304" pitchFamily="18" charset="0"/>
              </a:rPr>
              <a:t>functional</a:t>
            </a:r>
            <a:r>
              <a:rPr lang="en-US" altLang="en-US" sz="1800" dirty="0">
                <a:latin typeface="Times New Roman" panose="02020603050405020304" pitchFamily="18" charset="0"/>
                <a:cs typeface="Times New Roman" panose="02020603050405020304" pitchFamily="18" charset="0"/>
              </a:rPr>
              <a:t> </a:t>
            </a:r>
            <a:r>
              <a:rPr lang="en-US" altLang="en-US" sz="1800" dirty="0">
                <a:solidFill>
                  <a:srgbClr val="FF0000"/>
                </a:solidFill>
                <a:latin typeface="Times New Roman" panose="02020603050405020304" pitchFamily="18" charset="0"/>
                <a:cs typeface="Times New Roman" panose="02020603050405020304" pitchFamily="18" charset="0"/>
              </a:rPr>
              <a:t>units</a:t>
            </a:r>
            <a:r>
              <a:rPr lang="en-US" altLang="en-US" sz="1800" dirty="0">
                <a:latin typeface="Times New Roman" panose="02020603050405020304" pitchFamily="18" charset="0"/>
                <a:cs typeface="Times New Roman" panose="02020603050405020304" pitchFamily="18" charset="0"/>
              </a:rPr>
              <a:t> need to</a:t>
            </a:r>
          </a:p>
          <a:p>
            <a:pPr algn="just">
              <a:spcBef>
                <a:spcPct val="0"/>
              </a:spcBef>
              <a:buSzTx/>
              <a:buFontTx/>
              <a:buNone/>
            </a:pPr>
            <a:r>
              <a:rPr lang="en-US" altLang="en-US" sz="1800" dirty="0">
                <a:solidFill>
                  <a:srgbClr val="FF0000"/>
                </a:solidFill>
                <a:latin typeface="Times New Roman" panose="02020603050405020304" pitchFamily="18" charset="0"/>
                <a:cs typeface="Times New Roman" panose="02020603050405020304" pitchFamily="18" charset="0"/>
              </a:rPr>
              <a:t>communicate</a:t>
            </a:r>
            <a:r>
              <a:rPr lang="en-US" altLang="en-US" sz="1800" dirty="0">
                <a:latin typeface="Times New Roman" panose="02020603050405020304" pitchFamily="18" charset="0"/>
                <a:cs typeface="Times New Roman" panose="02020603050405020304" pitchFamily="18" charset="0"/>
              </a:rPr>
              <a:t> with each other.</a:t>
            </a:r>
          </a:p>
          <a:p>
            <a:pPr algn="just">
              <a:spcBef>
                <a:spcPct val="0"/>
              </a:spcBef>
              <a:buSzTx/>
              <a:buFontTx/>
              <a:buChar char="•"/>
            </a:pPr>
            <a:r>
              <a:rPr lang="en-US" altLang="en-US" sz="1800" dirty="0">
                <a:latin typeface="Times New Roman" panose="02020603050405020304" pitchFamily="18" charset="0"/>
                <a:cs typeface="Times New Roman" panose="02020603050405020304" pitchFamily="18" charset="0"/>
              </a:rPr>
              <a:t>In order to communicate, they need to be </a:t>
            </a:r>
            <a:r>
              <a:rPr lang="en-US" altLang="en-US" sz="1800" dirty="0">
                <a:solidFill>
                  <a:srgbClr val="FF0000"/>
                </a:solidFill>
                <a:latin typeface="Times New Roman" panose="02020603050405020304" pitchFamily="18" charset="0"/>
                <a:cs typeface="Times New Roman" panose="02020603050405020304" pitchFamily="18" charset="0"/>
              </a:rPr>
              <a:t>connected</a:t>
            </a:r>
            <a:r>
              <a:rPr lang="en-US" altLang="en-US" sz="1800" dirty="0">
                <a:latin typeface="Times New Roman" panose="02020603050405020304" pitchFamily="18" charset="0"/>
                <a:cs typeface="Times New Roman" panose="02020603050405020304" pitchFamily="18" charset="0"/>
              </a:rPr>
              <a:t>. </a:t>
            </a:r>
          </a:p>
        </p:txBody>
      </p:sp>
      <p:sp>
        <p:nvSpPr>
          <p:cNvPr id="27654" name="Freeform 7"/>
          <p:cNvSpPr>
            <a:spLocks/>
          </p:cNvSpPr>
          <p:nvPr/>
        </p:nvSpPr>
        <p:spPr bwMode="auto">
          <a:xfrm>
            <a:off x="1276350" y="4013200"/>
            <a:ext cx="184150" cy="246063"/>
          </a:xfrm>
          <a:custGeom>
            <a:avLst/>
            <a:gdLst>
              <a:gd name="T0" fmla="*/ 2147483647 w 9"/>
              <a:gd name="T1" fmla="*/ 2147483647 h 12"/>
              <a:gd name="T2" fmla="*/ 2147483647 w 9"/>
              <a:gd name="T3" fmla="*/ 2147483647 h 12"/>
              <a:gd name="T4" fmla="*/ 0 w 9"/>
              <a:gd name="T5" fmla="*/ 2147483647 h 12"/>
              <a:gd name="T6" fmla="*/ 2147483647 w 9"/>
              <a:gd name="T7" fmla="*/ 0 h 12"/>
              <a:gd name="T8" fmla="*/ 2147483647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9" y="9"/>
                </a:moveTo>
                <a:lnTo>
                  <a:pt x="9" y="12"/>
                </a:lnTo>
                <a:lnTo>
                  <a:pt x="0" y="6"/>
                </a:lnTo>
                <a:lnTo>
                  <a:pt x="9" y="0"/>
                </a:lnTo>
                <a:lnTo>
                  <a:pt x="9" y="3"/>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55" name="Freeform 8"/>
          <p:cNvSpPr>
            <a:spLocks/>
          </p:cNvSpPr>
          <p:nvPr/>
        </p:nvSpPr>
        <p:spPr bwMode="auto">
          <a:xfrm>
            <a:off x="7704138" y="4013200"/>
            <a:ext cx="163512" cy="246063"/>
          </a:xfrm>
          <a:custGeom>
            <a:avLst/>
            <a:gdLst>
              <a:gd name="T0" fmla="*/ 0 w 8"/>
              <a:gd name="T1" fmla="*/ 2147483647 h 12"/>
              <a:gd name="T2" fmla="*/ 0 w 8"/>
              <a:gd name="T3" fmla="*/ 2147483647 h 12"/>
              <a:gd name="T4" fmla="*/ 2147483647 w 8"/>
              <a:gd name="T5" fmla="*/ 2147483647 h 12"/>
              <a:gd name="T6" fmla="*/ 0 w 8"/>
              <a:gd name="T7" fmla="*/ 0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9"/>
                </a:moveTo>
                <a:lnTo>
                  <a:pt x="0" y="12"/>
                </a:lnTo>
                <a:lnTo>
                  <a:pt x="8" y="6"/>
                </a:lnTo>
                <a:lnTo>
                  <a:pt x="0" y="0"/>
                </a:lnTo>
                <a:lnTo>
                  <a:pt x="0" y="3"/>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56" name="Freeform 10"/>
          <p:cNvSpPr>
            <a:spLocks/>
          </p:cNvSpPr>
          <p:nvPr/>
        </p:nvSpPr>
        <p:spPr bwMode="auto">
          <a:xfrm>
            <a:off x="3630613" y="3357563"/>
            <a:ext cx="246062" cy="368300"/>
          </a:xfrm>
          <a:custGeom>
            <a:avLst/>
            <a:gdLst>
              <a:gd name="T0" fmla="*/ 2147483647 w 12"/>
              <a:gd name="T1" fmla="*/ 2147483647 h 18"/>
              <a:gd name="T2" fmla="*/ 2147483647 w 12"/>
              <a:gd name="T3" fmla="*/ 2147483647 h 18"/>
              <a:gd name="T4" fmla="*/ 2147483647 w 12"/>
              <a:gd name="T5" fmla="*/ 2147483647 h 18"/>
              <a:gd name="T6" fmla="*/ 2147483647 w 12"/>
              <a:gd name="T7" fmla="*/ 0 h 18"/>
              <a:gd name="T8" fmla="*/ 0 w 12"/>
              <a:gd name="T9" fmla="*/ 2147483647 h 18"/>
              <a:gd name="T10" fmla="*/ 2147483647 w 12"/>
              <a:gd name="T11" fmla="*/ 2147483647 h 18"/>
              <a:gd name="T12" fmla="*/ 2147483647 w 12"/>
              <a:gd name="T13" fmla="*/ 2147483647 h 18"/>
              <a:gd name="T14" fmla="*/ 0 60000 65536"/>
              <a:gd name="T15" fmla="*/ 0 60000 65536"/>
              <a:gd name="T16" fmla="*/ 0 60000 65536"/>
              <a:gd name="T17" fmla="*/ 0 60000 65536"/>
              <a:gd name="T18" fmla="*/ 0 60000 65536"/>
              <a:gd name="T19" fmla="*/ 0 60000 65536"/>
              <a:gd name="T20" fmla="*/ 0 60000 65536"/>
              <a:gd name="T21" fmla="*/ 0 w 12"/>
              <a:gd name="T22" fmla="*/ 0 h 18"/>
              <a:gd name="T23" fmla="*/ 12 w 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8">
                <a:moveTo>
                  <a:pt x="9" y="18"/>
                </a:moveTo>
                <a:lnTo>
                  <a:pt x="9" y="9"/>
                </a:lnTo>
                <a:lnTo>
                  <a:pt x="12" y="9"/>
                </a:lnTo>
                <a:lnTo>
                  <a:pt x="6" y="0"/>
                </a:lnTo>
                <a:lnTo>
                  <a:pt x="0" y="9"/>
                </a:lnTo>
                <a:lnTo>
                  <a:pt x="3" y="9"/>
                </a:lnTo>
                <a:lnTo>
                  <a:pt x="3" y="18"/>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57" name="Freeform 11"/>
          <p:cNvSpPr>
            <a:spLocks/>
          </p:cNvSpPr>
          <p:nvPr/>
        </p:nvSpPr>
        <p:spPr bwMode="auto">
          <a:xfrm>
            <a:off x="1971675" y="3725863"/>
            <a:ext cx="246063" cy="349250"/>
          </a:xfrm>
          <a:custGeom>
            <a:avLst/>
            <a:gdLst>
              <a:gd name="T0" fmla="*/ 2147483647 w 12"/>
              <a:gd name="T1" fmla="*/ 0 h 17"/>
              <a:gd name="T2" fmla="*/ 2147483647 w 12"/>
              <a:gd name="T3" fmla="*/ 2147483647 h 17"/>
              <a:gd name="T4" fmla="*/ 2147483647 w 12"/>
              <a:gd name="T5" fmla="*/ 2147483647 h 17"/>
              <a:gd name="T6" fmla="*/ 2147483647 w 12"/>
              <a:gd name="T7" fmla="*/ 2147483647 h 17"/>
              <a:gd name="T8" fmla="*/ 0 w 12"/>
              <a:gd name="T9" fmla="*/ 2147483647 h 17"/>
              <a:gd name="T10" fmla="*/ 2147483647 w 12"/>
              <a:gd name="T11" fmla="*/ 2147483647 h 17"/>
              <a:gd name="T12" fmla="*/ 2147483647 w 12"/>
              <a:gd name="T13" fmla="*/ 0 h 17"/>
              <a:gd name="T14" fmla="*/ 0 60000 65536"/>
              <a:gd name="T15" fmla="*/ 0 60000 65536"/>
              <a:gd name="T16" fmla="*/ 0 60000 65536"/>
              <a:gd name="T17" fmla="*/ 0 60000 65536"/>
              <a:gd name="T18" fmla="*/ 0 60000 65536"/>
              <a:gd name="T19" fmla="*/ 0 60000 65536"/>
              <a:gd name="T20" fmla="*/ 0 60000 65536"/>
              <a:gd name="T21" fmla="*/ 0 w 12"/>
              <a:gd name="T22" fmla="*/ 0 h 17"/>
              <a:gd name="T23" fmla="*/ 12 w 1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7">
                <a:moveTo>
                  <a:pt x="9" y="0"/>
                </a:moveTo>
                <a:lnTo>
                  <a:pt x="9" y="8"/>
                </a:lnTo>
                <a:lnTo>
                  <a:pt x="12" y="8"/>
                </a:lnTo>
                <a:lnTo>
                  <a:pt x="6" y="17"/>
                </a:lnTo>
                <a:lnTo>
                  <a:pt x="0" y="8"/>
                </a:lnTo>
                <a:lnTo>
                  <a:pt x="3" y="8"/>
                </a:lnTo>
                <a:lnTo>
                  <a:pt x="3" y="0"/>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58" name="Freeform 12"/>
          <p:cNvSpPr>
            <a:spLocks/>
          </p:cNvSpPr>
          <p:nvPr/>
        </p:nvSpPr>
        <p:spPr bwMode="auto">
          <a:xfrm>
            <a:off x="5287963" y="3357563"/>
            <a:ext cx="225425" cy="368300"/>
          </a:xfrm>
          <a:custGeom>
            <a:avLst/>
            <a:gdLst>
              <a:gd name="T0" fmla="*/ 2147483647 w 11"/>
              <a:gd name="T1" fmla="*/ 2147483647 h 18"/>
              <a:gd name="T2" fmla="*/ 2147483647 w 11"/>
              <a:gd name="T3" fmla="*/ 2147483647 h 18"/>
              <a:gd name="T4" fmla="*/ 2147483647 w 11"/>
              <a:gd name="T5" fmla="*/ 2147483647 h 18"/>
              <a:gd name="T6" fmla="*/ 2147483647 w 11"/>
              <a:gd name="T7" fmla="*/ 0 h 18"/>
              <a:gd name="T8" fmla="*/ 0 w 11"/>
              <a:gd name="T9" fmla="*/ 2147483647 h 18"/>
              <a:gd name="T10" fmla="*/ 2147483647 w 11"/>
              <a:gd name="T11" fmla="*/ 2147483647 h 18"/>
              <a:gd name="T12" fmla="*/ 2147483647 w 11"/>
              <a:gd name="T13" fmla="*/ 2147483647 h 18"/>
              <a:gd name="T14" fmla="*/ 0 60000 65536"/>
              <a:gd name="T15" fmla="*/ 0 60000 65536"/>
              <a:gd name="T16" fmla="*/ 0 60000 65536"/>
              <a:gd name="T17" fmla="*/ 0 60000 65536"/>
              <a:gd name="T18" fmla="*/ 0 60000 65536"/>
              <a:gd name="T19" fmla="*/ 0 60000 65536"/>
              <a:gd name="T20" fmla="*/ 0 60000 65536"/>
              <a:gd name="T21" fmla="*/ 0 w 11"/>
              <a:gd name="T22" fmla="*/ 0 h 18"/>
              <a:gd name="T23" fmla="*/ 11 w 1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8">
                <a:moveTo>
                  <a:pt x="8" y="18"/>
                </a:moveTo>
                <a:lnTo>
                  <a:pt x="8" y="9"/>
                </a:lnTo>
                <a:lnTo>
                  <a:pt x="11" y="9"/>
                </a:lnTo>
                <a:lnTo>
                  <a:pt x="5" y="0"/>
                </a:lnTo>
                <a:lnTo>
                  <a:pt x="0" y="9"/>
                </a:lnTo>
                <a:lnTo>
                  <a:pt x="3" y="9"/>
                </a:lnTo>
                <a:lnTo>
                  <a:pt x="3" y="18"/>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59" name="Freeform 13"/>
          <p:cNvSpPr>
            <a:spLocks/>
          </p:cNvSpPr>
          <p:nvPr/>
        </p:nvSpPr>
        <p:spPr bwMode="auto">
          <a:xfrm>
            <a:off x="6926263" y="3357563"/>
            <a:ext cx="246062" cy="368300"/>
          </a:xfrm>
          <a:custGeom>
            <a:avLst/>
            <a:gdLst>
              <a:gd name="T0" fmla="*/ 2147483647 w 12"/>
              <a:gd name="T1" fmla="*/ 2147483647 h 18"/>
              <a:gd name="T2" fmla="*/ 2147483647 w 12"/>
              <a:gd name="T3" fmla="*/ 2147483647 h 18"/>
              <a:gd name="T4" fmla="*/ 2147483647 w 12"/>
              <a:gd name="T5" fmla="*/ 2147483647 h 18"/>
              <a:gd name="T6" fmla="*/ 2147483647 w 12"/>
              <a:gd name="T7" fmla="*/ 0 h 18"/>
              <a:gd name="T8" fmla="*/ 0 w 12"/>
              <a:gd name="T9" fmla="*/ 2147483647 h 18"/>
              <a:gd name="T10" fmla="*/ 2147483647 w 12"/>
              <a:gd name="T11" fmla="*/ 2147483647 h 18"/>
              <a:gd name="T12" fmla="*/ 2147483647 w 12"/>
              <a:gd name="T13" fmla="*/ 2147483647 h 18"/>
              <a:gd name="T14" fmla="*/ 0 60000 65536"/>
              <a:gd name="T15" fmla="*/ 0 60000 65536"/>
              <a:gd name="T16" fmla="*/ 0 60000 65536"/>
              <a:gd name="T17" fmla="*/ 0 60000 65536"/>
              <a:gd name="T18" fmla="*/ 0 60000 65536"/>
              <a:gd name="T19" fmla="*/ 0 60000 65536"/>
              <a:gd name="T20" fmla="*/ 0 60000 65536"/>
              <a:gd name="T21" fmla="*/ 0 w 12"/>
              <a:gd name="T22" fmla="*/ 0 h 18"/>
              <a:gd name="T23" fmla="*/ 12 w 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8">
                <a:moveTo>
                  <a:pt x="9" y="18"/>
                </a:moveTo>
                <a:lnTo>
                  <a:pt x="9" y="9"/>
                </a:lnTo>
                <a:lnTo>
                  <a:pt x="12" y="9"/>
                </a:lnTo>
                <a:lnTo>
                  <a:pt x="6" y="0"/>
                </a:lnTo>
                <a:lnTo>
                  <a:pt x="0" y="9"/>
                </a:lnTo>
                <a:lnTo>
                  <a:pt x="3" y="9"/>
                </a:lnTo>
                <a:lnTo>
                  <a:pt x="3" y="18"/>
                </a:lnTo>
              </a:path>
            </a:pathLst>
          </a:custGeom>
          <a:noFill/>
          <a:ln w="20638">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60" name="Freeform 14"/>
          <p:cNvSpPr>
            <a:spLocks/>
          </p:cNvSpPr>
          <p:nvPr/>
        </p:nvSpPr>
        <p:spPr bwMode="auto">
          <a:xfrm>
            <a:off x="5287963" y="3725863"/>
            <a:ext cx="225425" cy="349250"/>
          </a:xfrm>
          <a:custGeom>
            <a:avLst/>
            <a:gdLst>
              <a:gd name="T0" fmla="*/ 2147483647 w 11"/>
              <a:gd name="T1" fmla="*/ 0 h 17"/>
              <a:gd name="T2" fmla="*/ 2147483647 w 11"/>
              <a:gd name="T3" fmla="*/ 2147483647 h 17"/>
              <a:gd name="T4" fmla="*/ 2147483647 w 11"/>
              <a:gd name="T5" fmla="*/ 2147483647 h 17"/>
              <a:gd name="T6" fmla="*/ 2147483647 w 11"/>
              <a:gd name="T7" fmla="*/ 2147483647 h 17"/>
              <a:gd name="T8" fmla="*/ 0 w 11"/>
              <a:gd name="T9" fmla="*/ 2147483647 h 17"/>
              <a:gd name="T10" fmla="*/ 2147483647 w 11"/>
              <a:gd name="T11" fmla="*/ 2147483647 h 17"/>
              <a:gd name="T12" fmla="*/ 2147483647 w 11"/>
              <a:gd name="T13" fmla="*/ 0 h 17"/>
              <a:gd name="T14" fmla="*/ 0 60000 65536"/>
              <a:gd name="T15" fmla="*/ 0 60000 65536"/>
              <a:gd name="T16" fmla="*/ 0 60000 65536"/>
              <a:gd name="T17" fmla="*/ 0 60000 65536"/>
              <a:gd name="T18" fmla="*/ 0 60000 65536"/>
              <a:gd name="T19" fmla="*/ 0 60000 65536"/>
              <a:gd name="T20" fmla="*/ 0 60000 65536"/>
              <a:gd name="T21" fmla="*/ 0 w 11"/>
              <a:gd name="T22" fmla="*/ 0 h 17"/>
              <a:gd name="T23" fmla="*/ 11 w 1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7">
                <a:moveTo>
                  <a:pt x="8" y="0"/>
                </a:moveTo>
                <a:lnTo>
                  <a:pt x="8" y="8"/>
                </a:lnTo>
                <a:lnTo>
                  <a:pt x="11" y="8"/>
                </a:lnTo>
                <a:lnTo>
                  <a:pt x="5" y="17"/>
                </a:lnTo>
                <a:lnTo>
                  <a:pt x="0" y="8"/>
                </a:lnTo>
                <a:lnTo>
                  <a:pt x="3" y="8"/>
                </a:lnTo>
                <a:lnTo>
                  <a:pt x="3" y="0"/>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61" name="Freeform 15"/>
          <p:cNvSpPr>
            <a:spLocks/>
          </p:cNvSpPr>
          <p:nvPr/>
        </p:nvSpPr>
        <p:spPr bwMode="auto">
          <a:xfrm>
            <a:off x="6926263" y="3725863"/>
            <a:ext cx="246062" cy="349250"/>
          </a:xfrm>
          <a:custGeom>
            <a:avLst/>
            <a:gdLst>
              <a:gd name="T0" fmla="*/ 2147483647 w 12"/>
              <a:gd name="T1" fmla="*/ 0 h 17"/>
              <a:gd name="T2" fmla="*/ 2147483647 w 12"/>
              <a:gd name="T3" fmla="*/ 2147483647 h 17"/>
              <a:gd name="T4" fmla="*/ 2147483647 w 12"/>
              <a:gd name="T5" fmla="*/ 2147483647 h 17"/>
              <a:gd name="T6" fmla="*/ 2147483647 w 12"/>
              <a:gd name="T7" fmla="*/ 2147483647 h 17"/>
              <a:gd name="T8" fmla="*/ 0 w 12"/>
              <a:gd name="T9" fmla="*/ 2147483647 h 17"/>
              <a:gd name="T10" fmla="*/ 2147483647 w 12"/>
              <a:gd name="T11" fmla="*/ 2147483647 h 17"/>
              <a:gd name="T12" fmla="*/ 2147483647 w 12"/>
              <a:gd name="T13" fmla="*/ 0 h 17"/>
              <a:gd name="T14" fmla="*/ 0 60000 65536"/>
              <a:gd name="T15" fmla="*/ 0 60000 65536"/>
              <a:gd name="T16" fmla="*/ 0 60000 65536"/>
              <a:gd name="T17" fmla="*/ 0 60000 65536"/>
              <a:gd name="T18" fmla="*/ 0 60000 65536"/>
              <a:gd name="T19" fmla="*/ 0 60000 65536"/>
              <a:gd name="T20" fmla="*/ 0 60000 65536"/>
              <a:gd name="T21" fmla="*/ 0 w 12"/>
              <a:gd name="T22" fmla="*/ 0 h 17"/>
              <a:gd name="T23" fmla="*/ 12 w 1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7">
                <a:moveTo>
                  <a:pt x="9" y="0"/>
                </a:moveTo>
                <a:lnTo>
                  <a:pt x="9" y="8"/>
                </a:lnTo>
                <a:lnTo>
                  <a:pt x="12" y="8"/>
                </a:lnTo>
                <a:lnTo>
                  <a:pt x="6" y="17"/>
                </a:lnTo>
                <a:lnTo>
                  <a:pt x="0" y="8"/>
                </a:lnTo>
                <a:lnTo>
                  <a:pt x="3" y="8"/>
                </a:lnTo>
                <a:lnTo>
                  <a:pt x="3" y="0"/>
                </a:lnTo>
              </a:path>
            </a:pathLst>
          </a:custGeom>
          <a:noFill/>
          <a:ln w="20701">
            <a:solidFill>
              <a:srgbClr val="00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62" name="Line 16"/>
          <p:cNvSpPr>
            <a:spLocks noChangeShapeType="1"/>
          </p:cNvSpPr>
          <p:nvPr/>
        </p:nvSpPr>
        <p:spPr bwMode="auto">
          <a:xfrm flipH="1">
            <a:off x="1460500" y="4197350"/>
            <a:ext cx="6243638" cy="1588"/>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3" name="Line 17"/>
          <p:cNvSpPr>
            <a:spLocks noChangeShapeType="1"/>
          </p:cNvSpPr>
          <p:nvPr/>
        </p:nvSpPr>
        <p:spPr bwMode="auto">
          <a:xfrm flipH="1">
            <a:off x="1460500" y="4075113"/>
            <a:ext cx="2232025" cy="1587"/>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4" name="Line 18"/>
          <p:cNvSpPr>
            <a:spLocks noChangeShapeType="1"/>
          </p:cNvSpPr>
          <p:nvPr/>
        </p:nvSpPr>
        <p:spPr bwMode="auto">
          <a:xfrm flipH="1">
            <a:off x="3814763" y="4075113"/>
            <a:ext cx="3889375" cy="1587"/>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5" name="Line 19"/>
          <p:cNvSpPr>
            <a:spLocks noChangeShapeType="1"/>
          </p:cNvSpPr>
          <p:nvPr/>
        </p:nvSpPr>
        <p:spPr bwMode="auto">
          <a:xfrm>
            <a:off x="2155825" y="3357563"/>
            <a:ext cx="1588" cy="368300"/>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6" name="Line 20"/>
          <p:cNvSpPr>
            <a:spLocks noChangeShapeType="1"/>
          </p:cNvSpPr>
          <p:nvPr/>
        </p:nvSpPr>
        <p:spPr bwMode="auto">
          <a:xfrm>
            <a:off x="2033588" y="3357563"/>
            <a:ext cx="1587" cy="368300"/>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7" name="Line 21"/>
          <p:cNvSpPr>
            <a:spLocks noChangeShapeType="1"/>
          </p:cNvSpPr>
          <p:nvPr/>
        </p:nvSpPr>
        <p:spPr bwMode="auto">
          <a:xfrm>
            <a:off x="3692525" y="3725863"/>
            <a:ext cx="1588" cy="349250"/>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8" name="Line 22"/>
          <p:cNvSpPr>
            <a:spLocks noChangeShapeType="1"/>
          </p:cNvSpPr>
          <p:nvPr/>
        </p:nvSpPr>
        <p:spPr bwMode="auto">
          <a:xfrm>
            <a:off x="3814763" y="3725863"/>
            <a:ext cx="1587" cy="349250"/>
          </a:xfrm>
          <a:prstGeom prst="line">
            <a:avLst/>
          </a:prstGeom>
          <a:noFill/>
          <a:ln w="20701">
            <a:solidFill>
              <a:srgbClr val="0033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69" name="Rectangle 23"/>
          <p:cNvSpPr>
            <a:spLocks noChangeArrowheads="1"/>
          </p:cNvSpPr>
          <p:nvPr/>
        </p:nvSpPr>
        <p:spPr bwMode="auto">
          <a:xfrm>
            <a:off x="5083175" y="2887663"/>
            <a:ext cx="6556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500">
                <a:solidFill>
                  <a:srgbClr val="000000"/>
                </a:solidFill>
                <a:latin typeface="Nimbus Roman No9 L" charset="0"/>
              </a:rPr>
              <a:t>Memory</a:t>
            </a:r>
            <a:endParaRPr lang="en-US" altLang="en-US" sz="1800">
              <a:latin typeface="Arial" pitchFamily="34" charset="0"/>
            </a:endParaRPr>
          </a:p>
        </p:txBody>
      </p:sp>
      <p:sp>
        <p:nvSpPr>
          <p:cNvPr id="27670" name="Rectangle 24"/>
          <p:cNvSpPr>
            <a:spLocks noChangeArrowheads="1"/>
          </p:cNvSpPr>
          <p:nvPr/>
        </p:nvSpPr>
        <p:spPr bwMode="auto">
          <a:xfrm>
            <a:off x="1911350" y="2887663"/>
            <a:ext cx="4016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500">
                <a:solidFill>
                  <a:srgbClr val="000000"/>
                </a:solidFill>
                <a:latin typeface="Nimbus Roman No9 L" charset="0"/>
              </a:rPr>
              <a:t>Input</a:t>
            </a:r>
            <a:endParaRPr lang="en-US" altLang="en-US" sz="1800">
              <a:latin typeface="Arial" pitchFamily="34" charset="0"/>
            </a:endParaRPr>
          </a:p>
        </p:txBody>
      </p:sp>
      <p:sp>
        <p:nvSpPr>
          <p:cNvPr id="27671" name="Rectangle 25"/>
          <p:cNvSpPr>
            <a:spLocks noChangeArrowheads="1"/>
          </p:cNvSpPr>
          <p:nvPr/>
        </p:nvSpPr>
        <p:spPr bwMode="auto">
          <a:xfrm>
            <a:off x="3487738" y="2887663"/>
            <a:ext cx="5286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500">
                <a:solidFill>
                  <a:srgbClr val="000000"/>
                </a:solidFill>
                <a:latin typeface="Nimbus Roman No9 L" charset="0"/>
              </a:rPr>
              <a:t>Output</a:t>
            </a:r>
            <a:endParaRPr lang="en-US" altLang="en-US" sz="1800">
              <a:latin typeface="Arial" pitchFamily="34" charset="0"/>
            </a:endParaRPr>
          </a:p>
        </p:txBody>
      </p:sp>
      <p:sp>
        <p:nvSpPr>
          <p:cNvPr id="27672" name="Rectangle 26"/>
          <p:cNvSpPr>
            <a:spLocks noChangeArrowheads="1"/>
          </p:cNvSpPr>
          <p:nvPr/>
        </p:nvSpPr>
        <p:spPr bwMode="auto">
          <a:xfrm>
            <a:off x="6700838" y="2887663"/>
            <a:ext cx="7413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500">
                <a:solidFill>
                  <a:srgbClr val="000000"/>
                </a:solidFill>
                <a:latin typeface="Nimbus Roman No9 L" charset="0"/>
              </a:rPr>
              <a:t>Processor</a:t>
            </a:r>
            <a:endParaRPr lang="en-US" altLang="en-US" sz="1800">
              <a:latin typeface="Arial" pitchFamily="34" charset="0"/>
            </a:endParaRPr>
          </a:p>
        </p:txBody>
      </p:sp>
      <p:sp>
        <p:nvSpPr>
          <p:cNvPr id="27673" name="Rectangle 27"/>
          <p:cNvSpPr>
            <a:spLocks noChangeArrowheads="1"/>
          </p:cNvSpPr>
          <p:nvPr/>
        </p:nvSpPr>
        <p:spPr bwMode="auto">
          <a:xfrm>
            <a:off x="1460500" y="2662238"/>
            <a:ext cx="1289050" cy="695325"/>
          </a:xfrm>
          <a:prstGeom prst="rect">
            <a:avLst/>
          </a:prstGeom>
          <a:noFill/>
          <a:ln w="20638">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7674" name="Rectangle 28"/>
          <p:cNvSpPr>
            <a:spLocks noChangeArrowheads="1"/>
          </p:cNvSpPr>
          <p:nvPr/>
        </p:nvSpPr>
        <p:spPr bwMode="auto">
          <a:xfrm>
            <a:off x="6394450" y="2662238"/>
            <a:ext cx="1309688" cy="695325"/>
          </a:xfrm>
          <a:prstGeom prst="rect">
            <a:avLst/>
          </a:prstGeom>
          <a:noFill/>
          <a:ln w="20638">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7675" name="Rectangle 29"/>
          <p:cNvSpPr>
            <a:spLocks noChangeArrowheads="1"/>
          </p:cNvSpPr>
          <p:nvPr/>
        </p:nvSpPr>
        <p:spPr bwMode="auto">
          <a:xfrm>
            <a:off x="4756150" y="2662238"/>
            <a:ext cx="1289050" cy="695325"/>
          </a:xfrm>
          <a:prstGeom prst="rect">
            <a:avLst/>
          </a:prstGeom>
          <a:noFill/>
          <a:ln w="20638">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7676" name="Rectangle 30"/>
          <p:cNvSpPr>
            <a:spLocks noChangeArrowheads="1"/>
          </p:cNvSpPr>
          <p:nvPr/>
        </p:nvSpPr>
        <p:spPr bwMode="auto">
          <a:xfrm>
            <a:off x="3098800" y="2662238"/>
            <a:ext cx="1309688" cy="695325"/>
          </a:xfrm>
          <a:prstGeom prst="rect">
            <a:avLst/>
          </a:prstGeom>
          <a:noFill/>
          <a:ln w="20638">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7677" name="Text Box 31"/>
          <p:cNvSpPr txBox="1">
            <a:spLocks noChangeArrowheads="1"/>
          </p:cNvSpPr>
          <p:nvPr/>
        </p:nvSpPr>
        <p:spPr bwMode="auto">
          <a:xfrm>
            <a:off x="876300" y="4511675"/>
            <a:ext cx="654217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lgn="just">
              <a:spcBef>
                <a:spcPct val="0"/>
              </a:spcBef>
              <a:buSzTx/>
              <a:buFontTx/>
              <a:buChar char="•"/>
            </a:pPr>
            <a:r>
              <a:rPr lang="en-US" altLang="en-US" sz="1800" dirty="0">
                <a:solidFill>
                  <a:srgbClr val="000099"/>
                </a:solidFill>
                <a:latin typeface="Times New Roman" panose="02020603050405020304" pitchFamily="18" charset="0"/>
                <a:cs typeface="Times New Roman" panose="02020603050405020304" pitchFamily="18" charset="0"/>
              </a:rPr>
              <a:t>Functional units may be connected by a </a:t>
            </a:r>
            <a:r>
              <a:rPr lang="en-US" altLang="en-US" sz="1800" dirty="0">
                <a:solidFill>
                  <a:srgbClr val="FF0000"/>
                </a:solidFill>
                <a:latin typeface="Times New Roman" panose="02020603050405020304" pitchFamily="18" charset="0"/>
                <a:cs typeface="Times New Roman" panose="02020603050405020304" pitchFamily="18" charset="0"/>
              </a:rPr>
              <a:t>group</a:t>
            </a:r>
            <a:r>
              <a:rPr lang="en-US" altLang="en-US" sz="1800" dirty="0">
                <a:solidFill>
                  <a:srgbClr val="000099"/>
                </a:solidFill>
                <a:latin typeface="Times New Roman" panose="02020603050405020304" pitchFamily="18" charset="0"/>
                <a:cs typeface="Times New Roman" panose="02020603050405020304" pitchFamily="18" charset="0"/>
              </a:rPr>
              <a:t> of </a:t>
            </a:r>
            <a:r>
              <a:rPr lang="en-US" altLang="en-US" sz="1800" dirty="0">
                <a:solidFill>
                  <a:srgbClr val="FF0000"/>
                </a:solidFill>
                <a:latin typeface="Times New Roman" panose="02020603050405020304" pitchFamily="18" charset="0"/>
                <a:cs typeface="Times New Roman" panose="02020603050405020304" pitchFamily="18" charset="0"/>
              </a:rPr>
              <a:t>parallel</a:t>
            </a:r>
            <a:r>
              <a:rPr lang="en-US" altLang="en-US" sz="1800" dirty="0">
                <a:solidFill>
                  <a:srgbClr val="000099"/>
                </a:solidFill>
                <a:latin typeface="Times New Roman" panose="02020603050405020304" pitchFamily="18" charset="0"/>
                <a:cs typeface="Times New Roman" panose="02020603050405020304" pitchFamily="18" charset="0"/>
              </a:rPr>
              <a:t> </a:t>
            </a:r>
            <a:r>
              <a:rPr lang="en-US" altLang="en-US" sz="1800" dirty="0">
                <a:solidFill>
                  <a:srgbClr val="FF0000"/>
                </a:solidFill>
                <a:latin typeface="Times New Roman" panose="02020603050405020304" pitchFamily="18" charset="0"/>
                <a:cs typeface="Times New Roman" panose="02020603050405020304" pitchFamily="18" charset="0"/>
              </a:rPr>
              <a:t>wires</a:t>
            </a:r>
            <a:r>
              <a:rPr lang="en-US" altLang="en-US" sz="1800" dirty="0">
                <a:solidFill>
                  <a:srgbClr val="000099"/>
                </a:solidFill>
                <a:latin typeface="Times New Roman" panose="02020603050405020304" pitchFamily="18" charset="0"/>
                <a:cs typeface="Times New Roman" panose="02020603050405020304" pitchFamily="18" charset="0"/>
              </a:rPr>
              <a:t>.</a:t>
            </a:r>
          </a:p>
          <a:p>
            <a:pPr algn="just">
              <a:spcBef>
                <a:spcPct val="0"/>
              </a:spcBef>
              <a:buSzTx/>
              <a:buFontTx/>
              <a:buChar char="•"/>
            </a:pPr>
            <a:r>
              <a:rPr lang="en-US" altLang="en-US" sz="1800" dirty="0">
                <a:solidFill>
                  <a:srgbClr val="000099"/>
                </a:solidFill>
                <a:latin typeface="Times New Roman" panose="02020603050405020304" pitchFamily="18" charset="0"/>
                <a:cs typeface="Times New Roman" panose="02020603050405020304" pitchFamily="18" charset="0"/>
              </a:rPr>
              <a:t>The group of parallel wires is called a </a:t>
            </a:r>
            <a:r>
              <a:rPr lang="en-US" altLang="en-US" sz="1800" b="1" i="1" dirty="0">
                <a:solidFill>
                  <a:srgbClr val="FF0000"/>
                </a:solidFill>
                <a:latin typeface="Times New Roman" panose="02020603050405020304" pitchFamily="18" charset="0"/>
                <a:cs typeface="Times New Roman" panose="02020603050405020304" pitchFamily="18" charset="0"/>
              </a:rPr>
              <a:t>bus</a:t>
            </a:r>
            <a:r>
              <a:rPr lang="en-US" altLang="en-US" sz="1800" dirty="0">
                <a:solidFill>
                  <a:srgbClr val="000099"/>
                </a:solidFill>
                <a:latin typeface="Times New Roman" panose="02020603050405020304" pitchFamily="18" charset="0"/>
                <a:cs typeface="Times New Roman" panose="02020603050405020304" pitchFamily="18" charset="0"/>
              </a:rPr>
              <a:t>.</a:t>
            </a:r>
          </a:p>
          <a:p>
            <a:pPr algn="just">
              <a:spcBef>
                <a:spcPct val="0"/>
              </a:spcBef>
              <a:buSzTx/>
              <a:buFontTx/>
              <a:buChar char="•"/>
            </a:pPr>
            <a:r>
              <a:rPr lang="en-US" altLang="en-US" sz="1800" dirty="0">
                <a:solidFill>
                  <a:srgbClr val="000099"/>
                </a:solidFill>
                <a:latin typeface="Times New Roman" panose="02020603050405020304" pitchFamily="18" charset="0"/>
                <a:cs typeface="Times New Roman" panose="02020603050405020304" pitchFamily="18" charset="0"/>
              </a:rPr>
              <a:t>Each </a:t>
            </a:r>
            <a:r>
              <a:rPr lang="en-US" altLang="en-US" sz="1800" dirty="0">
                <a:solidFill>
                  <a:srgbClr val="FF0000"/>
                </a:solidFill>
                <a:latin typeface="Times New Roman" panose="02020603050405020304" pitchFamily="18" charset="0"/>
                <a:cs typeface="Times New Roman" panose="02020603050405020304" pitchFamily="18" charset="0"/>
              </a:rPr>
              <a:t>wire</a:t>
            </a:r>
            <a:r>
              <a:rPr lang="en-US" altLang="en-US" sz="1800" dirty="0">
                <a:solidFill>
                  <a:srgbClr val="000099"/>
                </a:solidFill>
                <a:latin typeface="Times New Roman" panose="02020603050405020304" pitchFamily="18" charset="0"/>
                <a:cs typeface="Times New Roman" panose="02020603050405020304" pitchFamily="18" charset="0"/>
              </a:rPr>
              <a:t> in a bus can transfer </a:t>
            </a:r>
            <a:r>
              <a:rPr lang="en-US" altLang="en-US" sz="1800" dirty="0">
                <a:solidFill>
                  <a:srgbClr val="FF0000"/>
                </a:solidFill>
                <a:latin typeface="Times New Roman" panose="02020603050405020304" pitchFamily="18" charset="0"/>
                <a:cs typeface="Times New Roman" panose="02020603050405020304" pitchFamily="18" charset="0"/>
              </a:rPr>
              <a:t>one</a:t>
            </a:r>
            <a:r>
              <a:rPr lang="en-US" altLang="en-US" sz="1800" dirty="0">
                <a:solidFill>
                  <a:srgbClr val="000099"/>
                </a:solidFill>
                <a:latin typeface="Times New Roman" panose="02020603050405020304" pitchFamily="18" charset="0"/>
                <a:cs typeface="Times New Roman" panose="02020603050405020304" pitchFamily="18" charset="0"/>
              </a:rPr>
              <a:t> </a:t>
            </a:r>
            <a:r>
              <a:rPr lang="en-US" altLang="en-US" sz="1800" dirty="0">
                <a:solidFill>
                  <a:srgbClr val="FF0000"/>
                </a:solidFill>
                <a:latin typeface="Times New Roman" panose="02020603050405020304" pitchFamily="18" charset="0"/>
                <a:cs typeface="Times New Roman" panose="02020603050405020304" pitchFamily="18" charset="0"/>
              </a:rPr>
              <a:t>bit</a:t>
            </a:r>
            <a:r>
              <a:rPr lang="en-US" altLang="en-US" sz="1800" dirty="0">
                <a:solidFill>
                  <a:srgbClr val="000099"/>
                </a:solidFill>
                <a:latin typeface="Times New Roman" panose="02020603050405020304" pitchFamily="18" charset="0"/>
                <a:cs typeface="Times New Roman" panose="02020603050405020304" pitchFamily="18" charset="0"/>
              </a:rPr>
              <a:t> of information.</a:t>
            </a:r>
          </a:p>
          <a:p>
            <a:pPr algn="just">
              <a:spcBef>
                <a:spcPct val="0"/>
              </a:spcBef>
              <a:buSzTx/>
              <a:buFontTx/>
              <a:buChar char="•"/>
            </a:pPr>
            <a:r>
              <a:rPr lang="en-US" altLang="en-US" sz="1800" dirty="0">
                <a:solidFill>
                  <a:srgbClr val="000099"/>
                </a:solidFill>
                <a:latin typeface="Times New Roman" panose="02020603050405020304" pitchFamily="18" charset="0"/>
                <a:cs typeface="Times New Roman" panose="02020603050405020304" pitchFamily="18" charset="0"/>
              </a:rPr>
              <a:t>The </a:t>
            </a:r>
            <a:r>
              <a:rPr lang="en-US" altLang="en-US" sz="1800" dirty="0">
                <a:solidFill>
                  <a:srgbClr val="FF0000"/>
                </a:solidFill>
                <a:latin typeface="Times New Roman" panose="02020603050405020304" pitchFamily="18" charset="0"/>
                <a:cs typeface="Times New Roman" panose="02020603050405020304" pitchFamily="18" charset="0"/>
              </a:rPr>
              <a:t>number</a:t>
            </a:r>
            <a:r>
              <a:rPr lang="en-US" altLang="en-US" sz="1800" dirty="0">
                <a:solidFill>
                  <a:srgbClr val="000099"/>
                </a:solidFill>
                <a:latin typeface="Times New Roman" panose="02020603050405020304" pitchFamily="18" charset="0"/>
                <a:cs typeface="Times New Roman" panose="02020603050405020304" pitchFamily="18" charset="0"/>
              </a:rPr>
              <a:t> of parallel </a:t>
            </a:r>
            <a:r>
              <a:rPr lang="en-US" altLang="en-US" sz="1800" dirty="0">
                <a:solidFill>
                  <a:srgbClr val="FF0000"/>
                </a:solidFill>
                <a:latin typeface="Times New Roman" panose="02020603050405020304" pitchFamily="18" charset="0"/>
                <a:cs typeface="Times New Roman" panose="02020603050405020304" pitchFamily="18" charset="0"/>
              </a:rPr>
              <a:t>wires</a:t>
            </a:r>
            <a:r>
              <a:rPr lang="en-US" altLang="en-US" sz="1800" dirty="0">
                <a:solidFill>
                  <a:srgbClr val="000099"/>
                </a:solidFill>
                <a:latin typeface="Times New Roman" panose="02020603050405020304" pitchFamily="18" charset="0"/>
                <a:cs typeface="Times New Roman" panose="02020603050405020304" pitchFamily="18" charset="0"/>
              </a:rPr>
              <a:t> in a bus is equal to the </a:t>
            </a:r>
            <a:r>
              <a:rPr lang="en-US" altLang="en-US" sz="1800" dirty="0">
                <a:solidFill>
                  <a:srgbClr val="FF0000"/>
                </a:solidFill>
                <a:latin typeface="Times New Roman" panose="02020603050405020304" pitchFamily="18" charset="0"/>
                <a:cs typeface="Times New Roman" panose="02020603050405020304" pitchFamily="18" charset="0"/>
              </a:rPr>
              <a:t>word</a:t>
            </a:r>
            <a:r>
              <a:rPr lang="en-US" altLang="en-US" sz="1800" dirty="0">
                <a:solidFill>
                  <a:srgbClr val="000099"/>
                </a:solidFill>
                <a:latin typeface="Times New Roman" panose="02020603050405020304" pitchFamily="18" charset="0"/>
                <a:cs typeface="Times New Roman" panose="02020603050405020304" pitchFamily="18" charset="0"/>
              </a:rPr>
              <a:t> </a:t>
            </a:r>
            <a:r>
              <a:rPr lang="en-US" altLang="en-US" sz="1800" dirty="0">
                <a:solidFill>
                  <a:srgbClr val="FF0000"/>
                </a:solidFill>
                <a:latin typeface="Times New Roman" panose="02020603050405020304" pitchFamily="18" charset="0"/>
                <a:cs typeface="Times New Roman" panose="02020603050405020304" pitchFamily="18" charset="0"/>
              </a:rPr>
              <a:t>length</a:t>
            </a:r>
            <a:r>
              <a:rPr lang="en-US" altLang="en-US" sz="1800" dirty="0">
                <a:solidFill>
                  <a:srgbClr val="000099"/>
                </a:solidFill>
                <a:latin typeface="Times New Roman" panose="02020603050405020304" pitchFamily="18" charset="0"/>
                <a:cs typeface="Times New Roman" panose="02020603050405020304" pitchFamily="18" charset="0"/>
              </a:rPr>
              <a:t> of </a:t>
            </a:r>
          </a:p>
          <a:p>
            <a:pPr algn="just">
              <a:spcBef>
                <a:spcPct val="0"/>
              </a:spcBef>
              <a:buSzTx/>
              <a:buFontTx/>
              <a:buNone/>
            </a:pPr>
            <a:r>
              <a:rPr lang="en-US" altLang="en-US" sz="1800" dirty="0">
                <a:solidFill>
                  <a:srgbClr val="000099"/>
                </a:solidFill>
                <a:latin typeface="Times New Roman" panose="02020603050405020304" pitchFamily="18" charset="0"/>
                <a:cs typeface="Times New Roman" panose="02020603050405020304" pitchFamily="18" charset="0"/>
              </a:rPr>
              <a:t>a computer</a:t>
            </a:r>
          </a:p>
        </p:txBody>
      </p:sp>
      <p:sp>
        <p:nvSpPr>
          <p:cNvPr id="27678" name="Text Box 35"/>
          <p:cNvSpPr txBox="1">
            <a:spLocks noChangeArrowheads="1"/>
          </p:cNvSpPr>
          <p:nvPr/>
        </p:nvSpPr>
        <p:spPr bwMode="auto">
          <a:xfrm>
            <a:off x="4124325" y="3694113"/>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latin typeface="Times New Roman" pitchFamily="18" charset="0"/>
              </a:rPr>
              <a:t>Bus</a:t>
            </a:r>
          </a:p>
        </p:txBody>
      </p:sp>
    </p:spTree>
    <p:extLst>
      <p:ext uri="{BB962C8B-B14F-4D97-AF65-F5344CB8AC3E}">
        <p14:creationId xmlns:p14="http://schemas.microsoft.com/office/powerpoint/2010/main" val="786729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21</a:t>
            </a:fld>
            <a:endParaRPr lang="en-US" dirty="0"/>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785813"/>
            <a:ext cx="7924801" cy="515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094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22</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6106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lstStyle/>
          <a:p>
            <a:pPr eaLnBrk="1" hangingPunct="1"/>
            <a:r>
              <a:rPr lang="en-US" altLang="en-US" sz="2800" dirty="0" smtClean="0"/>
              <a:t>Connection between Processor and Main </a:t>
            </a:r>
            <a:r>
              <a:rPr lang="en-US" altLang="en-US" sz="2800" dirty="0"/>
              <a:t>M</a:t>
            </a:r>
            <a:r>
              <a:rPr lang="en-US" altLang="en-US" sz="2800" dirty="0" smtClean="0"/>
              <a:t>emory</a:t>
            </a:r>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60500"/>
            <a:ext cx="76485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650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457200" y="274638"/>
            <a:ext cx="8229600" cy="563562"/>
          </a:xfrm>
        </p:spPr>
        <p:txBody>
          <a:bodyPr/>
          <a:lstStyle/>
          <a:p>
            <a:pPr eaLnBrk="1" hangingPunct="1"/>
            <a:r>
              <a:rPr lang="en-US" altLang="en-US" sz="2800" b="1" dirty="0" smtClean="0"/>
              <a:t>Basic Operational Concepts</a:t>
            </a:r>
            <a:endParaRPr lang="en-US" altLang="en-US" sz="2800" dirty="0" smtClean="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838200"/>
            <a:ext cx="772953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822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25</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1534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58255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45161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820E48A9-C708-4C74-BF26-229E08ECA939}" type="slidenum">
              <a:rPr lang="en-US" altLang="en-US" sz="1400" smtClean="0">
                <a:latin typeface="Times New Roman" pitchFamily="18" charset="0"/>
              </a:rPr>
              <a:pPr>
                <a:spcBef>
                  <a:spcPct val="0"/>
                </a:spcBef>
                <a:buSzTx/>
                <a:buFontTx/>
                <a:buNone/>
              </a:pPr>
              <a:t>27</a:t>
            </a:fld>
            <a:endParaRPr lang="en-US" altLang="en-US" sz="1400" smtClean="0">
              <a:latin typeface="Times New Roman" pitchFamily="18" charset="0"/>
            </a:endParaRPr>
          </a:p>
        </p:txBody>
      </p:sp>
      <p:sp>
        <p:nvSpPr>
          <p:cNvPr id="28675" name="Rectangle 19"/>
          <p:cNvSpPr>
            <a:spLocks noChangeArrowheads="1"/>
          </p:cNvSpPr>
          <p:nvPr/>
        </p:nvSpPr>
        <p:spPr bwMode="auto">
          <a:xfrm>
            <a:off x="871538" y="1522413"/>
            <a:ext cx="7108825" cy="30432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76" name="Rectangle 2"/>
          <p:cNvSpPr>
            <a:spLocks noGrp="1" noChangeArrowheads="1"/>
          </p:cNvSpPr>
          <p:nvPr>
            <p:ph type="title"/>
          </p:nvPr>
        </p:nvSpPr>
        <p:spPr/>
        <p:txBody>
          <a:bodyPr/>
          <a:lstStyle/>
          <a:p>
            <a:r>
              <a:rPr lang="en-US" altLang="en-US" dirty="0" smtClean="0"/>
              <a:t>Organization of cache and main memory(Processor cache)</a:t>
            </a:r>
          </a:p>
        </p:txBody>
      </p:sp>
      <p:sp>
        <p:nvSpPr>
          <p:cNvPr id="28677" name="Freeform 5"/>
          <p:cNvSpPr>
            <a:spLocks noChangeAspect="1"/>
          </p:cNvSpPr>
          <p:nvPr/>
        </p:nvSpPr>
        <p:spPr bwMode="auto">
          <a:xfrm>
            <a:off x="5549900" y="3087688"/>
            <a:ext cx="227013" cy="927100"/>
          </a:xfrm>
          <a:custGeom>
            <a:avLst/>
            <a:gdLst>
              <a:gd name="T0" fmla="*/ 2147483647 w 11"/>
              <a:gd name="T1" fmla="*/ 2147483647 h 45"/>
              <a:gd name="T2" fmla="*/ 2147483647 w 11"/>
              <a:gd name="T3" fmla="*/ 2147483647 h 45"/>
              <a:gd name="T4" fmla="*/ 2147483647 w 11"/>
              <a:gd name="T5" fmla="*/ 2147483647 h 45"/>
              <a:gd name="T6" fmla="*/ 2147483647 w 11"/>
              <a:gd name="T7" fmla="*/ 2147483647 h 45"/>
              <a:gd name="T8" fmla="*/ 2147483647 w 11"/>
              <a:gd name="T9" fmla="*/ 2147483647 h 45"/>
              <a:gd name="T10" fmla="*/ 0 w 11"/>
              <a:gd name="T11" fmla="*/ 2147483647 h 45"/>
              <a:gd name="T12" fmla="*/ 2147483647 w 11"/>
              <a:gd name="T13" fmla="*/ 2147483647 h 45"/>
              <a:gd name="T14" fmla="*/ 2147483647 w 11"/>
              <a:gd name="T15" fmla="*/ 2147483647 h 45"/>
              <a:gd name="T16" fmla="*/ 0 w 11"/>
              <a:gd name="T17" fmla="*/ 2147483647 h 45"/>
              <a:gd name="T18" fmla="*/ 2147483647 w 11"/>
              <a:gd name="T19" fmla="*/ 0 h 45"/>
              <a:gd name="T20" fmla="*/ 2147483647 w 11"/>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45"/>
              <a:gd name="T35" fmla="*/ 11 w 1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45">
                <a:moveTo>
                  <a:pt x="11" y="9"/>
                </a:moveTo>
                <a:lnTo>
                  <a:pt x="8" y="9"/>
                </a:lnTo>
                <a:lnTo>
                  <a:pt x="8" y="37"/>
                </a:lnTo>
                <a:lnTo>
                  <a:pt x="11" y="37"/>
                </a:lnTo>
                <a:lnTo>
                  <a:pt x="6" y="45"/>
                </a:lnTo>
                <a:lnTo>
                  <a:pt x="0" y="37"/>
                </a:lnTo>
                <a:lnTo>
                  <a:pt x="3" y="37"/>
                </a:lnTo>
                <a:lnTo>
                  <a:pt x="3" y="9"/>
                </a:lnTo>
                <a:lnTo>
                  <a:pt x="0" y="9"/>
                </a:lnTo>
                <a:lnTo>
                  <a:pt x="6" y="0"/>
                </a:lnTo>
                <a:lnTo>
                  <a:pt x="11" y="9"/>
                </a:lnTo>
              </a:path>
            </a:pathLst>
          </a:custGeom>
          <a:noFill/>
          <a:ln w="27051">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678" name="Rectangle 6"/>
          <p:cNvSpPr>
            <a:spLocks noChangeAspect="1" noChangeArrowheads="1"/>
          </p:cNvSpPr>
          <p:nvPr/>
        </p:nvSpPr>
        <p:spPr bwMode="auto">
          <a:xfrm>
            <a:off x="2151063" y="1912938"/>
            <a:ext cx="1400175" cy="1174750"/>
          </a:xfrm>
          <a:prstGeom prst="rect">
            <a:avLst/>
          </a:prstGeom>
          <a:noFill/>
          <a:ln w="26988">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79" name="Rectangle 7"/>
          <p:cNvSpPr>
            <a:spLocks noChangeAspect="1" noChangeArrowheads="1"/>
          </p:cNvSpPr>
          <p:nvPr/>
        </p:nvSpPr>
        <p:spPr bwMode="auto">
          <a:xfrm>
            <a:off x="4498975" y="1912938"/>
            <a:ext cx="2327275" cy="1174750"/>
          </a:xfrm>
          <a:prstGeom prst="rect">
            <a:avLst/>
          </a:prstGeom>
          <a:solidFill>
            <a:srgbClr val="E5FFFF"/>
          </a:solidFill>
          <a:ln w="0">
            <a:solidFill>
              <a:srgbClr val="000099"/>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80" name="Rectangle 8"/>
          <p:cNvSpPr>
            <a:spLocks noChangeAspect="1" noChangeArrowheads="1"/>
          </p:cNvSpPr>
          <p:nvPr/>
        </p:nvSpPr>
        <p:spPr bwMode="auto">
          <a:xfrm>
            <a:off x="4498975" y="1912938"/>
            <a:ext cx="2327275" cy="1174750"/>
          </a:xfrm>
          <a:prstGeom prst="rect">
            <a:avLst/>
          </a:prstGeom>
          <a:noFill/>
          <a:ln w="27051">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81" name="Rectangle 9"/>
          <p:cNvSpPr>
            <a:spLocks noChangeAspect="1" noChangeArrowheads="1"/>
          </p:cNvSpPr>
          <p:nvPr/>
        </p:nvSpPr>
        <p:spPr bwMode="auto">
          <a:xfrm>
            <a:off x="4725988" y="2160588"/>
            <a:ext cx="947737" cy="700087"/>
          </a:xfrm>
          <a:prstGeom prst="rect">
            <a:avLst/>
          </a:prstGeom>
          <a:solidFill>
            <a:srgbClr val="FFFFFF"/>
          </a:solidFill>
          <a:ln w="0">
            <a:solidFill>
              <a:srgbClr val="FFFFFF"/>
            </a:solidFill>
            <a:miter lim="800000"/>
            <a:headEnd/>
            <a:tailEnd/>
          </a:ln>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82" name="Rectangle 10"/>
          <p:cNvSpPr>
            <a:spLocks noChangeAspect="1" noChangeArrowheads="1"/>
          </p:cNvSpPr>
          <p:nvPr/>
        </p:nvSpPr>
        <p:spPr bwMode="auto">
          <a:xfrm>
            <a:off x="4725988" y="2160588"/>
            <a:ext cx="947737" cy="7000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endParaRPr lang="ar-EG" altLang="en-US" sz="1800">
              <a:latin typeface="Arial" pitchFamily="34" charset="0"/>
            </a:endParaRPr>
          </a:p>
        </p:txBody>
      </p:sp>
      <p:sp>
        <p:nvSpPr>
          <p:cNvPr id="28683" name="Rectangle 11"/>
          <p:cNvSpPr>
            <a:spLocks noChangeAspect="1" noChangeArrowheads="1"/>
          </p:cNvSpPr>
          <p:nvPr/>
        </p:nvSpPr>
        <p:spPr bwMode="auto">
          <a:xfrm>
            <a:off x="2565400" y="2263775"/>
            <a:ext cx="508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Main</a:t>
            </a:r>
            <a:endParaRPr lang="en-US" altLang="en-US" sz="2400">
              <a:latin typeface="Times New Roman" pitchFamily="18" charset="0"/>
            </a:endParaRPr>
          </a:p>
        </p:txBody>
      </p:sp>
      <p:sp>
        <p:nvSpPr>
          <p:cNvPr id="28684" name="Rectangle 12"/>
          <p:cNvSpPr>
            <a:spLocks noChangeAspect="1" noChangeArrowheads="1"/>
          </p:cNvSpPr>
          <p:nvPr/>
        </p:nvSpPr>
        <p:spPr bwMode="auto">
          <a:xfrm>
            <a:off x="2443163" y="2470150"/>
            <a:ext cx="8032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memory</a:t>
            </a:r>
            <a:endParaRPr lang="en-US" altLang="en-US" sz="2400">
              <a:latin typeface="Times New Roman" pitchFamily="18" charset="0"/>
            </a:endParaRPr>
          </a:p>
        </p:txBody>
      </p:sp>
      <p:sp>
        <p:nvSpPr>
          <p:cNvPr id="28685" name="Rectangle 13"/>
          <p:cNvSpPr>
            <a:spLocks noChangeAspect="1" noChangeArrowheads="1"/>
          </p:cNvSpPr>
          <p:nvPr/>
        </p:nvSpPr>
        <p:spPr bwMode="auto">
          <a:xfrm>
            <a:off x="5788025" y="2387600"/>
            <a:ext cx="9382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Processor</a:t>
            </a:r>
            <a:endParaRPr lang="en-US" altLang="en-US" sz="2400">
              <a:latin typeface="Times New Roman" pitchFamily="18" charset="0"/>
            </a:endParaRPr>
          </a:p>
        </p:txBody>
      </p:sp>
      <p:sp>
        <p:nvSpPr>
          <p:cNvPr id="28686" name="Freeform 14"/>
          <p:cNvSpPr>
            <a:spLocks noChangeAspect="1"/>
          </p:cNvSpPr>
          <p:nvPr/>
        </p:nvSpPr>
        <p:spPr bwMode="auto">
          <a:xfrm>
            <a:off x="2746375" y="3087688"/>
            <a:ext cx="228600" cy="927100"/>
          </a:xfrm>
          <a:custGeom>
            <a:avLst/>
            <a:gdLst>
              <a:gd name="T0" fmla="*/ 2147483647 w 11"/>
              <a:gd name="T1" fmla="*/ 2147483647 h 45"/>
              <a:gd name="T2" fmla="*/ 2147483647 w 11"/>
              <a:gd name="T3" fmla="*/ 2147483647 h 45"/>
              <a:gd name="T4" fmla="*/ 2147483647 w 11"/>
              <a:gd name="T5" fmla="*/ 2147483647 h 45"/>
              <a:gd name="T6" fmla="*/ 2147483647 w 11"/>
              <a:gd name="T7" fmla="*/ 2147483647 h 45"/>
              <a:gd name="T8" fmla="*/ 2147483647 w 11"/>
              <a:gd name="T9" fmla="*/ 2147483647 h 45"/>
              <a:gd name="T10" fmla="*/ 0 w 11"/>
              <a:gd name="T11" fmla="*/ 2147483647 h 45"/>
              <a:gd name="T12" fmla="*/ 2147483647 w 11"/>
              <a:gd name="T13" fmla="*/ 2147483647 h 45"/>
              <a:gd name="T14" fmla="*/ 2147483647 w 11"/>
              <a:gd name="T15" fmla="*/ 2147483647 h 45"/>
              <a:gd name="T16" fmla="*/ 0 w 11"/>
              <a:gd name="T17" fmla="*/ 2147483647 h 45"/>
              <a:gd name="T18" fmla="*/ 2147483647 w 11"/>
              <a:gd name="T19" fmla="*/ 0 h 45"/>
              <a:gd name="T20" fmla="*/ 2147483647 w 11"/>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45"/>
              <a:gd name="T35" fmla="*/ 11 w 1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45">
                <a:moveTo>
                  <a:pt x="11" y="9"/>
                </a:moveTo>
                <a:lnTo>
                  <a:pt x="8" y="9"/>
                </a:lnTo>
                <a:lnTo>
                  <a:pt x="8" y="37"/>
                </a:lnTo>
                <a:lnTo>
                  <a:pt x="11" y="37"/>
                </a:lnTo>
                <a:lnTo>
                  <a:pt x="5" y="45"/>
                </a:lnTo>
                <a:lnTo>
                  <a:pt x="0" y="37"/>
                </a:lnTo>
                <a:lnTo>
                  <a:pt x="3" y="37"/>
                </a:lnTo>
                <a:lnTo>
                  <a:pt x="3" y="9"/>
                </a:lnTo>
                <a:lnTo>
                  <a:pt x="0" y="9"/>
                </a:lnTo>
                <a:lnTo>
                  <a:pt x="5" y="0"/>
                </a:lnTo>
                <a:lnTo>
                  <a:pt x="11" y="9"/>
                </a:lnTo>
              </a:path>
            </a:pathLst>
          </a:custGeom>
          <a:noFill/>
          <a:ln w="27051">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687" name="Freeform 15"/>
          <p:cNvSpPr>
            <a:spLocks noChangeAspect="1"/>
          </p:cNvSpPr>
          <p:nvPr/>
        </p:nvSpPr>
        <p:spPr bwMode="auto">
          <a:xfrm>
            <a:off x="1449388" y="3973513"/>
            <a:ext cx="6078537" cy="227012"/>
          </a:xfrm>
          <a:custGeom>
            <a:avLst/>
            <a:gdLst>
              <a:gd name="T0" fmla="*/ 2147483647 w 295"/>
              <a:gd name="T1" fmla="*/ 2147483647 h 11"/>
              <a:gd name="T2" fmla="*/ 2147483647 w 295"/>
              <a:gd name="T3" fmla="*/ 0 h 11"/>
              <a:gd name="T4" fmla="*/ 2147483647 w 295"/>
              <a:gd name="T5" fmla="*/ 2147483647 h 11"/>
              <a:gd name="T6" fmla="*/ 2147483647 w 295"/>
              <a:gd name="T7" fmla="*/ 2147483647 h 11"/>
              <a:gd name="T8" fmla="*/ 2147483647 w 295"/>
              <a:gd name="T9" fmla="*/ 2147483647 h 11"/>
              <a:gd name="T10" fmla="*/ 2147483647 w 295"/>
              <a:gd name="T11" fmla="*/ 2147483647 h 11"/>
              <a:gd name="T12" fmla="*/ 2147483647 w 295"/>
              <a:gd name="T13" fmla="*/ 2147483647 h 11"/>
              <a:gd name="T14" fmla="*/ 0 w 295"/>
              <a:gd name="T15" fmla="*/ 2147483647 h 11"/>
              <a:gd name="T16" fmla="*/ 2147483647 w 295"/>
              <a:gd name="T17" fmla="*/ 0 h 11"/>
              <a:gd name="T18" fmla="*/ 2147483647 w 295"/>
              <a:gd name="T19" fmla="*/ 2147483647 h 11"/>
              <a:gd name="T20" fmla="*/ 2147483647 w 295"/>
              <a:gd name="T21" fmla="*/ 2147483647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5"/>
              <a:gd name="T34" fmla="*/ 0 h 11"/>
              <a:gd name="T35" fmla="*/ 295 w 295"/>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5" h="11">
                <a:moveTo>
                  <a:pt x="287" y="2"/>
                </a:moveTo>
                <a:lnTo>
                  <a:pt x="287" y="0"/>
                </a:lnTo>
                <a:lnTo>
                  <a:pt x="295" y="5"/>
                </a:lnTo>
                <a:lnTo>
                  <a:pt x="287" y="11"/>
                </a:lnTo>
                <a:lnTo>
                  <a:pt x="287" y="8"/>
                </a:lnTo>
                <a:lnTo>
                  <a:pt x="9" y="8"/>
                </a:lnTo>
                <a:lnTo>
                  <a:pt x="9" y="11"/>
                </a:lnTo>
                <a:lnTo>
                  <a:pt x="0" y="5"/>
                </a:lnTo>
                <a:lnTo>
                  <a:pt x="9" y="0"/>
                </a:lnTo>
                <a:lnTo>
                  <a:pt x="9" y="2"/>
                </a:lnTo>
                <a:lnTo>
                  <a:pt x="287" y="2"/>
                </a:lnTo>
              </a:path>
            </a:pathLst>
          </a:custGeom>
          <a:noFill/>
          <a:ln w="27051">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688" name="Rectangle 16"/>
          <p:cNvSpPr>
            <a:spLocks noChangeAspect="1" noChangeArrowheads="1"/>
          </p:cNvSpPr>
          <p:nvPr/>
        </p:nvSpPr>
        <p:spPr bwMode="auto">
          <a:xfrm>
            <a:off x="4106863" y="3665538"/>
            <a:ext cx="374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Bus</a:t>
            </a:r>
            <a:endParaRPr lang="en-US" altLang="en-US" sz="2400">
              <a:latin typeface="Times New Roman" pitchFamily="18" charset="0"/>
            </a:endParaRPr>
          </a:p>
        </p:txBody>
      </p:sp>
      <p:sp>
        <p:nvSpPr>
          <p:cNvPr id="28689" name="Rectangle 17"/>
          <p:cNvSpPr>
            <a:spLocks noChangeAspect="1" noChangeArrowheads="1"/>
          </p:cNvSpPr>
          <p:nvPr/>
        </p:nvSpPr>
        <p:spPr bwMode="auto">
          <a:xfrm>
            <a:off x="4895850" y="2263775"/>
            <a:ext cx="6000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Cache</a:t>
            </a:r>
            <a:endParaRPr lang="en-US" altLang="en-US" sz="2400">
              <a:latin typeface="Times New Roman" pitchFamily="18" charset="0"/>
            </a:endParaRPr>
          </a:p>
        </p:txBody>
      </p:sp>
      <p:sp>
        <p:nvSpPr>
          <p:cNvPr id="28690" name="Rectangle 18"/>
          <p:cNvSpPr>
            <a:spLocks noChangeAspect="1" noChangeArrowheads="1"/>
          </p:cNvSpPr>
          <p:nvPr/>
        </p:nvSpPr>
        <p:spPr bwMode="auto">
          <a:xfrm>
            <a:off x="4813300" y="2470150"/>
            <a:ext cx="8032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900">
                <a:solidFill>
                  <a:srgbClr val="000000"/>
                </a:solidFill>
                <a:latin typeface="Nimbus Roman No9 L" charset="0"/>
              </a:rPr>
              <a:t>memory</a:t>
            </a:r>
            <a:endParaRPr lang="en-US" altLang="en-US" sz="2400">
              <a:latin typeface="Times New Roman" pitchFamily="18" charset="0"/>
            </a:endParaRPr>
          </a:p>
        </p:txBody>
      </p:sp>
      <p:sp>
        <p:nvSpPr>
          <p:cNvPr id="28691" name="Text Box 20"/>
          <p:cNvSpPr txBox="1">
            <a:spLocks noChangeArrowheads="1"/>
          </p:cNvSpPr>
          <p:nvPr/>
        </p:nvSpPr>
        <p:spPr bwMode="auto">
          <a:xfrm>
            <a:off x="1231900" y="4754563"/>
            <a:ext cx="6734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r>
              <a:rPr lang="en-US" altLang="en-US" sz="1800">
                <a:solidFill>
                  <a:srgbClr val="CC3300"/>
                </a:solidFill>
              </a:rPr>
              <a:t>Why is the access time of the cache memory lesser than the </a:t>
            </a:r>
          </a:p>
          <a:p>
            <a:pPr>
              <a:spcBef>
                <a:spcPct val="0"/>
              </a:spcBef>
              <a:buSzTx/>
              <a:buFontTx/>
              <a:buNone/>
            </a:pPr>
            <a:r>
              <a:rPr lang="en-US" altLang="en-US" sz="1800">
                <a:solidFill>
                  <a:srgbClr val="CC3300"/>
                </a:solidFill>
              </a:rPr>
              <a:t>access time of the main memory?</a:t>
            </a:r>
          </a:p>
        </p:txBody>
      </p:sp>
    </p:spTree>
    <p:extLst>
      <p:ext uri="{BB962C8B-B14F-4D97-AF65-F5344CB8AC3E}">
        <p14:creationId xmlns:p14="http://schemas.microsoft.com/office/powerpoint/2010/main" val="4229086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28</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0772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852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29</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153401"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3619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US" b="1" dirty="0" smtClean="0"/>
              <a:t>COMPUTER </a:t>
            </a:r>
            <a:r>
              <a:rPr lang="en-US" b="1" dirty="0"/>
              <a:t>ORGANIZATION</a:t>
            </a:r>
            <a:endParaRPr lang="en-IN" dirty="0"/>
          </a:p>
        </p:txBody>
      </p:sp>
      <p:sp>
        <p:nvSpPr>
          <p:cNvPr id="4" name="Subtitle 3"/>
          <p:cNvSpPr>
            <a:spLocks noGrp="1"/>
          </p:cNvSpPr>
          <p:nvPr>
            <p:ph type="subTitle" idx="1"/>
          </p:nvPr>
        </p:nvSpPr>
        <p:spPr>
          <a:xfrm>
            <a:off x="381000" y="1143000"/>
            <a:ext cx="8458200" cy="5181600"/>
          </a:xfrm>
        </p:spPr>
        <p:txBody>
          <a:bodyPr/>
          <a:lstStyle/>
          <a:p>
            <a:pPr algn="l"/>
            <a:endParaRPr lang="en-IN"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6078627"/>
              </p:ext>
            </p:extLst>
          </p:nvPr>
        </p:nvGraphicFramePr>
        <p:xfrm>
          <a:off x="762000" y="1295400"/>
          <a:ext cx="7010400" cy="2448799"/>
        </p:xfrm>
        <a:graphic>
          <a:graphicData uri="http://schemas.openxmlformats.org/drawingml/2006/table">
            <a:tbl>
              <a:tblPr firstRow="1" firstCol="1" bandRow="1">
                <a:tableStyleId>{5C22544A-7EE6-4342-B048-85BDC9FD1C3A}</a:tableStyleId>
              </a:tblPr>
              <a:tblGrid>
                <a:gridCol w="7010400"/>
              </a:tblGrid>
              <a:tr h="286204">
                <a:tc>
                  <a:txBody>
                    <a:bodyPr/>
                    <a:lstStyle/>
                    <a:p>
                      <a:pPr>
                        <a:lnSpc>
                          <a:spcPct val="107000"/>
                        </a:lnSpc>
                        <a:spcAft>
                          <a:spcPts val="0"/>
                        </a:spcAft>
                      </a:pPr>
                      <a:r>
                        <a:rPr lang="en-US" sz="1200" dirty="0">
                          <a:effectLst/>
                        </a:rPr>
                        <a:t/>
                      </a:r>
                      <a:br>
                        <a:rPr lang="en-US" sz="1200" dirty="0">
                          <a:effectLst/>
                        </a:rPr>
                      </a:br>
                      <a:r>
                        <a:rPr lang="en-US" sz="1200" dirty="0">
                          <a:effectLst/>
                        </a:rPr>
                        <a:t>Course Outcomes</a:t>
                      </a:r>
                      <a:endParaRPr lang="en-IN" sz="1100" dirty="0">
                        <a:effectLst/>
                        <a:latin typeface="Calibri"/>
                        <a:ea typeface="Calibri"/>
                        <a:cs typeface="Times New Roman"/>
                      </a:endParaRPr>
                    </a:p>
                  </a:txBody>
                  <a:tcPr marL="68580" marR="68580" marT="0" marB="0"/>
                </a:tc>
              </a:tr>
              <a:tr h="294371">
                <a:tc>
                  <a:txBody>
                    <a:bodyPr/>
                    <a:lstStyle/>
                    <a:p>
                      <a:pPr algn="just">
                        <a:lnSpc>
                          <a:spcPct val="107000"/>
                        </a:lnSpc>
                        <a:spcAft>
                          <a:spcPts val="800"/>
                        </a:spcAft>
                      </a:pPr>
                      <a:r>
                        <a:rPr lang="en-US" sz="1200" dirty="0">
                          <a:effectLst/>
                        </a:rPr>
                        <a:t>CO1: Acquire  the knowledge of   basic concepts of  computer organization.</a:t>
                      </a:r>
                      <a:endParaRPr lang="en-IN" sz="1100" dirty="0">
                        <a:effectLst/>
                        <a:latin typeface="Calibri"/>
                        <a:ea typeface="Calibri"/>
                        <a:cs typeface="Times New Roman"/>
                      </a:endParaRPr>
                    </a:p>
                  </a:txBody>
                  <a:tcPr marL="68580" marR="68580" marT="0" marB="0"/>
                </a:tc>
              </a:tr>
              <a:tr h="286204">
                <a:tc>
                  <a:txBody>
                    <a:bodyPr/>
                    <a:lstStyle/>
                    <a:p>
                      <a:pPr algn="just">
                        <a:lnSpc>
                          <a:spcPct val="107000"/>
                        </a:lnSpc>
                        <a:spcAft>
                          <a:spcPts val="800"/>
                        </a:spcAft>
                      </a:pPr>
                      <a:r>
                        <a:rPr lang="en-US" sz="1200" dirty="0">
                          <a:effectLst/>
                        </a:rPr>
                        <a:t>CO2: Apply the concepts of booths algorithms and division algorithms to  solve multiplication and division problems</a:t>
                      </a:r>
                      <a:endParaRPr lang="en-IN" sz="1100" dirty="0">
                        <a:effectLst/>
                        <a:latin typeface="Calibri"/>
                        <a:ea typeface="Calibri"/>
                        <a:cs typeface="Times New Roman"/>
                      </a:endParaRPr>
                    </a:p>
                  </a:txBody>
                  <a:tcPr marL="68580" marR="68580" marT="0" marB="0"/>
                </a:tc>
              </a:tr>
              <a:tr h="183934">
                <a:tc>
                  <a:txBody>
                    <a:bodyPr/>
                    <a:lstStyle/>
                    <a:p>
                      <a:pPr>
                        <a:lnSpc>
                          <a:spcPct val="150000"/>
                        </a:lnSpc>
                        <a:spcAft>
                          <a:spcPts val="0"/>
                        </a:spcAft>
                      </a:pPr>
                      <a:r>
                        <a:rPr lang="en-US" sz="1200" dirty="0">
                          <a:effectLst/>
                        </a:rPr>
                        <a:t>CO3: Analyze the basic organization of memory, it's hierarchy, design and working.</a:t>
                      </a:r>
                      <a:endParaRPr lang="en-IN" sz="1100" dirty="0">
                        <a:effectLst/>
                        <a:latin typeface="Calibri"/>
                        <a:ea typeface="Calibri"/>
                        <a:cs typeface="Times New Roman"/>
                      </a:endParaRPr>
                    </a:p>
                  </a:txBody>
                  <a:tcPr marL="68580" marR="68580" marT="0" marB="0"/>
                </a:tc>
              </a:tr>
              <a:tr h="389044">
                <a:tc>
                  <a:txBody>
                    <a:bodyPr/>
                    <a:lstStyle/>
                    <a:p>
                      <a:pPr>
                        <a:lnSpc>
                          <a:spcPct val="150000"/>
                        </a:lnSpc>
                        <a:spcAft>
                          <a:spcPts val="0"/>
                        </a:spcAft>
                      </a:pPr>
                      <a:r>
                        <a:rPr lang="en-US" sz="1200" dirty="0">
                          <a:effectLst/>
                        </a:rPr>
                        <a:t>CO4: Create simple assembly language subroutines for demonstrating interaction of  </a:t>
                      </a:r>
                      <a:r>
                        <a:rPr lang="en-US" sz="1200" dirty="0" err="1">
                          <a:effectLst/>
                        </a:rPr>
                        <a:t>of</a:t>
                      </a:r>
                      <a:r>
                        <a:rPr lang="en-US" sz="1200" dirty="0">
                          <a:effectLst/>
                        </a:rPr>
                        <a:t> different sub systems such as processor, Input/output and Memory</a:t>
                      </a:r>
                      <a:endParaRPr lang="en-IN" sz="1100" dirty="0">
                        <a:effectLst/>
                        <a:latin typeface="Calibri"/>
                        <a:ea typeface="Calibri"/>
                        <a:cs typeface="Times New Roman"/>
                      </a:endParaRPr>
                    </a:p>
                  </a:txBody>
                  <a:tcPr marL="68580" marR="68580" marT="0" marB="0"/>
                </a:tc>
              </a:tr>
              <a:tr h="389044">
                <a:tc>
                  <a:txBody>
                    <a:bodyPr/>
                    <a:lstStyle/>
                    <a:p>
                      <a:pPr>
                        <a:lnSpc>
                          <a:spcPct val="150000"/>
                        </a:lnSpc>
                        <a:spcAft>
                          <a:spcPts val="0"/>
                        </a:spcAft>
                      </a:pPr>
                      <a:r>
                        <a:rPr lang="en-US" sz="1200" dirty="0">
                          <a:effectLst/>
                        </a:rPr>
                        <a:t>CO5: Develop  assembly language programs to demonstrate  instruction execution through different  instruction cycles.</a:t>
                      </a:r>
                      <a:endParaRPr lang="en-IN" sz="1100" dirty="0">
                        <a:effectLst/>
                        <a:latin typeface="Calibri"/>
                        <a:ea typeface="Calibri"/>
                        <a:cs typeface="Times New Roman"/>
                      </a:endParaRPr>
                    </a:p>
                  </a:txBody>
                  <a:tcPr marL="68580" marR="68580" marT="0" marB="0"/>
                </a:tc>
              </a:tr>
            </a:tbl>
          </a:graphicData>
        </a:graphic>
      </p:graphicFrame>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86200"/>
            <a:ext cx="70104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34626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30</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382001" cy="502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8865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31</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3058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7107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pPr algn="l"/>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dirty="0"/>
              <a:t/>
            </a:r>
            <a:br>
              <a:rPr lang="en-IN" dirty="0"/>
            </a:br>
            <a:endParaRPr lang="en-IN" dirty="0"/>
          </a:p>
        </p:txBody>
      </p:sp>
      <p:sp>
        <p:nvSpPr>
          <p:cNvPr id="3" name="Date Placeholder 2"/>
          <p:cNvSpPr>
            <a:spLocks noGrp="1"/>
          </p:cNvSpPr>
          <p:nvPr>
            <p:ph type="dt" sz="half" idx="10"/>
          </p:nvPr>
        </p:nvSpPr>
        <p:spPr/>
        <p:txBody>
          <a:bodyPr/>
          <a:lstStyle/>
          <a:p>
            <a:pPr>
              <a:defRPr/>
            </a:pPr>
            <a:fld id="{1122DABE-9F79-494F-84E7-CE750AF0C410}" type="datetime5">
              <a:rPr lang="en-US" smtClean="0"/>
              <a:pPr>
                <a:defRPr/>
              </a:pPr>
              <a:t>14-Aug-19</a:t>
            </a:fld>
            <a:endParaRPr lang="en-US" dirty="0"/>
          </a:p>
        </p:txBody>
      </p:sp>
      <p:sp>
        <p:nvSpPr>
          <p:cNvPr id="4" name="Slide Number Placeholder 3"/>
          <p:cNvSpPr>
            <a:spLocks noGrp="1"/>
          </p:cNvSpPr>
          <p:nvPr>
            <p:ph type="sldNum" sz="quarter" idx="12"/>
          </p:nvPr>
        </p:nvSpPr>
        <p:spPr/>
        <p:txBody>
          <a:bodyPr/>
          <a:lstStyle/>
          <a:p>
            <a:pPr>
              <a:defRPr/>
            </a:pPr>
            <a:fld id="{E008193F-D469-4FCA-B1A3-9C97DD1695A7}" type="slidenum">
              <a:rPr lang="en-US" smtClean="0"/>
              <a:pPr>
                <a:defRPr/>
              </a:pPr>
              <a:t>32</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229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51343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400" smtClean="0">
                <a:ea typeface="SimSun" pitchFamily="2" charset="-122"/>
              </a:rPr>
              <a:t>Chapter 2. Machine Instructions and Programs</a:t>
            </a:r>
          </a:p>
        </p:txBody>
      </p:sp>
    </p:spTree>
    <p:extLst>
      <p:ext uri="{BB962C8B-B14F-4D97-AF65-F5344CB8AC3E}">
        <p14:creationId xmlns:p14="http://schemas.microsoft.com/office/powerpoint/2010/main" val="3280584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mtClean="0">
                <a:ea typeface="SimSun" pitchFamily="2" charset="-122"/>
              </a:rPr>
              <a:t>Objectives</a:t>
            </a:r>
          </a:p>
        </p:txBody>
      </p:sp>
      <p:sp>
        <p:nvSpPr>
          <p:cNvPr id="4099" name="Rectangle 3"/>
          <p:cNvSpPr>
            <a:spLocks noGrp="1" noChangeArrowheads="1"/>
          </p:cNvSpPr>
          <p:nvPr>
            <p:ph type="body" idx="1"/>
          </p:nvPr>
        </p:nvSpPr>
        <p:spPr/>
        <p:txBody>
          <a:bodyPr/>
          <a:lstStyle/>
          <a:p>
            <a:pPr eaLnBrk="1" hangingPunct="1"/>
            <a:r>
              <a:rPr lang="en-US" altLang="zh-CN" sz="2600" smtClean="0">
                <a:ea typeface="SimSun" pitchFamily="2" charset="-122"/>
              </a:rPr>
              <a:t>Machine instructions and program execution, including branching and subroutine call and return operations.</a:t>
            </a:r>
          </a:p>
          <a:p>
            <a:pPr eaLnBrk="1" hangingPunct="1"/>
            <a:r>
              <a:rPr lang="en-US" altLang="zh-CN" sz="2600" smtClean="0">
                <a:ea typeface="SimSun" pitchFamily="2" charset="-122"/>
              </a:rPr>
              <a:t>Number representation and addition/subtraction in the 2’s-complement system.</a:t>
            </a:r>
          </a:p>
          <a:p>
            <a:pPr eaLnBrk="1" hangingPunct="1"/>
            <a:r>
              <a:rPr lang="en-US" altLang="zh-CN" sz="2600" smtClean="0">
                <a:ea typeface="SimSun" pitchFamily="2" charset="-122"/>
              </a:rPr>
              <a:t>Addressing methods for accessing register and memory operands.</a:t>
            </a:r>
          </a:p>
          <a:p>
            <a:pPr eaLnBrk="1" hangingPunct="1"/>
            <a:r>
              <a:rPr lang="en-US" altLang="zh-CN" sz="2600" smtClean="0">
                <a:ea typeface="SimSun" pitchFamily="2" charset="-122"/>
              </a:rPr>
              <a:t>Assembly language for representing machine instructions, data, and programs.</a:t>
            </a:r>
          </a:p>
          <a:p>
            <a:pPr eaLnBrk="1" hangingPunct="1"/>
            <a:r>
              <a:rPr lang="en-US" altLang="zh-CN" sz="2600" smtClean="0">
                <a:ea typeface="SimSun" pitchFamily="2" charset="-122"/>
              </a:rPr>
              <a:t>Program-controlled Input/Output operations.</a:t>
            </a:r>
          </a:p>
        </p:txBody>
      </p:sp>
    </p:spTree>
    <p:extLst>
      <p:ext uri="{BB962C8B-B14F-4D97-AF65-F5344CB8AC3E}">
        <p14:creationId xmlns:p14="http://schemas.microsoft.com/office/powerpoint/2010/main" val="3884374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pPr eaLnBrk="1" hangingPunct="1"/>
            <a:r>
              <a:rPr lang="en-US" altLang="zh-CN" sz="4400" smtClean="0">
                <a:ea typeface="SimSun" pitchFamily="2" charset="-122"/>
              </a:rPr>
              <a:t>Number, Arithmetic Operations, and Characters</a:t>
            </a:r>
          </a:p>
        </p:txBody>
      </p:sp>
      <p:sp>
        <p:nvSpPr>
          <p:cNvPr id="5123"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16596278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ea typeface="SimSun" pitchFamily="2" charset="-122"/>
              </a:rPr>
              <a:t>Signed Integer</a:t>
            </a:r>
          </a:p>
        </p:txBody>
      </p:sp>
      <p:sp>
        <p:nvSpPr>
          <p:cNvPr id="6147" name="Rectangle 3"/>
          <p:cNvSpPr>
            <a:spLocks noGrp="1" noChangeArrowheads="1"/>
          </p:cNvSpPr>
          <p:nvPr>
            <p:ph type="body" idx="1"/>
          </p:nvPr>
        </p:nvSpPr>
        <p:spPr/>
        <p:txBody>
          <a:bodyPr/>
          <a:lstStyle/>
          <a:p>
            <a:pPr eaLnBrk="1" hangingPunct="1"/>
            <a:r>
              <a:rPr lang="en-US" altLang="zh-CN" smtClean="0">
                <a:ea typeface="SimSun" pitchFamily="2" charset="-122"/>
              </a:rPr>
              <a:t>3 major representations:</a:t>
            </a:r>
          </a:p>
          <a:p>
            <a:pPr eaLnBrk="1" hangingPunct="1">
              <a:buFont typeface="Wingdings" pitchFamily="2" charset="2"/>
              <a:buNone/>
            </a:pPr>
            <a:r>
              <a:rPr lang="en-US" altLang="zh-CN" sz="2600" smtClean="0">
                <a:ea typeface="SimSun" pitchFamily="2" charset="-122"/>
              </a:rPr>
              <a:t>          Sign and magnitude</a:t>
            </a:r>
          </a:p>
          <a:p>
            <a:pPr eaLnBrk="1" hangingPunct="1">
              <a:buFont typeface="Wingdings" pitchFamily="2" charset="2"/>
              <a:buNone/>
            </a:pPr>
            <a:r>
              <a:rPr lang="en-US" altLang="zh-CN" sz="2600" smtClean="0">
                <a:ea typeface="SimSun" pitchFamily="2" charset="-122"/>
              </a:rPr>
              <a:t>          One’s complement</a:t>
            </a:r>
          </a:p>
          <a:p>
            <a:pPr eaLnBrk="1" hangingPunct="1">
              <a:buFont typeface="Wingdings" pitchFamily="2" charset="2"/>
              <a:buNone/>
            </a:pPr>
            <a:r>
              <a:rPr lang="en-US" altLang="zh-CN" sz="2600" smtClean="0">
                <a:ea typeface="SimSun" pitchFamily="2" charset="-122"/>
              </a:rPr>
              <a:t>          Two’s complement</a:t>
            </a:r>
          </a:p>
          <a:p>
            <a:pPr eaLnBrk="1" hangingPunct="1"/>
            <a:r>
              <a:rPr lang="en-US" altLang="zh-CN" smtClean="0">
                <a:ea typeface="SimSun" pitchFamily="2" charset="-122"/>
              </a:rPr>
              <a:t>Assumptions:</a:t>
            </a:r>
          </a:p>
          <a:p>
            <a:pPr eaLnBrk="1" hangingPunct="1">
              <a:buFont typeface="Wingdings" pitchFamily="2" charset="2"/>
              <a:buNone/>
            </a:pPr>
            <a:r>
              <a:rPr lang="en-US" altLang="zh-CN" sz="2600" smtClean="0">
                <a:ea typeface="SimSun" pitchFamily="2" charset="-122"/>
              </a:rPr>
              <a:t>          4-bit machine word</a:t>
            </a:r>
          </a:p>
          <a:p>
            <a:pPr eaLnBrk="1" hangingPunct="1">
              <a:buFont typeface="Wingdings" pitchFamily="2" charset="2"/>
              <a:buNone/>
            </a:pPr>
            <a:r>
              <a:rPr lang="en-US" altLang="zh-CN" sz="2600" smtClean="0">
                <a:ea typeface="SimSun" pitchFamily="2" charset="-122"/>
              </a:rPr>
              <a:t>          16 different values can be represented</a:t>
            </a:r>
          </a:p>
          <a:p>
            <a:pPr eaLnBrk="1" hangingPunct="1">
              <a:buFont typeface="Wingdings" pitchFamily="2" charset="2"/>
              <a:buNone/>
            </a:pPr>
            <a:r>
              <a:rPr lang="en-US" altLang="zh-CN" sz="2600" smtClean="0">
                <a:ea typeface="SimSun" pitchFamily="2" charset="-122"/>
              </a:rPr>
              <a:t>          Roughly half are positive, half are negative</a:t>
            </a:r>
          </a:p>
          <a:p>
            <a:pPr eaLnBrk="1" hangingPunct="1">
              <a:buFont typeface="Wingdings" pitchFamily="2" charset="2"/>
              <a:buNone/>
            </a:pPr>
            <a:endParaRPr lang="zh-CN" altLang="en-US" smtClean="0">
              <a:ea typeface="SimSun" pitchFamily="2" charset="-122"/>
            </a:endParaRPr>
          </a:p>
        </p:txBody>
      </p:sp>
    </p:spTree>
    <p:extLst>
      <p:ext uri="{BB962C8B-B14F-4D97-AF65-F5344CB8AC3E}">
        <p14:creationId xmlns:p14="http://schemas.microsoft.com/office/powerpoint/2010/main" val="8069101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z="3500" smtClean="0">
                <a:ea typeface="SimSun" pitchFamily="2" charset="-122"/>
              </a:rPr>
              <a:t>Sign and Magnitude Representation</a:t>
            </a:r>
          </a:p>
        </p:txBody>
      </p:sp>
      <p:pic>
        <p:nvPicPr>
          <p:cNvPr id="717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905000"/>
            <a:ext cx="5207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72" name="Rectangle 4"/>
          <p:cNvSpPr>
            <a:spLocks noChangeArrowheads="1"/>
          </p:cNvSpPr>
          <p:nvPr/>
        </p:nvSpPr>
        <p:spPr bwMode="auto">
          <a:xfrm>
            <a:off x="1879600" y="5226050"/>
            <a:ext cx="63500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High order bit is sign: 0 = positive (or zero), 1 = negative</a:t>
            </a:r>
          </a:p>
          <a:p>
            <a:pPr>
              <a:lnSpc>
                <a:spcPct val="85000"/>
              </a:lnSpc>
              <a:spcBef>
                <a:spcPct val="0"/>
              </a:spcBef>
              <a:buClrTx/>
              <a:buSzTx/>
              <a:buFontTx/>
              <a:buNone/>
            </a:pPr>
            <a:r>
              <a:rPr kumimoji="1" lang="en-US" altLang="ko-KR" sz="1800" b="1">
                <a:ea typeface="Gulim" pitchFamily="34" charset="-127"/>
              </a:rPr>
              <a:t>Three low order bits is the magnitude: 0 (000) thru 7 (111)</a:t>
            </a:r>
          </a:p>
          <a:p>
            <a:pPr>
              <a:lnSpc>
                <a:spcPct val="85000"/>
              </a:lnSpc>
              <a:spcBef>
                <a:spcPct val="0"/>
              </a:spcBef>
              <a:buClrTx/>
              <a:buSzTx/>
              <a:buFontTx/>
              <a:buNone/>
            </a:pPr>
            <a:r>
              <a:rPr kumimoji="1" lang="en-US" altLang="ko-KR" sz="1800" b="1">
                <a:ea typeface="Gulim" pitchFamily="34" charset="-127"/>
              </a:rPr>
              <a:t>Number range for n bits = +/-2</a:t>
            </a:r>
            <a:r>
              <a:rPr kumimoji="1" lang="en-US" altLang="ko-KR" sz="1800" b="1" baseline="30000">
                <a:ea typeface="Gulim" pitchFamily="34" charset="-127"/>
              </a:rPr>
              <a:t>n-1</a:t>
            </a:r>
            <a:r>
              <a:rPr kumimoji="1" lang="en-US" altLang="ko-KR" sz="1800" b="1">
                <a:ea typeface="Gulim" pitchFamily="34" charset="-127"/>
              </a:rPr>
              <a:t>  -1</a:t>
            </a:r>
          </a:p>
          <a:p>
            <a:pPr>
              <a:lnSpc>
                <a:spcPct val="85000"/>
              </a:lnSpc>
              <a:spcBef>
                <a:spcPct val="0"/>
              </a:spcBef>
              <a:buClrTx/>
              <a:buSzTx/>
              <a:buFontTx/>
              <a:buNone/>
            </a:pPr>
            <a:r>
              <a:rPr kumimoji="1" lang="en-US" altLang="ko-KR" sz="1800" b="1">
                <a:ea typeface="Gulim" pitchFamily="34" charset="-127"/>
              </a:rPr>
              <a:t>Two representations for 0</a:t>
            </a:r>
          </a:p>
        </p:txBody>
      </p:sp>
    </p:spTree>
    <p:extLst>
      <p:ext uri="{BB962C8B-B14F-4D97-AF65-F5344CB8AC3E}">
        <p14:creationId xmlns:p14="http://schemas.microsoft.com/office/powerpoint/2010/main" val="2001719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500" smtClean="0">
                <a:ea typeface="SimSun" pitchFamily="2" charset="-122"/>
              </a:rPr>
              <a:t>One’s Complement Representation</a:t>
            </a:r>
          </a:p>
        </p:txBody>
      </p:sp>
      <p:sp>
        <p:nvSpPr>
          <p:cNvPr id="8195" name="Rectangle 3"/>
          <p:cNvSpPr>
            <a:spLocks noGrp="1" noChangeArrowheads="1"/>
          </p:cNvSpPr>
          <p:nvPr>
            <p:ph type="body" idx="1"/>
          </p:nvPr>
        </p:nvSpPr>
        <p:spPr>
          <a:xfrm>
            <a:off x="1651000" y="5111750"/>
            <a:ext cx="6832600" cy="1031875"/>
          </a:xfrm>
          <a:noFill/>
        </p:spPr>
        <p:txBody>
          <a:bodyPr lIns="63500" tIns="25400" rIns="63500" bIns="25400">
            <a:spAutoFit/>
          </a:bodyPr>
          <a:lstStyle/>
          <a:p>
            <a:pPr marL="228600" indent="-228600" eaLnBrk="1" hangingPunct="1"/>
            <a:r>
              <a:rPr lang="en-US" altLang="ko-KR" sz="1900" smtClean="0">
                <a:ea typeface="Gulim" pitchFamily="34" charset="-127"/>
              </a:rPr>
              <a:t>Subtraction implemented by addition &amp; 1's complement</a:t>
            </a:r>
          </a:p>
          <a:p>
            <a:pPr marL="228600" indent="-228600" eaLnBrk="1" hangingPunct="1"/>
            <a:r>
              <a:rPr lang="en-US" altLang="ko-KR" sz="1900" smtClean="0">
                <a:ea typeface="Gulim" pitchFamily="34" charset="-127"/>
              </a:rPr>
              <a:t>Still two representations of 0!  This causes some problems</a:t>
            </a:r>
          </a:p>
          <a:p>
            <a:pPr marL="228600" indent="-228600" eaLnBrk="1" hangingPunct="1"/>
            <a:r>
              <a:rPr lang="en-US" altLang="ko-KR" sz="1900" smtClean="0">
                <a:ea typeface="Gulim" pitchFamily="34" charset="-127"/>
              </a:rPr>
              <a:t>Some complexities in addition</a:t>
            </a:r>
          </a:p>
        </p:txBody>
      </p:sp>
      <p:pic>
        <p:nvPicPr>
          <p:cNvPr id="819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1676400"/>
            <a:ext cx="5473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9820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500" smtClean="0">
                <a:ea typeface="SimSun" pitchFamily="2" charset="-122"/>
              </a:rPr>
              <a:t>Two’s Complement Representation</a:t>
            </a:r>
          </a:p>
        </p:txBody>
      </p:sp>
      <p:pic>
        <p:nvPicPr>
          <p:cNvPr id="921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905000"/>
            <a:ext cx="5473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0" name="Rectangle 4"/>
          <p:cNvSpPr>
            <a:spLocks noGrp="1" noChangeArrowheads="1"/>
          </p:cNvSpPr>
          <p:nvPr>
            <p:ph type="body" idx="1"/>
          </p:nvPr>
        </p:nvSpPr>
        <p:spPr>
          <a:xfrm>
            <a:off x="2984500" y="5511800"/>
            <a:ext cx="5461000" cy="974725"/>
          </a:xfrm>
          <a:noFill/>
        </p:spPr>
        <p:txBody>
          <a:bodyPr lIns="63500" tIns="25400" rIns="63500" bIns="25400">
            <a:spAutoFit/>
          </a:bodyPr>
          <a:lstStyle/>
          <a:p>
            <a:pPr marL="228600" indent="-228600" eaLnBrk="1" hangingPunct="1"/>
            <a:r>
              <a:rPr lang="en-US" altLang="ko-KR" sz="1900" smtClean="0">
                <a:ea typeface="Gulim" pitchFamily="34" charset="-127"/>
              </a:rPr>
              <a:t>Only one representation for 0</a:t>
            </a:r>
          </a:p>
          <a:p>
            <a:pPr marL="228600" indent="-228600" eaLnBrk="1" hangingPunct="1"/>
            <a:r>
              <a:rPr lang="en-US" altLang="ko-KR" sz="1900" smtClean="0">
                <a:ea typeface="Gulim" pitchFamily="34" charset="-127"/>
              </a:rPr>
              <a:t>One more negative number than positive number</a:t>
            </a:r>
          </a:p>
        </p:txBody>
      </p:sp>
      <p:sp>
        <p:nvSpPr>
          <p:cNvPr id="9221" name="Rectangle 5"/>
          <p:cNvSpPr>
            <a:spLocks noChangeArrowheads="1"/>
          </p:cNvSpPr>
          <p:nvPr/>
        </p:nvSpPr>
        <p:spPr bwMode="auto">
          <a:xfrm>
            <a:off x="914400" y="2921000"/>
            <a:ext cx="16637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i="1">
                <a:ea typeface="Gulim" pitchFamily="34" charset="-127"/>
              </a:rPr>
              <a:t>like 1's comp</a:t>
            </a:r>
          </a:p>
          <a:p>
            <a:pPr>
              <a:lnSpc>
                <a:spcPct val="85000"/>
              </a:lnSpc>
              <a:spcBef>
                <a:spcPct val="0"/>
              </a:spcBef>
              <a:buClrTx/>
              <a:buSzTx/>
              <a:buFontTx/>
              <a:buNone/>
            </a:pPr>
            <a:r>
              <a:rPr kumimoji="1" lang="en-US" altLang="ko-KR" sz="1800" b="1" i="1">
                <a:ea typeface="Gulim" pitchFamily="34" charset="-127"/>
              </a:rPr>
              <a:t>except shifted</a:t>
            </a:r>
          </a:p>
          <a:p>
            <a:pPr>
              <a:lnSpc>
                <a:spcPct val="85000"/>
              </a:lnSpc>
              <a:spcBef>
                <a:spcPct val="0"/>
              </a:spcBef>
              <a:buClrTx/>
              <a:buSzTx/>
              <a:buFontTx/>
              <a:buNone/>
            </a:pPr>
            <a:r>
              <a:rPr kumimoji="1" lang="en-US" altLang="ko-KR" sz="1800" b="1" i="1">
                <a:ea typeface="Gulim" pitchFamily="34" charset="-127"/>
              </a:rPr>
              <a:t>one position</a:t>
            </a:r>
          </a:p>
          <a:p>
            <a:pPr>
              <a:lnSpc>
                <a:spcPct val="85000"/>
              </a:lnSpc>
              <a:spcBef>
                <a:spcPct val="0"/>
              </a:spcBef>
              <a:buClrTx/>
              <a:buSzTx/>
              <a:buFontTx/>
              <a:buNone/>
            </a:pPr>
            <a:r>
              <a:rPr kumimoji="1" lang="en-US" altLang="ko-KR" sz="1800" b="1" i="1">
                <a:ea typeface="Gulim" pitchFamily="34" charset="-127"/>
              </a:rPr>
              <a:t>clockwise</a:t>
            </a:r>
          </a:p>
        </p:txBody>
      </p:sp>
    </p:spTree>
    <p:extLst>
      <p:ext uri="{BB962C8B-B14F-4D97-AF65-F5344CB8AC3E}">
        <p14:creationId xmlns:p14="http://schemas.microsoft.com/office/powerpoint/2010/main" val="1615852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IN" b="1" dirty="0" smtClean="0"/>
              <a:t/>
            </a:r>
            <a:br>
              <a:rPr lang="en-IN" b="1" dirty="0" smtClean="0"/>
            </a:br>
            <a:r>
              <a:rPr lang="en-IN" b="1" dirty="0" smtClean="0"/>
              <a:t>Module </a:t>
            </a:r>
            <a:r>
              <a:rPr lang="en-IN" b="1" dirty="0"/>
              <a:t>– </a:t>
            </a:r>
            <a:r>
              <a:rPr lang="en-IN" b="1" dirty="0" smtClean="0"/>
              <a:t>1</a:t>
            </a:r>
            <a:r>
              <a:rPr lang="en-IN" dirty="0"/>
              <a:t/>
            </a:r>
            <a:br>
              <a:rPr lang="en-IN" dirty="0"/>
            </a:br>
            <a:endParaRPr lang="en-IN" dirty="0"/>
          </a:p>
        </p:txBody>
      </p:sp>
      <p:sp>
        <p:nvSpPr>
          <p:cNvPr id="4" name="Subtitle 3"/>
          <p:cNvSpPr>
            <a:spLocks noGrp="1"/>
          </p:cNvSpPr>
          <p:nvPr>
            <p:ph type="subTitle" idx="1"/>
          </p:nvPr>
        </p:nvSpPr>
        <p:spPr>
          <a:xfrm>
            <a:off x="381000" y="1143000"/>
            <a:ext cx="8458200" cy="5181600"/>
          </a:xfrm>
        </p:spPr>
        <p:txBody>
          <a:bodyPr/>
          <a:lstStyle/>
          <a:p>
            <a:pPr algn="just"/>
            <a:r>
              <a:rPr lang="en-IN" sz="2400" b="1" dirty="0">
                <a:solidFill>
                  <a:schemeClr val="tx1"/>
                </a:solidFill>
              </a:rPr>
              <a:t>Basic Structure of Computers: </a:t>
            </a:r>
            <a:r>
              <a:rPr lang="en-IN" sz="2400" dirty="0">
                <a:solidFill>
                  <a:schemeClr val="tx1"/>
                </a:solidFill>
              </a:rPr>
              <a:t>Basic Operational Concepts, Bus Structures, Performance </a:t>
            </a:r>
            <a:r>
              <a:rPr lang="en-IN" sz="2400" dirty="0" smtClean="0">
                <a:solidFill>
                  <a:schemeClr val="tx1"/>
                </a:solidFill>
              </a:rPr>
              <a:t>–Processor </a:t>
            </a:r>
            <a:r>
              <a:rPr lang="en-IN" sz="2400" dirty="0">
                <a:solidFill>
                  <a:schemeClr val="tx1"/>
                </a:solidFill>
              </a:rPr>
              <a:t>Clock, Basic Performance Equation, Clock Rate, Performance Measurement.</a:t>
            </a:r>
          </a:p>
          <a:p>
            <a:pPr algn="just"/>
            <a:r>
              <a:rPr lang="en-IN" sz="2400" b="1" dirty="0">
                <a:solidFill>
                  <a:schemeClr val="tx1"/>
                </a:solidFill>
              </a:rPr>
              <a:t>Machine Instructions and Programs: </a:t>
            </a:r>
            <a:r>
              <a:rPr lang="en-IN" sz="2400" dirty="0">
                <a:solidFill>
                  <a:schemeClr val="tx1"/>
                </a:solidFill>
              </a:rPr>
              <a:t>Memory Location and Addresses, </a:t>
            </a:r>
            <a:r>
              <a:rPr lang="en-IN" sz="2400" dirty="0" smtClean="0">
                <a:solidFill>
                  <a:schemeClr val="tx1"/>
                </a:solidFill>
              </a:rPr>
              <a:t>Memory Operations</a:t>
            </a:r>
            <a:r>
              <a:rPr lang="en-IN" sz="2400" dirty="0">
                <a:solidFill>
                  <a:schemeClr val="tx1"/>
                </a:solidFill>
              </a:rPr>
              <a:t>, Instructions and Instruction Sequencing, Addressing Modes, </a:t>
            </a:r>
            <a:r>
              <a:rPr lang="en-IN" sz="2400" dirty="0" smtClean="0">
                <a:solidFill>
                  <a:schemeClr val="tx1"/>
                </a:solidFill>
              </a:rPr>
              <a:t>Assembly Language</a:t>
            </a:r>
            <a:r>
              <a:rPr lang="en-IN" sz="2400" dirty="0">
                <a:solidFill>
                  <a:schemeClr val="tx1"/>
                </a:solidFill>
              </a:rPr>
              <a:t>, Basic Input and Output Operations, Stacks and Queues, Subroutines, </a:t>
            </a:r>
            <a:r>
              <a:rPr lang="en-IN" sz="2400" dirty="0" smtClean="0">
                <a:solidFill>
                  <a:schemeClr val="tx1"/>
                </a:solidFill>
              </a:rPr>
              <a:t>Additional Instructions</a:t>
            </a:r>
            <a:r>
              <a:rPr lang="en-IN" sz="2400" dirty="0">
                <a:solidFill>
                  <a:schemeClr val="tx1"/>
                </a:solidFill>
              </a:rPr>
              <a:t>, Encoding of Machine Instructions</a:t>
            </a:r>
            <a:endParaRPr lang="en-IN" dirty="0">
              <a:solidFill>
                <a:schemeClr val="tx1"/>
              </a:solidFill>
            </a:endParaRPr>
          </a:p>
        </p:txBody>
      </p:sp>
    </p:spTree>
    <p:extLst>
      <p:ext uri="{BB962C8B-B14F-4D97-AF65-F5344CB8AC3E}">
        <p14:creationId xmlns:p14="http://schemas.microsoft.com/office/powerpoint/2010/main" val="343921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pPr eaLnBrk="1" hangingPunct="1"/>
            <a:r>
              <a:rPr lang="en-US" altLang="zh-CN" smtClean="0">
                <a:ea typeface="SimSun" pitchFamily="2" charset="-122"/>
              </a:rPr>
              <a:t>Binary, Signed-Integer Representations</a:t>
            </a:r>
          </a:p>
        </p:txBody>
      </p:sp>
      <p:sp>
        <p:nvSpPr>
          <p:cNvPr id="10243" name="Rectangle 5"/>
          <p:cNvSpPr>
            <a:spLocks noChangeArrowheads="1"/>
          </p:cNvSpPr>
          <p:nvPr/>
        </p:nvSpPr>
        <p:spPr bwMode="auto">
          <a:xfrm>
            <a:off x="1958975" y="2565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4" name="Rectangle 6"/>
          <p:cNvSpPr>
            <a:spLocks noChangeArrowheads="1"/>
          </p:cNvSpPr>
          <p:nvPr/>
        </p:nvSpPr>
        <p:spPr bwMode="auto">
          <a:xfrm>
            <a:off x="1958975" y="2787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5" name="Rectangle 7"/>
          <p:cNvSpPr>
            <a:spLocks noChangeArrowheads="1"/>
          </p:cNvSpPr>
          <p:nvPr/>
        </p:nvSpPr>
        <p:spPr bwMode="auto">
          <a:xfrm>
            <a:off x="1958975" y="30099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6" name="Rectangle 8"/>
          <p:cNvSpPr>
            <a:spLocks noChangeArrowheads="1"/>
          </p:cNvSpPr>
          <p:nvPr/>
        </p:nvSpPr>
        <p:spPr bwMode="auto">
          <a:xfrm>
            <a:off x="1958975" y="32321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7" name="Rectangle 9"/>
          <p:cNvSpPr>
            <a:spLocks noChangeArrowheads="1"/>
          </p:cNvSpPr>
          <p:nvPr/>
        </p:nvSpPr>
        <p:spPr bwMode="auto">
          <a:xfrm>
            <a:off x="1958975" y="3454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8" name="Rectangle 10"/>
          <p:cNvSpPr>
            <a:spLocks noChangeArrowheads="1"/>
          </p:cNvSpPr>
          <p:nvPr/>
        </p:nvSpPr>
        <p:spPr bwMode="auto">
          <a:xfrm>
            <a:off x="1958975" y="3676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49" name="Rectangle 11"/>
          <p:cNvSpPr>
            <a:spLocks noChangeArrowheads="1"/>
          </p:cNvSpPr>
          <p:nvPr/>
        </p:nvSpPr>
        <p:spPr bwMode="auto">
          <a:xfrm>
            <a:off x="1958975" y="3900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50" name="Rectangle 12"/>
          <p:cNvSpPr>
            <a:spLocks noChangeArrowheads="1"/>
          </p:cNvSpPr>
          <p:nvPr/>
        </p:nvSpPr>
        <p:spPr bwMode="auto">
          <a:xfrm>
            <a:off x="1958975" y="4122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51" name="Rectangle 13"/>
          <p:cNvSpPr>
            <a:spLocks noChangeArrowheads="1"/>
          </p:cNvSpPr>
          <p:nvPr/>
        </p:nvSpPr>
        <p:spPr bwMode="auto">
          <a:xfrm>
            <a:off x="1958975" y="4344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2" name="Rectangle 14"/>
          <p:cNvSpPr>
            <a:spLocks noChangeArrowheads="1"/>
          </p:cNvSpPr>
          <p:nvPr/>
        </p:nvSpPr>
        <p:spPr bwMode="auto">
          <a:xfrm>
            <a:off x="1958975" y="4567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3" name="Rectangle 15"/>
          <p:cNvSpPr>
            <a:spLocks noChangeArrowheads="1"/>
          </p:cNvSpPr>
          <p:nvPr/>
        </p:nvSpPr>
        <p:spPr bwMode="auto">
          <a:xfrm>
            <a:off x="1958975" y="4789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4" name="Rectangle 16"/>
          <p:cNvSpPr>
            <a:spLocks noChangeArrowheads="1"/>
          </p:cNvSpPr>
          <p:nvPr/>
        </p:nvSpPr>
        <p:spPr bwMode="auto">
          <a:xfrm>
            <a:off x="1958975" y="5011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5" name="Rectangle 17"/>
          <p:cNvSpPr>
            <a:spLocks noChangeArrowheads="1"/>
          </p:cNvSpPr>
          <p:nvPr/>
        </p:nvSpPr>
        <p:spPr bwMode="auto">
          <a:xfrm>
            <a:off x="1958975" y="5233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6" name="Rectangle 18"/>
          <p:cNvSpPr>
            <a:spLocks noChangeArrowheads="1"/>
          </p:cNvSpPr>
          <p:nvPr/>
        </p:nvSpPr>
        <p:spPr bwMode="auto">
          <a:xfrm>
            <a:off x="1958975" y="5456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7" name="Rectangle 19"/>
          <p:cNvSpPr>
            <a:spLocks noChangeArrowheads="1"/>
          </p:cNvSpPr>
          <p:nvPr/>
        </p:nvSpPr>
        <p:spPr bwMode="auto">
          <a:xfrm>
            <a:off x="1958975" y="5678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8" name="Rectangle 20"/>
          <p:cNvSpPr>
            <a:spLocks noChangeArrowheads="1"/>
          </p:cNvSpPr>
          <p:nvPr/>
        </p:nvSpPr>
        <p:spPr bwMode="auto">
          <a:xfrm>
            <a:off x="1958975" y="5900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59" name="Rectangle 21"/>
          <p:cNvSpPr>
            <a:spLocks noChangeArrowheads="1"/>
          </p:cNvSpPr>
          <p:nvPr/>
        </p:nvSpPr>
        <p:spPr bwMode="auto">
          <a:xfrm>
            <a:off x="2141538" y="3454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0" name="Rectangle 22"/>
          <p:cNvSpPr>
            <a:spLocks noChangeArrowheads="1"/>
          </p:cNvSpPr>
          <p:nvPr/>
        </p:nvSpPr>
        <p:spPr bwMode="auto">
          <a:xfrm>
            <a:off x="2141538" y="3676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1" name="Rectangle 23"/>
          <p:cNvSpPr>
            <a:spLocks noChangeArrowheads="1"/>
          </p:cNvSpPr>
          <p:nvPr/>
        </p:nvSpPr>
        <p:spPr bwMode="auto">
          <a:xfrm>
            <a:off x="2141538" y="3900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2" name="Rectangle 24"/>
          <p:cNvSpPr>
            <a:spLocks noChangeArrowheads="1"/>
          </p:cNvSpPr>
          <p:nvPr/>
        </p:nvSpPr>
        <p:spPr bwMode="auto">
          <a:xfrm>
            <a:off x="2141538" y="4122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3" name="Rectangle 25"/>
          <p:cNvSpPr>
            <a:spLocks noChangeArrowheads="1"/>
          </p:cNvSpPr>
          <p:nvPr/>
        </p:nvSpPr>
        <p:spPr bwMode="auto">
          <a:xfrm>
            <a:off x="2141538" y="4344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4" name="Rectangle 26"/>
          <p:cNvSpPr>
            <a:spLocks noChangeArrowheads="1"/>
          </p:cNvSpPr>
          <p:nvPr/>
        </p:nvSpPr>
        <p:spPr bwMode="auto">
          <a:xfrm>
            <a:off x="2141538" y="4567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5" name="Rectangle 27"/>
          <p:cNvSpPr>
            <a:spLocks noChangeArrowheads="1"/>
          </p:cNvSpPr>
          <p:nvPr/>
        </p:nvSpPr>
        <p:spPr bwMode="auto">
          <a:xfrm>
            <a:off x="2141538" y="4789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6" name="Rectangle 28"/>
          <p:cNvSpPr>
            <a:spLocks noChangeArrowheads="1"/>
          </p:cNvSpPr>
          <p:nvPr/>
        </p:nvSpPr>
        <p:spPr bwMode="auto">
          <a:xfrm>
            <a:off x="2141538" y="5011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67" name="Rectangle 29"/>
          <p:cNvSpPr>
            <a:spLocks noChangeArrowheads="1"/>
          </p:cNvSpPr>
          <p:nvPr/>
        </p:nvSpPr>
        <p:spPr bwMode="auto">
          <a:xfrm>
            <a:off x="2141538" y="2565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68" name="Rectangle 30"/>
          <p:cNvSpPr>
            <a:spLocks noChangeArrowheads="1"/>
          </p:cNvSpPr>
          <p:nvPr/>
        </p:nvSpPr>
        <p:spPr bwMode="auto">
          <a:xfrm>
            <a:off x="2141538" y="2787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69" name="Rectangle 31"/>
          <p:cNvSpPr>
            <a:spLocks noChangeArrowheads="1"/>
          </p:cNvSpPr>
          <p:nvPr/>
        </p:nvSpPr>
        <p:spPr bwMode="auto">
          <a:xfrm>
            <a:off x="2141538" y="30099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0" name="Rectangle 32"/>
          <p:cNvSpPr>
            <a:spLocks noChangeArrowheads="1"/>
          </p:cNvSpPr>
          <p:nvPr/>
        </p:nvSpPr>
        <p:spPr bwMode="auto">
          <a:xfrm>
            <a:off x="2141538" y="32321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1" name="Rectangle 33"/>
          <p:cNvSpPr>
            <a:spLocks noChangeArrowheads="1"/>
          </p:cNvSpPr>
          <p:nvPr/>
        </p:nvSpPr>
        <p:spPr bwMode="auto">
          <a:xfrm>
            <a:off x="2141538" y="5233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2" name="Rectangle 34"/>
          <p:cNvSpPr>
            <a:spLocks noChangeArrowheads="1"/>
          </p:cNvSpPr>
          <p:nvPr/>
        </p:nvSpPr>
        <p:spPr bwMode="auto">
          <a:xfrm>
            <a:off x="2141538" y="5456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3" name="Rectangle 35"/>
          <p:cNvSpPr>
            <a:spLocks noChangeArrowheads="1"/>
          </p:cNvSpPr>
          <p:nvPr/>
        </p:nvSpPr>
        <p:spPr bwMode="auto">
          <a:xfrm>
            <a:off x="2141538" y="5678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4" name="Rectangle 36"/>
          <p:cNvSpPr>
            <a:spLocks noChangeArrowheads="1"/>
          </p:cNvSpPr>
          <p:nvPr/>
        </p:nvSpPr>
        <p:spPr bwMode="auto">
          <a:xfrm>
            <a:off x="2141538" y="5900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5" name="Rectangle 37"/>
          <p:cNvSpPr>
            <a:spLocks noChangeArrowheads="1"/>
          </p:cNvSpPr>
          <p:nvPr/>
        </p:nvSpPr>
        <p:spPr bwMode="auto">
          <a:xfrm>
            <a:off x="2322513" y="2565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6" name="Rectangle 38"/>
          <p:cNvSpPr>
            <a:spLocks noChangeArrowheads="1"/>
          </p:cNvSpPr>
          <p:nvPr/>
        </p:nvSpPr>
        <p:spPr bwMode="auto">
          <a:xfrm>
            <a:off x="2322513" y="2787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77" name="Rectangle 39"/>
          <p:cNvSpPr>
            <a:spLocks noChangeArrowheads="1"/>
          </p:cNvSpPr>
          <p:nvPr/>
        </p:nvSpPr>
        <p:spPr bwMode="auto">
          <a:xfrm>
            <a:off x="2322513" y="30099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78" name="Rectangle 40"/>
          <p:cNvSpPr>
            <a:spLocks noChangeArrowheads="1"/>
          </p:cNvSpPr>
          <p:nvPr/>
        </p:nvSpPr>
        <p:spPr bwMode="auto">
          <a:xfrm>
            <a:off x="2322513" y="32321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79" name="Rectangle 41"/>
          <p:cNvSpPr>
            <a:spLocks noChangeArrowheads="1"/>
          </p:cNvSpPr>
          <p:nvPr/>
        </p:nvSpPr>
        <p:spPr bwMode="auto">
          <a:xfrm>
            <a:off x="2322513" y="3454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80" name="Rectangle 42"/>
          <p:cNvSpPr>
            <a:spLocks noChangeArrowheads="1"/>
          </p:cNvSpPr>
          <p:nvPr/>
        </p:nvSpPr>
        <p:spPr bwMode="auto">
          <a:xfrm>
            <a:off x="2322513" y="3676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81" name="Rectangle 43"/>
          <p:cNvSpPr>
            <a:spLocks noChangeArrowheads="1"/>
          </p:cNvSpPr>
          <p:nvPr/>
        </p:nvSpPr>
        <p:spPr bwMode="auto">
          <a:xfrm>
            <a:off x="2322513" y="3900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2" name="Rectangle 44"/>
          <p:cNvSpPr>
            <a:spLocks noChangeArrowheads="1"/>
          </p:cNvSpPr>
          <p:nvPr/>
        </p:nvSpPr>
        <p:spPr bwMode="auto">
          <a:xfrm>
            <a:off x="2322513" y="4122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3" name="Rectangle 45"/>
          <p:cNvSpPr>
            <a:spLocks noChangeArrowheads="1"/>
          </p:cNvSpPr>
          <p:nvPr/>
        </p:nvSpPr>
        <p:spPr bwMode="auto">
          <a:xfrm>
            <a:off x="2322513" y="4344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4" name="Rectangle 46"/>
          <p:cNvSpPr>
            <a:spLocks noChangeArrowheads="1"/>
          </p:cNvSpPr>
          <p:nvPr/>
        </p:nvSpPr>
        <p:spPr bwMode="auto">
          <a:xfrm>
            <a:off x="2322513" y="4567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5" name="Rectangle 47"/>
          <p:cNvSpPr>
            <a:spLocks noChangeArrowheads="1"/>
          </p:cNvSpPr>
          <p:nvPr/>
        </p:nvSpPr>
        <p:spPr bwMode="auto">
          <a:xfrm>
            <a:off x="2322513" y="4789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86" name="Rectangle 48"/>
          <p:cNvSpPr>
            <a:spLocks noChangeArrowheads="1"/>
          </p:cNvSpPr>
          <p:nvPr/>
        </p:nvSpPr>
        <p:spPr bwMode="auto">
          <a:xfrm>
            <a:off x="2322513" y="5011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87" name="Rectangle 49"/>
          <p:cNvSpPr>
            <a:spLocks noChangeArrowheads="1"/>
          </p:cNvSpPr>
          <p:nvPr/>
        </p:nvSpPr>
        <p:spPr bwMode="auto">
          <a:xfrm>
            <a:off x="2322513" y="5233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8" name="Rectangle 50"/>
          <p:cNvSpPr>
            <a:spLocks noChangeArrowheads="1"/>
          </p:cNvSpPr>
          <p:nvPr/>
        </p:nvSpPr>
        <p:spPr bwMode="auto">
          <a:xfrm>
            <a:off x="2322513" y="5456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89" name="Rectangle 51"/>
          <p:cNvSpPr>
            <a:spLocks noChangeArrowheads="1"/>
          </p:cNvSpPr>
          <p:nvPr/>
        </p:nvSpPr>
        <p:spPr bwMode="auto">
          <a:xfrm>
            <a:off x="2322513" y="5678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0" name="Rectangle 52"/>
          <p:cNvSpPr>
            <a:spLocks noChangeArrowheads="1"/>
          </p:cNvSpPr>
          <p:nvPr/>
        </p:nvSpPr>
        <p:spPr bwMode="auto">
          <a:xfrm>
            <a:off x="2322513" y="5900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1" name="Rectangle 53"/>
          <p:cNvSpPr>
            <a:spLocks noChangeArrowheads="1"/>
          </p:cNvSpPr>
          <p:nvPr/>
        </p:nvSpPr>
        <p:spPr bwMode="auto">
          <a:xfrm>
            <a:off x="2505075" y="2565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2" name="Rectangle 54"/>
          <p:cNvSpPr>
            <a:spLocks noChangeArrowheads="1"/>
          </p:cNvSpPr>
          <p:nvPr/>
        </p:nvSpPr>
        <p:spPr bwMode="auto">
          <a:xfrm>
            <a:off x="2505075" y="2787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93" name="Rectangle 55"/>
          <p:cNvSpPr>
            <a:spLocks noChangeArrowheads="1"/>
          </p:cNvSpPr>
          <p:nvPr/>
        </p:nvSpPr>
        <p:spPr bwMode="auto">
          <a:xfrm>
            <a:off x="2505075" y="30099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4" name="Rectangle 56"/>
          <p:cNvSpPr>
            <a:spLocks noChangeArrowheads="1"/>
          </p:cNvSpPr>
          <p:nvPr/>
        </p:nvSpPr>
        <p:spPr bwMode="auto">
          <a:xfrm>
            <a:off x="2505075" y="32321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95" name="Rectangle 57"/>
          <p:cNvSpPr>
            <a:spLocks noChangeArrowheads="1"/>
          </p:cNvSpPr>
          <p:nvPr/>
        </p:nvSpPr>
        <p:spPr bwMode="auto">
          <a:xfrm>
            <a:off x="2505075" y="34544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6" name="Rectangle 58"/>
          <p:cNvSpPr>
            <a:spLocks noChangeArrowheads="1"/>
          </p:cNvSpPr>
          <p:nvPr/>
        </p:nvSpPr>
        <p:spPr bwMode="auto">
          <a:xfrm>
            <a:off x="2505075" y="36766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97" name="Rectangle 59"/>
          <p:cNvSpPr>
            <a:spLocks noChangeArrowheads="1"/>
          </p:cNvSpPr>
          <p:nvPr/>
        </p:nvSpPr>
        <p:spPr bwMode="auto">
          <a:xfrm>
            <a:off x="2505075" y="3900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298" name="Rectangle 60"/>
          <p:cNvSpPr>
            <a:spLocks noChangeArrowheads="1"/>
          </p:cNvSpPr>
          <p:nvPr/>
        </p:nvSpPr>
        <p:spPr bwMode="auto">
          <a:xfrm>
            <a:off x="2505075" y="4122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299" name="Rectangle 61"/>
          <p:cNvSpPr>
            <a:spLocks noChangeArrowheads="1"/>
          </p:cNvSpPr>
          <p:nvPr/>
        </p:nvSpPr>
        <p:spPr bwMode="auto">
          <a:xfrm>
            <a:off x="2505075" y="4344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00" name="Rectangle 62"/>
          <p:cNvSpPr>
            <a:spLocks noChangeArrowheads="1"/>
          </p:cNvSpPr>
          <p:nvPr/>
        </p:nvSpPr>
        <p:spPr bwMode="auto">
          <a:xfrm>
            <a:off x="2505075" y="4567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01" name="Rectangle 63"/>
          <p:cNvSpPr>
            <a:spLocks noChangeArrowheads="1"/>
          </p:cNvSpPr>
          <p:nvPr/>
        </p:nvSpPr>
        <p:spPr bwMode="auto">
          <a:xfrm>
            <a:off x="2505075" y="4789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02" name="Rectangle 64"/>
          <p:cNvSpPr>
            <a:spLocks noChangeArrowheads="1"/>
          </p:cNvSpPr>
          <p:nvPr/>
        </p:nvSpPr>
        <p:spPr bwMode="auto">
          <a:xfrm>
            <a:off x="2505075" y="5011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03" name="Rectangle 65"/>
          <p:cNvSpPr>
            <a:spLocks noChangeArrowheads="1"/>
          </p:cNvSpPr>
          <p:nvPr/>
        </p:nvSpPr>
        <p:spPr bwMode="auto">
          <a:xfrm>
            <a:off x="2505075" y="52339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04" name="Rectangle 66"/>
          <p:cNvSpPr>
            <a:spLocks noChangeArrowheads="1"/>
          </p:cNvSpPr>
          <p:nvPr/>
        </p:nvSpPr>
        <p:spPr bwMode="auto">
          <a:xfrm>
            <a:off x="2505075" y="5456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05" name="Rectangle 67"/>
          <p:cNvSpPr>
            <a:spLocks noChangeArrowheads="1"/>
          </p:cNvSpPr>
          <p:nvPr/>
        </p:nvSpPr>
        <p:spPr bwMode="auto">
          <a:xfrm>
            <a:off x="2505075" y="56784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06" name="Rectangle 68"/>
          <p:cNvSpPr>
            <a:spLocks noChangeArrowheads="1"/>
          </p:cNvSpPr>
          <p:nvPr/>
        </p:nvSpPr>
        <p:spPr bwMode="auto">
          <a:xfrm>
            <a:off x="2505075" y="59007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07" name="Rectangle 69"/>
          <p:cNvSpPr>
            <a:spLocks noChangeArrowheads="1"/>
          </p:cNvSpPr>
          <p:nvPr/>
        </p:nvSpPr>
        <p:spPr bwMode="auto">
          <a:xfrm>
            <a:off x="3597275" y="3879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08" name="Rectangle 70"/>
          <p:cNvSpPr>
            <a:spLocks noChangeArrowheads="1"/>
          </p:cNvSpPr>
          <p:nvPr/>
        </p:nvSpPr>
        <p:spPr bwMode="auto">
          <a:xfrm>
            <a:off x="3435350" y="387985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09" name="Rectangle 71"/>
          <p:cNvSpPr>
            <a:spLocks noChangeArrowheads="1"/>
          </p:cNvSpPr>
          <p:nvPr/>
        </p:nvSpPr>
        <p:spPr bwMode="auto">
          <a:xfrm>
            <a:off x="3597275" y="4546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10" name="Rectangle 72"/>
          <p:cNvSpPr>
            <a:spLocks noChangeArrowheads="1"/>
          </p:cNvSpPr>
          <p:nvPr/>
        </p:nvSpPr>
        <p:spPr bwMode="auto">
          <a:xfrm>
            <a:off x="3454400" y="45466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11" name="Rectangle 73"/>
          <p:cNvSpPr>
            <a:spLocks noChangeArrowheads="1"/>
          </p:cNvSpPr>
          <p:nvPr/>
        </p:nvSpPr>
        <p:spPr bwMode="auto">
          <a:xfrm>
            <a:off x="3597275" y="3657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312" name="Rectangle 74"/>
          <p:cNvSpPr>
            <a:spLocks noChangeArrowheads="1"/>
          </p:cNvSpPr>
          <p:nvPr/>
        </p:nvSpPr>
        <p:spPr bwMode="auto">
          <a:xfrm>
            <a:off x="3435350" y="365760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13" name="Rectangle 75"/>
          <p:cNvSpPr>
            <a:spLocks noChangeArrowheads="1"/>
          </p:cNvSpPr>
          <p:nvPr/>
        </p:nvSpPr>
        <p:spPr bwMode="auto">
          <a:xfrm>
            <a:off x="3597275" y="3435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14" name="Rectangle 76"/>
          <p:cNvSpPr>
            <a:spLocks noChangeArrowheads="1"/>
          </p:cNvSpPr>
          <p:nvPr/>
        </p:nvSpPr>
        <p:spPr bwMode="auto">
          <a:xfrm>
            <a:off x="3435350" y="343535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15" name="Rectangle 77"/>
          <p:cNvSpPr>
            <a:spLocks noChangeArrowheads="1"/>
          </p:cNvSpPr>
          <p:nvPr/>
        </p:nvSpPr>
        <p:spPr bwMode="auto">
          <a:xfrm>
            <a:off x="3597275" y="3213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16" name="Rectangle 78"/>
          <p:cNvSpPr>
            <a:spLocks noChangeArrowheads="1"/>
          </p:cNvSpPr>
          <p:nvPr/>
        </p:nvSpPr>
        <p:spPr bwMode="auto">
          <a:xfrm>
            <a:off x="3435350" y="321310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17" name="Rectangle 79"/>
          <p:cNvSpPr>
            <a:spLocks noChangeArrowheads="1"/>
          </p:cNvSpPr>
          <p:nvPr/>
        </p:nvSpPr>
        <p:spPr bwMode="auto">
          <a:xfrm>
            <a:off x="3597275" y="2990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18" name="Rectangle 80"/>
          <p:cNvSpPr>
            <a:spLocks noChangeArrowheads="1"/>
          </p:cNvSpPr>
          <p:nvPr/>
        </p:nvSpPr>
        <p:spPr bwMode="auto">
          <a:xfrm>
            <a:off x="3435350" y="299085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19" name="Rectangle 81"/>
          <p:cNvSpPr>
            <a:spLocks noChangeArrowheads="1"/>
          </p:cNvSpPr>
          <p:nvPr/>
        </p:nvSpPr>
        <p:spPr bwMode="auto">
          <a:xfrm>
            <a:off x="3597275" y="2768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20" name="Rectangle 82"/>
          <p:cNvSpPr>
            <a:spLocks noChangeArrowheads="1"/>
          </p:cNvSpPr>
          <p:nvPr/>
        </p:nvSpPr>
        <p:spPr bwMode="auto">
          <a:xfrm>
            <a:off x="3435350" y="276860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21" name="Rectangle 83"/>
          <p:cNvSpPr>
            <a:spLocks noChangeArrowheads="1"/>
          </p:cNvSpPr>
          <p:nvPr/>
        </p:nvSpPr>
        <p:spPr bwMode="auto">
          <a:xfrm>
            <a:off x="3597275" y="254476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22" name="Rectangle 84"/>
          <p:cNvSpPr>
            <a:spLocks noChangeArrowheads="1"/>
          </p:cNvSpPr>
          <p:nvPr/>
        </p:nvSpPr>
        <p:spPr bwMode="auto">
          <a:xfrm>
            <a:off x="3435350" y="2544763"/>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23" name="Rectangle 85"/>
          <p:cNvSpPr>
            <a:spLocks noChangeArrowheads="1"/>
          </p:cNvSpPr>
          <p:nvPr/>
        </p:nvSpPr>
        <p:spPr bwMode="auto">
          <a:xfrm>
            <a:off x="3597275" y="4768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324" name="Rectangle 86"/>
          <p:cNvSpPr>
            <a:spLocks noChangeArrowheads="1"/>
          </p:cNvSpPr>
          <p:nvPr/>
        </p:nvSpPr>
        <p:spPr bwMode="auto">
          <a:xfrm>
            <a:off x="3454400" y="47688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25" name="Rectangle 87"/>
          <p:cNvSpPr>
            <a:spLocks noChangeArrowheads="1"/>
          </p:cNvSpPr>
          <p:nvPr/>
        </p:nvSpPr>
        <p:spPr bwMode="auto">
          <a:xfrm>
            <a:off x="3597275" y="4991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26" name="Rectangle 88"/>
          <p:cNvSpPr>
            <a:spLocks noChangeArrowheads="1"/>
          </p:cNvSpPr>
          <p:nvPr/>
        </p:nvSpPr>
        <p:spPr bwMode="auto">
          <a:xfrm>
            <a:off x="3454400" y="49911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27" name="Rectangle 89"/>
          <p:cNvSpPr>
            <a:spLocks noChangeArrowheads="1"/>
          </p:cNvSpPr>
          <p:nvPr/>
        </p:nvSpPr>
        <p:spPr bwMode="auto">
          <a:xfrm>
            <a:off x="3597275" y="5213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28" name="Rectangle 90"/>
          <p:cNvSpPr>
            <a:spLocks noChangeArrowheads="1"/>
          </p:cNvSpPr>
          <p:nvPr/>
        </p:nvSpPr>
        <p:spPr bwMode="auto">
          <a:xfrm>
            <a:off x="3454400" y="52133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29" name="Rectangle 91"/>
          <p:cNvSpPr>
            <a:spLocks noChangeArrowheads="1"/>
          </p:cNvSpPr>
          <p:nvPr/>
        </p:nvSpPr>
        <p:spPr bwMode="auto">
          <a:xfrm>
            <a:off x="3597275" y="5435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30" name="Rectangle 92"/>
          <p:cNvSpPr>
            <a:spLocks noChangeArrowheads="1"/>
          </p:cNvSpPr>
          <p:nvPr/>
        </p:nvSpPr>
        <p:spPr bwMode="auto">
          <a:xfrm>
            <a:off x="3454400" y="54356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31" name="Rectangle 93"/>
          <p:cNvSpPr>
            <a:spLocks noChangeArrowheads="1"/>
          </p:cNvSpPr>
          <p:nvPr/>
        </p:nvSpPr>
        <p:spPr bwMode="auto">
          <a:xfrm>
            <a:off x="3597275" y="5657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32" name="Rectangle 94"/>
          <p:cNvSpPr>
            <a:spLocks noChangeArrowheads="1"/>
          </p:cNvSpPr>
          <p:nvPr/>
        </p:nvSpPr>
        <p:spPr bwMode="auto">
          <a:xfrm>
            <a:off x="3454400" y="56578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33" name="Rectangle 95"/>
          <p:cNvSpPr>
            <a:spLocks noChangeArrowheads="1"/>
          </p:cNvSpPr>
          <p:nvPr/>
        </p:nvSpPr>
        <p:spPr bwMode="auto">
          <a:xfrm>
            <a:off x="3576638" y="5880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34" name="Rectangle 96"/>
          <p:cNvSpPr>
            <a:spLocks noChangeArrowheads="1"/>
          </p:cNvSpPr>
          <p:nvPr/>
        </p:nvSpPr>
        <p:spPr bwMode="auto">
          <a:xfrm>
            <a:off x="3435350" y="58801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35" name="Rectangle 97"/>
          <p:cNvSpPr>
            <a:spLocks noChangeArrowheads="1"/>
          </p:cNvSpPr>
          <p:nvPr/>
        </p:nvSpPr>
        <p:spPr bwMode="auto">
          <a:xfrm>
            <a:off x="6710363" y="4324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8</a:t>
            </a:r>
            <a:endParaRPr lang="en-CA" altLang="zh-CN" sz="2400">
              <a:latin typeface="Times New Roman" pitchFamily="18" charset="0"/>
              <a:ea typeface="SimSun" pitchFamily="2" charset="-122"/>
            </a:endParaRPr>
          </a:p>
        </p:txBody>
      </p:sp>
      <p:sp>
        <p:nvSpPr>
          <p:cNvPr id="10336" name="Rectangle 98"/>
          <p:cNvSpPr>
            <a:spLocks noChangeArrowheads="1"/>
          </p:cNvSpPr>
          <p:nvPr/>
        </p:nvSpPr>
        <p:spPr bwMode="auto">
          <a:xfrm>
            <a:off x="6567488" y="432435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37" name="Rectangle 99"/>
          <p:cNvSpPr>
            <a:spLocks noChangeArrowheads="1"/>
          </p:cNvSpPr>
          <p:nvPr/>
        </p:nvSpPr>
        <p:spPr bwMode="auto">
          <a:xfrm>
            <a:off x="3597275" y="4102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38" name="Rectangle 100"/>
          <p:cNvSpPr>
            <a:spLocks noChangeArrowheads="1"/>
          </p:cNvSpPr>
          <p:nvPr/>
        </p:nvSpPr>
        <p:spPr bwMode="auto">
          <a:xfrm>
            <a:off x="3435350" y="4102100"/>
            <a:ext cx="103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39" name="Rectangle 101"/>
          <p:cNvSpPr>
            <a:spLocks noChangeArrowheads="1"/>
          </p:cNvSpPr>
          <p:nvPr/>
        </p:nvSpPr>
        <p:spPr bwMode="auto">
          <a:xfrm>
            <a:off x="3597275" y="4324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40" name="Rectangle 102"/>
          <p:cNvSpPr>
            <a:spLocks noChangeArrowheads="1"/>
          </p:cNvSpPr>
          <p:nvPr/>
        </p:nvSpPr>
        <p:spPr bwMode="auto">
          <a:xfrm>
            <a:off x="3454400" y="43243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41" name="Rectangle 103"/>
          <p:cNvSpPr>
            <a:spLocks noChangeArrowheads="1"/>
          </p:cNvSpPr>
          <p:nvPr/>
        </p:nvSpPr>
        <p:spPr bwMode="auto">
          <a:xfrm>
            <a:off x="5072063" y="3879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42" name="Rectangle 104"/>
          <p:cNvSpPr>
            <a:spLocks noChangeArrowheads="1"/>
          </p:cNvSpPr>
          <p:nvPr/>
        </p:nvSpPr>
        <p:spPr bwMode="auto">
          <a:xfrm>
            <a:off x="4910138" y="38798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43" name="Rectangle 105"/>
          <p:cNvSpPr>
            <a:spLocks noChangeArrowheads="1"/>
          </p:cNvSpPr>
          <p:nvPr/>
        </p:nvSpPr>
        <p:spPr bwMode="auto">
          <a:xfrm>
            <a:off x="5051425" y="3657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344" name="Rectangle 106"/>
          <p:cNvSpPr>
            <a:spLocks noChangeArrowheads="1"/>
          </p:cNvSpPr>
          <p:nvPr/>
        </p:nvSpPr>
        <p:spPr bwMode="auto">
          <a:xfrm>
            <a:off x="4910138" y="36576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45" name="Rectangle 107"/>
          <p:cNvSpPr>
            <a:spLocks noChangeArrowheads="1"/>
          </p:cNvSpPr>
          <p:nvPr/>
        </p:nvSpPr>
        <p:spPr bwMode="auto">
          <a:xfrm>
            <a:off x="5051425" y="3435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46" name="Rectangle 108"/>
          <p:cNvSpPr>
            <a:spLocks noChangeArrowheads="1"/>
          </p:cNvSpPr>
          <p:nvPr/>
        </p:nvSpPr>
        <p:spPr bwMode="auto">
          <a:xfrm>
            <a:off x="4910138" y="34353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47" name="Rectangle 109"/>
          <p:cNvSpPr>
            <a:spLocks noChangeArrowheads="1"/>
          </p:cNvSpPr>
          <p:nvPr/>
        </p:nvSpPr>
        <p:spPr bwMode="auto">
          <a:xfrm>
            <a:off x="5051425" y="3213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48" name="Rectangle 110"/>
          <p:cNvSpPr>
            <a:spLocks noChangeArrowheads="1"/>
          </p:cNvSpPr>
          <p:nvPr/>
        </p:nvSpPr>
        <p:spPr bwMode="auto">
          <a:xfrm>
            <a:off x="4910138" y="32131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49" name="Rectangle 111"/>
          <p:cNvSpPr>
            <a:spLocks noChangeArrowheads="1"/>
          </p:cNvSpPr>
          <p:nvPr/>
        </p:nvSpPr>
        <p:spPr bwMode="auto">
          <a:xfrm>
            <a:off x="5051425" y="2990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50" name="Rectangle 112"/>
          <p:cNvSpPr>
            <a:spLocks noChangeArrowheads="1"/>
          </p:cNvSpPr>
          <p:nvPr/>
        </p:nvSpPr>
        <p:spPr bwMode="auto">
          <a:xfrm>
            <a:off x="4910138" y="29908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51" name="Rectangle 113"/>
          <p:cNvSpPr>
            <a:spLocks noChangeArrowheads="1"/>
          </p:cNvSpPr>
          <p:nvPr/>
        </p:nvSpPr>
        <p:spPr bwMode="auto">
          <a:xfrm>
            <a:off x="5051425" y="2768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52" name="Rectangle 114"/>
          <p:cNvSpPr>
            <a:spLocks noChangeArrowheads="1"/>
          </p:cNvSpPr>
          <p:nvPr/>
        </p:nvSpPr>
        <p:spPr bwMode="auto">
          <a:xfrm>
            <a:off x="4910138" y="27686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53" name="Rectangle 115"/>
          <p:cNvSpPr>
            <a:spLocks noChangeArrowheads="1"/>
          </p:cNvSpPr>
          <p:nvPr/>
        </p:nvSpPr>
        <p:spPr bwMode="auto">
          <a:xfrm>
            <a:off x="5051425" y="254476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54" name="Rectangle 116"/>
          <p:cNvSpPr>
            <a:spLocks noChangeArrowheads="1"/>
          </p:cNvSpPr>
          <p:nvPr/>
        </p:nvSpPr>
        <p:spPr bwMode="auto">
          <a:xfrm>
            <a:off x="4910138" y="2544763"/>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55" name="Rectangle 117"/>
          <p:cNvSpPr>
            <a:spLocks noChangeArrowheads="1"/>
          </p:cNvSpPr>
          <p:nvPr/>
        </p:nvSpPr>
        <p:spPr bwMode="auto">
          <a:xfrm>
            <a:off x="5051425" y="4102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56" name="Rectangle 118"/>
          <p:cNvSpPr>
            <a:spLocks noChangeArrowheads="1"/>
          </p:cNvSpPr>
          <p:nvPr/>
        </p:nvSpPr>
        <p:spPr bwMode="auto">
          <a:xfrm>
            <a:off x="4910138" y="41021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57" name="Rectangle 119"/>
          <p:cNvSpPr>
            <a:spLocks noChangeArrowheads="1"/>
          </p:cNvSpPr>
          <p:nvPr/>
        </p:nvSpPr>
        <p:spPr bwMode="auto">
          <a:xfrm>
            <a:off x="5051425" y="4324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58" name="Rectangle 120"/>
          <p:cNvSpPr>
            <a:spLocks noChangeArrowheads="1"/>
          </p:cNvSpPr>
          <p:nvPr/>
        </p:nvSpPr>
        <p:spPr bwMode="auto">
          <a:xfrm>
            <a:off x="4930775" y="43243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59" name="Rectangle 121"/>
          <p:cNvSpPr>
            <a:spLocks noChangeArrowheads="1"/>
          </p:cNvSpPr>
          <p:nvPr/>
        </p:nvSpPr>
        <p:spPr bwMode="auto">
          <a:xfrm>
            <a:off x="5051425" y="4546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60" name="Rectangle 122"/>
          <p:cNvSpPr>
            <a:spLocks noChangeArrowheads="1"/>
          </p:cNvSpPr>
          <p:nvPr/>
        </p:nvSpPr>
        <p:spPr bwMode="auto">
          <a:xfrm>
            <a:off x="4930775" y="45466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61" name="Rectangle 123"/>
          <p:cNvSpPr>
            <a:spLocks noChangeArrowheads="1"/>
          </p:cNvSpPr>
          <p:nvPr/>
        </p:nvSpPr>
        <p:spPr bwMode="auto">
          <a:xfrm>
            <a:off x="5051425" y="4768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62" name="Rectangle 124"/>
          <p:cNvSpPr>
            <a:spLocks noChangeArrowheads="1"/>
          </p:cNvSpPr>
          <p:nvPr/>
        </p:nvSpPr>
        <p:spPr bwMode="auto">
          <a:xfrm>
            <a:off x="4930775" y="47688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63" name="Rectangle 125"/>
          <p:cNvSpPr>
            <a:spLocks noChangeArrowheads="1"/>
          </p:cNvSpPr>
          <p:nvPr/>
        </p:nvSpPr>
        <p:spPr bwMode="auto">
          <a:xfrm>
            <a:off x="5051425" y="4991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64" name="Rectangle 126"/>
          <p:cNvSpPr>
            <a:spLocks noChangeArrowheads="1"/>
          </p:cNvSpPr>
          <p:nvPr/>
        </p:nvSpPr>
        <p:spPr bwMode="auto">
          <a:xfrm>
            <a:off x="4930775" y="49911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65" name="Rectangle 127"/>
          <p:cNvSpPr>
            <a:spLocks noChangeArrowheads="1"/>
          </p:cNvSpPr>
          <p:nvPr/>
        </p:nvSpPr>
        <p:spPr bwMode="auto">
          <a:xfrm>
            <a:off x="5051425" y="5213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66" name="Rectangle 128"/>
          <p:cNvSpPr>
            <a:spLocks noChangeArrowheads="1"/>
          </p:cNvSpPr>
          <p:nvPr/>
        </p:nvSpPr>
        <p:spPr bwMode="auto">
          <a:xfrm>
            <a:off x="4930775" y="52133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67" name="Rectangle 129"/>
          <p:cNvSpPr>
            <a:spLocks noChangeArrowheads="1"/>
          </p:cNvSpPr>
          <p:nvPr/>
        </p:nvSpPr>
        <p:spPr bwMode="auto">
          <a:xfrm>
            <a:off x="5051425" y="5435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368" name="Rectangle 130"/>
          <p:cNvSpPr>
            <a:spLocks noChangeArrowheads="1"/>
          </p:cNvSpPr>
          <p:nvPr/>
        </p:nvSpPr>
        <p:spPr bwMode="auto">
          <a:xfrm>
            <a:off x="4930775" y="54356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69" name="Rectangle 131"/>
          <p:cNvSpPr>
            <a:spLocks noChangeArrowheads="1"/>
          </p:cNvSpPr>
          <p:nvPr/>
        </p:nvSpPr>
        <p:spPr bwMode="auto">
          <a:xfrm>
            <a:off x="5072063" y="5657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70" name="Rectangle 132"/>
          <p:cNvSpPr>
            <a:spLocks noChangeArrowheads="1"/>
          </p:cNvSpPr>
          <p:nvPr/>
        </p:nvSpPr>
        <p:spPr bwMode="auto">
          <a:xfrm>
            <a:off x="4930775" y="565785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71" name="Rectangle 133"/>
          <p:cNvSpPr>
            <a:spLocks noChangeArrowheads="1"/>
          </p:cNvSpPr>
          <p:nvPr/>
        </p:nvSpPr>
        <p:spPr bwMode="auto">
          <a:xfrm>
            <a:off x="5051425" y="5880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72" name="Rectangle 134"/>
          <p:cNvSpPr>
            <a:spLocks noChangeArrowheads="1"/>
          </p:cNvSpPr>
          <p:nvPr/>
        </p:nvSpPr>
        <p:spPr bwMode="auto">
          <a:xfrm>
            <a:off x="4930775" y="5880100"/>
            <a:ext cx="587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73" name="Rectangle 135"/>
          <p:cNvSpPr>
            <a:spLocks noChangeArrowheads="1"/>
          </p:cNvSpPr>
          <p:nvPr/>
        </p:nvSpPr>
        <p:spPr bwMode="auto">
          <a:xfrm>
            <a:off x="6710363" y="3879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374" name="Rectangle 136"/>
          <p:cNvSpPr>
            <a:spLocks noChangeArrowheads="1"/>
          </p:cNvSpPr>
          <p:nvPr/>
        </p:nvSpPr>
        <p:spPr bwMode="auto">
          <a:xfrm>
            <a:off x="6548438" y="38798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75" name="Rectangle 137"/>
          <p:cNvSpPr>
            <a:spLocks noChangeArrowheads="1"/>
          </p:cNvSpPr>
          <p:nvPr/>
        </p:nvSpPr>
        <p:spPr bwMode="auto">
          <a:xfrm>
            <a:off x="6710363" y="3657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376" name="Rectangle 138"/>
          <p:cNvSpPr>
            <a:spLocks noChangeArrowheads="1"/>
          </p:cNvSpPr>
          <p:nvPr/>
        </p:nvSpPr>
        <p:spPr bwMode="auto">
          <a:xfrm>
            <a:off x="6548438" y="36576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77" name="Rectangle 139"/>
          <p:cNvSpPr>
            <a:spLocks noChangeArrowheads="1"/>
          </p:cNvSpPr>
          <p:nvPr/>
        </p:nvSpPr>
        <p:spPr bwMode="auto">
          <a:xfrm>
            <a:off x="6710363" y="3435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78" name="Rectangle 140"/>
          <p:cNvSpPr>
            <a:spLocks noChangeArrowheads="1"/>
          </p:cNvSpPr>
          <p:nvPr/>
        </p:nvSpPr>
        <p:spPr bwMode="auto">
          <a:xfrm>
            <a:off x="6548438" y="34353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79" name="Rectangle 141"/>
          <p:cNvSpPr>
            <a:spLocks noChangeArrowheads="1"/>
          </p:cNvSpPr>
          <p:nvPr/>
        </p:nvSpPr>
        <p:spPr bwMode="auto">
          <a:xfrm>
            <a:off x="6710363" y="3213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80" name="Rectangle 142"/>
          <p:cNvSpPr>
            <a:spLocks noChangeArrowheads="1"/>
          </p:cNvSpPr>
          <p:nvPr/>
        </p:nvSpPr>
        <p:spPr bwMode="auto">
          <a:xfrm>
            <a:off x="6548438" y="32131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81" name="Rectangle 143"/>
          <p:cNvSpPr>
            <a:spLocks noChangeArrowheads="1"/>
          </p:cNvSpPr>
          <p:nvPr/>
        </p:nvSpPr>
        <p:spPr bwMode="auto">
          <a:xfrm>
            <a:off x="6710363" y="2990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82" name="Rectangle 144"/>
          <p:cNvSpPr>
            <a:spLocks noChangeArrowheads="1"/>
          </p:cNvSpPr>
          <p:nvPr/>
        </p:nvSpPr>
        <p:spPr bwMode="auto">
          <a:xfrm>
            <a:off x="6548438" y="29908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83" name="Rectangle 145"/>
          <p:cNvSpPr>
            <a:spLocks noChangeArrowheads="1"/>
          </p:cNvSpPr>
          <p:nvPr/>
        </p:nvSpPr>
        <p:spPr bwMode="auto">
          <a:xfrm>
            <a:off x="6710363" y="2768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84" name="Rectangle 146"/>
          <p:cNvSpPr>
            <a:spLocks noChangeArrowheads="1"/>
          </p:cNvSpPr>
          <p:nvPr/>
        </p:nvSpPr>
        <p:spPr bwMode="auto">
          <a:xfrm>
            <a:off x="6548438" y="27686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85" name="Rectangle 147"/>
          <p:cNvSpPr>
            <a:spLocks noChangeArrowheads="1"/>
          </p:cNvSpPr>
          <p:nvPr/>
        </p:nvSpPr>
        <p:spPr bwMode="auto">
          <a:xfrm>
            <a:off x="6710363" y="254476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86" name="Rectangle 148"/>
          <p:cNvSpPr>
            <a:spLocks noChangeArrowheads="1"/>
          </p:cNvSpPr>
          <p:nvPr/>
        </p:nvSpPr>
        <p:spPr bwMode="auto">
          <a:xfrm>
            <a:off x="6548438" y="2544763"/>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87" name="Rectangle 149"/>
          <p:cNvSpPr>
            <a:spLocks noChangeArrowheads="1"/>
          </p:cNvSpPr>
          <p:nvPr/>
        </p:nvSpPr>
        <p:spPr bwMode="auto">
          <a:xfrm>
            <a:off x="6710363" y="4102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388" name="Rectangle 150"/>
          <p:cNvSpPr>
            <a:spLocks noChangeArrowheads="1"/>
          </p:cNvSpPr>
          <p:nvPr/>
        </p:nvSpPr>
        <p:spPr bwMode="auto">
          <a:xfrm>
            <a:off x="6548438" y="410210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89" name="Rectangle 151"/>
          <p:cNvSpPr>
            <a:spLocks noChangeArrowheads="1"/>
          </p:cNvSpPr>
          <p:nvPr/>
        </p:nvSpPr>
        <p:spPr bwMode="auto">
          <a:xfrm>
            <a:off x="6710363" y="4546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0390" name="Rectangle 152"/>
          <p:cNvSpPr>
            <a:spLocks noChangeArrowheads="1"/>
          </p:cNvSpPr>
          <p:nvPr/>
        </p:nvSpPr>
        <p:spPr bwMode="auto">
          <a:xfrm>
            <a:off x="6567488" y="454660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91" name="Rectangle 153"/>
          <p:cNvSpPr>
            <a:spLocks noChangeArrowheads="1"/>
          </p:cNvSpPr>
          <p:nvPr/>
        </p:nvSpPr>
        <p:spPr bwMode="auto">
          <a:xfrm>
            <a:off x="6710363" y="4768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0392" name="Rectangle 154"/>
          <p:cNvSpPr>
            <a:spLocks noChangeArrowheads="1"/>
          </p:cNvSpPr>
          <p:nvPr/>
        </p:nvSpPr>
        <p:spPr bwMode="auto">
          <a:xfrm>
            <a:off x="6567488" y="476885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93" name="Rectangle 155"/>
          <p:cNvSpPr>
            <a:spLocks noChangeArrowheads="1"/>
          </p:cNvSpPr>
          <p:nvPr/>
        </p:nvSpPr>
        <p:spPr bwMode="auto">
          <a:xfrm>
            <a:off x="6710363" y="4991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0394" name="Rectangle 156"/>
          <p:cNvSpPr>
            <a:spLocks noChangeArrowheads="1"/>
          </p:cNvSpPr>
          <p:nvPr/>
        </p:nvSpPr>
        <p:spPr bwMode="auto">
          <a:xfrm>
            <a:off x="6567488" y="499110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95" name="Rectangle 157"/>
          <p:cNvSpPr>
            <a:spLocks noChangeArrowheads="1"/>
          </p:cNvSpPr>
          <p:nvPr/>
        </p:nvSpPr>
        <p:spPr bwMode="auto">
          <a:xfrm>
            <a:off x="6710363" y="52133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0396" name="Rectangle 158"/>
          <p:cNvSpPr>
            <a:spLocks noChangeArrowheads="1"/>
          </p:cNvSpPr>
          <p:nvPr/>
        </p:nvSpPr>
        <p:spPr bwMode="auto">
          <a:xfrm>
            <a:off x="6567488" y="521335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97" name="Rectangle 159"/>
          <p:cNvSpPr>
            <a:spLocks noChangeArrowheads="1"/>
          </p:cNvSpPr>
          <p:nvPr/>
        </p:nvSpPr>
        <p:spPr bwMode="auto">
          <a:xfrm>
            <a:off x="6710363" y="54356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398" name="Rectangle 160"/>
          <p:cNvSpPr>
            <a:spLocks noChangeArrowheads="1"/>
          </p:cNvSpPr>
          <p:nvPr/>
        </p:nvSpPr>
        <p:spPr bwMode="auto">
          <a:xfrm>
            <a:off x="6567488" y="543560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399" name="Rectangle 161"/>
          <p:cNvSpPr>
            <a:spLocks noChangeArrowheads="1"/>
          </p:cNvSpPr>
          <p:nvPr/>
        </p:nvSpPr>
        <p:spPr bwMode="auto">
          <a:xfrm>
            <a:off x="6710363" y="5657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400" name="Rectangle 162"/>
          <p:cNvSpPr>
            <a:spLocks noChangeArrowheads="1"/>
          </p:cNvSpPr>
          <p:nvPr/>
        </p:nvSpPr>
        <p:spPr bwMode="auto">
          <a:xfrm>
            <a:off x="6567488" y="565785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401" name="Rectangle 163"/>
          <p:cNvSpPr>
            <a:spLocks noChangeArrowheads="1"/>
          </p:cNvSpPr>
          <p:nvPr/>
        </p:nvSpPr>
        <p:spPr bwMode="auto">
          <a:xfrm>
            <a:off x="6710363" y="58801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402" name="Rectangle 164"/>
          <p:cNvSpPr>
            <a:spLocks noChangeArrowheads="1"/>
          </p:cNvSpPr>
          <p:nvPr/>
        </p:nvSpPr>
        <p:spPr bwMode="auto">
          <a:xfrm>
            <a:off x="6567488" y="5880100"/>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0403" name="Line 165"/>
          <p:cNvSpPr>
            <a:spLocks noChangeShapeType="1"/>
          </p:cNvSpPr>
          <p:nvPr/>
        </p:nvSpPr>
        <p:spPr bwMode="auto">
          <a:xfrm flipH="1">
            <a:off x="1757363" y="6284913"/>
            <a:ext cx="5578475" cy="1587"/>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04" name="Line 166"/>
          <p:cNvSpPr>
            <a:spLocks noChangeShapeType="1"/>
          </p:cNvSpPr>
          <p:nvPr/>
        </p:nvSpPr>
        <p:spPr bwMode="auto">
          <a:xfrm flipH="1">
            <a:off x="1757363" y="2384425"/>
            <a:ext cx="5578475" cy="1588"/>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05" name="Line 167"/>
          <p:cNvSpPr>
            <a:spLocks noChangeShapeType="1"/>
          </p:cNvSpPr>
          <p:nvPr/>
        </p:nvSpPr>
        <p:spPr bwMode="auto">
          <a:xfrm flipH="1">
            <a:off x="1757363" y="1819275"/>
            <a:ext cx="5578475" cy="1588"/>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06" name="Line 168"/>
          <p:cNvSpPr>
            <a:spLocks noChangeShapeType="1"/>
          </p:cNvSpPr>
          <p:nvPr/>
        </p:nvSpPr>
        <p:spPr bwMode="auto">
          <a:xfrm flipH="1">
            <a:off x="1757363" y="1354138"/>
            <a:ext cx="5578475" cy="1587"/>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07" name="Rectangle 169"/>
          <p:cNvSpPr>
            <a:spLocks noChangeArrowheads="1"/>
          </p:cNvSpPr>
          <p:nvPr/>
        </p:nvSpPr>
        <p:spPr bwMode="auto">
          <a:xfrm>
            <a:off x="1898650" y="20193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0408" name="Rectangle 170"/>
          <p:cNvSpPr>
            <a:spLocks noChangeArrowheads="1"/>
          </p:cNvSpPr>
          <p:nvPr/>
        </p:nvSpPr>
        <p:spPr bwMode="auto">
          <a:xfrm>
            <a:off x="2000250" y="21224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0409" name="Rectangle 171"/>
          <p:cNvSpPr>
            <a:spLocks noChangeArrowheads="1"/>
          </p:cNvSpPr>
          <p:nvPr/>
        </p:nvSpPr>
        <p:spPr bwMode="auto">
          <a:xfrm>
            <a:off x="2100263" y="20193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0410" name="Rectangle 172"/>
          <p:cNvSpPr>
            <a:spLocks noChangeArrowheads="1"/>
          </p:cNvSpPr>
          <p:nvPr/>
        </p:nvSpPr>
        <p:spPr bwMode="auto">
          <a:xfrm>
            <a:off x="2201863" y="21224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411" name="Rectangle 173"/>
          <p:cNvSpPr>
            <a:spLocks noChangeArrowheads="1"/>
          </p:cNvSpPr>
          <p:nvPr/>
        </p:nvSpPr>
        <p:spPr bwMode="auto">
          <a:xfrm>
            <a:off x="2282825" y="20193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0412" name="Rectangle 174"/>
          <p:cNvSpPr>
            <a:spLocks noChangeArrowheads="1"/>
          </p:cNvSpPr>
          <p:nvPr/>
        </p:nvSpPr>
        <p:spPr bwMode="auto">
          <a:xfrm>
            <a:off x="2382838" y="21224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413" name="Rectangle 175"/>
          <p:cNvSpPr>
            <a:spLocks noChangeArrowheads="1"/>
          </p:cNvSpPr>
          <p:nvPr/>
        </p:nvSpPr>
        <p:spPr bwMode="auto">
          <a:xfrm>
            <a:off x="2463800" y="201930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0414" name="Rectangle 176"/>
          <p:cNvSpPr>
            <a:spLocks noChangeArrowheads="1"/>
          </p:cNvSpPr>
          <p:nvPr/>
        </p:nvSpPr>
        <p:spPr bwMode="auto">
          <a:xfrm>
            <a:off x="2565400" y="21224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1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0415" name="Rectangle 177"/>
          <p:cNvSpPr>
            <a:spLocks noChangeArrowheads="1"/>
          </p:cNvSpPr>
          <p:nvPr/>
        </p:nvSpPr>
        <p:spPr bwMode="auto">
          <a:xfrm>
            <a:off x="3192463" y="1878013"/>
            <a:ext cx="7000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Sign and</a:t>
            </a:r>
            <a:endParaRPr lang="en-CA" altLang="zh-CN" sz="2400">
              <a:latin typeface="Times New Roman" pitchFamily="18" charset="0"/>
              <a:ea typeface="SimSun" pitchFamily="2" charset="-122"/>
            </a:endParaRPr>
          </a:p>
        </p:txBody>
      </p:sp>
      <p:sp>
        <p:nvSpPr>
          <p:cNvPr id="10416" name="Rectangle 178"/>
          <p:cNvSpPr>
            <a:spLocks noChangeArrowheads="1"/>
          </p:cNvSpPr>
          <p:nvPr/>
        </p:nvSpPr>
        <p:spPr bwMode="auto">
          <a:xfrm>
            <a:off x="3132138" y="2019300"/>
            <a:ext cx="8270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magnitude</a:t>
            </a:r>
            <a:endParaRPr lang="en-CA" altLang="zh-CN" sz="2400">
              <a:latin typeface="Times New Roman" pitchFamily="18" charset="0"/>
              <a:ea typeface="SimSun" pitchFamily="2" charset="-122"/>
            </a:endParaRPr>
          </a:p>
        </p:txBody>
      </p:sp>
      <p:sp>
        <p:nvSpPr>
          <p:cNvPr id="10417" name="Rectangle 179"/>
          <p:cNvSpPr>
            <a:spLocks noChangeArrowheads="1"/>
          </p:cNvSpPr>
          <p:nvPr/>
        </p:nvSpPr>
        <p:spPr bwMode="auto">
          <a:xfrm>
            <a:off x="4384675" y="2060575"/>
            <a:ext cx="1317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0418" name="Rectangle 180"/>
          <p:cNvSpPr>
            <a:spLocks noChangeArrowheads="1"/>
          </p:cNvSpPr>
          <p:nvPr/>
        </p:nvSpPr>
        <p:spPr bwMode="auto">
          <a:xfrm>
            <a:off x="4525963" y="2060575"/>
            <a:ext cx="11033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s complement</a:t>
            </a:r>
            <a:endParaRPr lang="en-CA" altLang="zh-CN" sz="2400">
              <a:latin typeface="Times New Roman" pitchFamily="18" charset="0"/>
              <a:ea typeface="SimSun" pitchFamily="2" charset="-122"/>
            </a:endParaRPr>
          </a:p>
        </p:txBody>
      </p:sp>
      <p:sp>
        <p:nvSpPr>
          <p:cNvPr id="10419" name="Rectangle 181"/>
          <p:cNvSpPr>
            <a:spLocks noChangeArrowheads="1"/>
          </p:cNvSpPr>
          <p:nvPr/>
        </p:nvSpPr>
        <p:spPr bwMode="auto">
          <a:xfrm>
            <a:off x="6042025" y="2060575"/>
            <a:ext cx="1317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0420" name="Rectangle 182"/>
          <p:cNvSpPr>
            <a:spLocks noChangeArrowheads="1"/>
          </p:cNvSpPr>
          <p:nvPr/>
        </p:nvSpPr>
        <p:spPr bwMode="auto">
          <a:xfrm>
            <a:off x="6183313" y="2060575"/>
            <a:ext cx="11033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s complement</a:t>
            </a:r>
            <a:endParaRPr lang="en-CA" altLang="zh-CN" sz="2400">
              <a:latin typeface="Times New Roman" pitchFamily="18" charset="0"/>
              <a:ea typeface="SimSun" pitchFamily="2" charset="-122"/>
            </a:endParaRPr>
          </a:p>
        </p:txBody>
      </p:sp>
      <p:sp>
        <p:nvSpPr>
          <p:cNvPr id="10421" name="Rectangle 183"/>
          <p:cNvSpPr>
            <a:spLocks noChangeArrowheads="1"/>
          </p:cNvSpPr>
          <p:nvPr/>
        </p:nvSpPr>
        <p:spPr bwMode="auto">
          <a:xfrm>
            <a:off x="2222500" y="1454150"/>
            <a:ext cx="119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0422" name="Rectangle 184"/>
          <p:cNvSpPr>
            <a:spLocks noChangeArrowheads="1"/>
          </p:cNvSpPr>
          <p:nvPr/>
        </p:nvSpPr>
        <p:spPr bwMode="auto">
          <a:xfrm>
            <a:off x="4092575" y="1454150"/>
            <a:ext cx="119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V</a:t>
            </a:r>
            <a:endParaRPr lang="en-CA" altLang="zh-CN" sz="2400">
              <a:latin typeface="Times New Roman" pitchFamily="18" charset="0"/>
              <a:ea typeface="SimSun" pitchFamily="2" charset="-122"/>
            </a:endParaRPr>
          </a:p>
        </p:txBody>
      </p:sp>
      <p:sp>
        <p:nvSpPr>
          <p:cNvPr id="10423" name="Rectangle 185"/>
          <p:cNvSpPr>
            <a:spLocks noChangeArrowheads="1"/>
          </p:cNvSpPr>
          <p:nvPr/>
        </p:nvSpPr>
        <p:spPr bwMode="auto">
          <a:xfrm>
            <a:off x="4203700" y="1454150"/>
            <a:ext cx="14176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400">
                <a:solidFill>
                  <a:srgbClr val="000000"/>
                </a:solidFill>
                <a:latin typeface="Nimbus Roman No9 L" charset="0"/>
                <a:ea typeface="SimSun" pitchFamily="2" charset="-122"/>
              </a:rPr>
              <a:t>alues represented</a:t>
            </a:r>
            <a:endParaRPr lang="en-CA" altLang="zh-CN" sz="2400">
              <a:latin typeface="Times New Roman" pitchFamily="18" charset="0"/>
              <a:ea typeface="SimSun" pitchFamily="2" charset="-122"/>
            </a:endParaRPr>
          </a:p>
        </p:txBody>
      </p:sp>
      <p:sp>
        <p:nvSpPr>
          <p:cNvPr id="10424" name="Rectangle 186"/>
          <p:cNvSpPr>
            <a:spLocks noChangeArrowheads="1"/>
          </p:cNvSpPr>
          <p:nvPr/>
        </p:nvSpPr>
        <p:spPr bwMode="auto">
          <a:xfrm>
            <a:off x="2444750" y="6477000"/>
            <a:ext cx="4575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600">
                <a:solidFill>
                  <a:srgbClr val="000000"/>
                </a:solidFill>
                <a:latin typeface="Nimbus Roman No9 L" charset="0"/>
                <a:ea typeface="SimSun" pitchFamily="2" charset="-122"/>
              </a:rPr>
              <a:t>Figure 2.1.</a:t>
            </a:r>
            <a:r>
              <a:rPr lang="en-US" altLang="zh-CN" sz="1600">
                <a:solidFill>
                  <a:srgbClr val="000000"/>
                </a:solidFill>
                <a:latin typeface="Nimbus Roman No9 L" charset="0"/>
                <a:ea typeface="SimSun" pitchFamily="2" charset="-122"/>
              </a:rPr>
              <a:t>  Binary, signed-integer representations.</a:t>
            </a:r>
            <a:endParaRPr lang="en-CA" altLang="zh-CN" sz="2400">
              <a:latin typeface="Times New Roman" pitchFamily="18" charset="0"/>
              <a:ea typeface="SimSun" pitchFamily="2" charset="-122"/>
            </a:endParaRPr>
          </a:p>
        </p:txBody>
      </p:sp>
      <p:sp>
        <p:nvSpPr>
          <p:cNvPr id="10425" name="Text Box 187"/>
          <p:cNvSpPr txBox="1">
            <a:spLocks noChangeArrowheads="1"/>
          </p:cNvSpPr>
          <p:nvPr/>
        </p:nvSpPr>
        <p:spPr bwMode="auto">
          <a:xfrm>
            <a:off x="152400" y="1447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50000"/>
              </a:spcBef>
              <a:buClrTx/>
              <a:buSzTx/>
              <a:buFontTx/>
              <a:buNone/>
            </a:pPr>
            <a:r>
              <a:rPr lang="en-US" altLang="en-US" sz="1800"/>
              <a:t>Page 28</a:t>
            </a:r>
          </a:p>
        </p:txBody>
      </p:sp>
    </p:spTree>
    <p:extLst>
      <p:ext uri="{BB962C8B-B14F-4D97-AF65-F5344CB8AC3E}">
        <p14:creationId xmlns:p14="http://schemas.microsoft.com/office/powerpoint/2010/main" val="30034544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z="3500" smtClean="0">
                <a:ea typeface="SimSun" pitchFamily="2" charset="-122"/>
              </a:rPr>
              <a:t>Addition and Subtraction – 2’s Complement</a:t>
            </a:r>
          </a:p>
        </p:txBody>
      </p:sp>
      <p:sp>
        <p:nvSpPr>
          <p:cNvPr id="21507" name="Rectangle 3"/>
          <p:cNvSpPr>
            <a:spLocks noChangeArrowheads="1"/>
          </p:cNvSpPr>
          <p:nvPr/>
        </p:nvSpPr>
        <p:spPr bwMode="auto">
          <a:xfrm>
            <a:off x="4133850" y="1905000"/>
            <a:ext cx="4508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4</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+ 3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7</a:t>
            </a:r>
          </a:p>
        </p:txBody>
      </p:sp>
      <p:sp>
        <p:nvSpPr>
          <p:cNvPr id="21508" name="Line 4"/>
          <p:cNvSpPr>
            <a:spLocks noChangeShapeType="1"/>
          </p:cNvSpPr>
          <p:nvPr/>
        </p:nvSpPr>
        <p:spPr bwMode="auto">
          <a:xfrm>
            <a:off x="4102100" y="2603500"/>
            <a:ext cx="48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09" name="Rectangle 5"/>
          <p:cNvSpPr>
            <a:spLocks noChangeArrowheads="1"/>
          </p:cNvSpPr>
          <p:nvPr/>
        </p:nvSpPr>
        <p:spPr bwMode="auto">
          <a:xfrm>
            <a:off x="4902200" y="1905000"/>
            <a:ext cx="6350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0100</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0011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0111</a:t>
            </a:r>
          </a:p>
        </p:txBody>
      </p:sp>
      <p:sp>
        <p:nvSpPr>
          <p:cNvPr id="21510" name="Line 6"/>
          <p:cNvSpPr>
            <a:spLocks noChangeShapeType="1"/>
          </p:cNvSpPr>
          <p:nvPr/>
        </p:nvSpPr>
        <p:spPr bwMode="auto">
          <a:xfrm>
            <a:off x="4889500" y="2641600"/>
            <a:ext cx="66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1" name="Rectangle 7"/>
          <p:cNvSpPr>
            <a:spLocks noChangeArrowheads="1"/>
          </p:cNvSpPr>
          <p:nvPr/>
        </p:nvSpPr>
        <p:spPr bwMode="auto">
          <a:xfrm>
            <a:off x="6343650" y="1943100"/>
            <a:ext cx="6794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-4</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 (-3)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-7</a:t>
            </a:r>
          </a:p>
        </p:txBody>
      </p:sp>
      <p:sp>
        <p:nvSpPr>
          <p:cNvPr id="21512" name="Line 8"/>
          <p:cNvSpPr>
            <a:spLocks noChangeShapeType="1"/>
          </p:cNvSpPr>
          <p:nvPr/>
        </p:nvSpPr>
        <p:spPr bwMode="auto">
          <a:xfrm>
            <a:off x="6540500" y="2641600"/>
            <a:ext cx="48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3" name="Rectangle 9"/>
          <p:cNvSpPr>
            <a:spLocks noChangeArrowheads="1"/>
          </p:cNvSpPr>
          <p:nvPr/>
        </p:nvSpPr>
        <p:spPr bwMode="auto">
          <a:xfrm>
            <a:off x="7340600" y="1943100"/>
            <a:ext cx="7620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1100</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1101</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11001</a:t>
            </a:r>
          </a:p>
        </p:txBody>
      </p:sp>
      <p:sp>
        <p:nvSpPr>
          <p:cNvPr id="21514" name="Line 10"/>
          <p:cNvSpPr>
            <a:spLocks noChangeShapeType="1"/>
          </p:cNvSpPr>
          <p:nvPr/>
        </p:nvSpPr>
        <p:spPr bwMode="auto">
          <a:xfrm>
            <a:off x="7327900" y="2679700"/>
            <a:ext cx="66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5" name="Rectangle 11"/>
          <p:cNvSpPr>
            <a:spLocks noChangeArrowheads="1"/>
          </p:cNvSpPr>
          <p:nvPr/>
        </p:nvSpPr>
        <p:spPr bwMode="auto">
          <a:xfrm>
            <a:off x="4178300" y="3863975"/>
            <a:ext cx="3937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4</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- 3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a:t>
            </a:r>
          </a:p>
        </p:txBody>
      </p:sp>
      <p:sp>
        <p:nvSpPr>
          <p:cNvPr id="21516" name="Line 12"/>
          <p:cNvSpPr>
            <a:spLocks noChangeShapeType="1"/>
          </p:cNvSpPr>
          <p:nvPr/>
        </p:nvSpPr>
        <p:spPr bwMode="auto">
          <a:xfrm>
            <a:off x="4089400" y="4562475"/>
            <a:ext cx="48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7" name="Rectangle 13"/>
          <p:cNvSpPr>
            <a:spLocks noChangeArrowheads="1"/>
          </p:cNvSpPr>
          <p:nvPr/>
        </p:nvSpPr>
        <p:spPr bwMode="auto">
          <a:xfrm>
            <a:off x="4889500" y="3863975"/>
            <a:ext cx="7620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0100</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1101</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10001</a:t>
            </a:r>
          </a:p>
        </p:txBody>
      </p:sp>
      <p:sp>
        <p:nvSpPr>
          <p:cNvPr id="21518" name="Line 14"/>
          <p:cNvSpPr>
            <a:spLocks noChangeShapeType="1"/>
          </p:cNvSpPr>
          <p:nvPr/>
        </p:nvSpPr>
        <p:spPr bwMode="auto">
          <a:xfrm>
            <a:off x="4876800" y="4600575"/>
            <a:ext cx="66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9" name="Rectangle 15"/>
          <p:cNvSpPr>
            <a:spLocks noChangeArrowheads="1"/>
          </p:cNvSpPr>
          <p:nvPr/>
        </p:nvSpPr>
        <p:spPr bwMode="auto">
          <a:xfrm>
            <a:off x="6559550" y="3902075"/>
            <a:ext cx="4508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-4</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+ 3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-1</a:t>
            </a:r>
          </a:p>
        </p:txBody>
      </p:sp>
      <p:sp>
        <p:nvSpPr>
          <p:cNvPr id="21520" name="Line 16"/>
          <p:cNvSpPr>
            <a:spLocks noChangeShapeType="1"/>
          </p:cNvSpPr>
          <p:nvPr/>
        </p:nvSpPr>
        <p:spPr bwMode="auto">
          <a:xfrm>
            <a:off x="6527800" y="4600575"/>
            <a:ext cx="48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1" name="Rectangle 17"/>
          <p:cNvSpPr>
            <a:spLocks noChangeArrowheads="1"/>
          </p:cNvSpPr>
          <p:nvPr/>
        </p:nvSpPr>
        <p:spPr bwMode="auto">
          <a:xfrm>
            <a:off x="7327900" y="3902075"/>
            <a:ext cx="6350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1100</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0011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1111</a:t>
            </a:r>
          </a:p>
        </p:txBody>
      </p:sp>
      <p:sp>
        <p:nvSpPr>
          <p:cNvPr id="21522" name="Line 18"/>
          <p:cNvSpPr>
            <a:spLocks noChangeShapeType="1"/>
          </p:cNvSpPr>
          <p:nvPr/>
        </p:nvSpPr>
        <p:spPr bwMode="auto">
          <a:xfrm>
            <a:off x="7315200" y="4638675"/>
            <a:ext cx="66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3" name="Line 19"/>
          <p:cNvSpPr>
            <a:spLocks noChangeShapeType="1"/>
          </p:cNvSpPr>
          <p:nvPr/>
        </p:nvSpPr>
        <p:spPr bwMode="auto">
          <a:xfrm>
            <a:off x="7569200" y="3086100"/>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4" name="Line 20"/>
          <p:cNvSpPr>
            <a:spLocks noChangeShapeType="1"/>
          </p:cNvSpPr>
          <p:nvPr/>
        </p:nvSpPr>
        <p:spPr bwMode="auto">
          <a:xfrm>
            <a:off x="7569200" y="3238500"/>
            <a:ext cx="647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5" name="Line 21"/>
          <p:cNvSpPr>
            <a:spLocks noChangeShapeType="1"/>
          </p:cNvSpPr>
          <p:nvPr/>
        </p:nvSpPr>
        <p:spPr bwMode="auto">
          <a:xfrm>
            <a:off x="5067300" y="4994275"/>
            <a:ext cx="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6" name="Line 22"/>
          <p:cNvSpPr>
            <a:spLocks noChangeShapeType="1"/>
          </p:cNvSpPr>
          <p:nvPr/>
        </p:nvSpPr>
        <p:spPr bwMode="auto">
          <a:xfrm>
            <a:off x="5067300" y="524827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7" name="Rectangle 23"/>
          <p:cNvSpPr>
            <a:spLocks noChangeArrowheads="1"/>
          </p:cNvSpPr>
          <p:nvPr/>
        </p:nvSpPr>
        <p:spPr bwMode="auto">
          <a:xfrm>
            <a:off x="685800" y="2670175"/>
            <a:ext cx="266700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If carry-in to the high </a:t>
            </a:r>
          </a:p>
          <a:p>
            <a:pPr>
              <a:lnSpc>
                <a:spcPct val="85000"/>
              </a:lnSpc>
              <a:spcBef>
                <a:spcPct val="0"/>
              </a:spcBef>
              <a:buClrTx/>
              <a:buSzTx/>
              <a:buFontTx/>
              <a:buNone/>
            </a:pPr>
            <a:r>
              <a:rPr kumimoji="1" lang="en-US" altLang="ko-KR" sz="1800" b="1">
                <a:ea typeface="Gulim" pitchFamily="34" charset="-127"/>
              </a:rPr>
              <a:t>order bit =</a:t>
            </a:r>
          </a:p>
          <a:p>
            <a:pPr>
              <a:lnSpc>
                <a:spcPct val="85000"/>
              </a:lnSpc>
              <a:spcBef>
                <a:spcPct val="0"/>
              </a:spcBef>
              <a:buClrTx/>
              <a:buSzTx/>
              <a:buFontTx/>
              <a:buNone/>
            </a:pPr>
            <a:r>
              <a:rPr kumimoji="1" lang="en-US" altLang="ko-KR" sz="1800" b="1">
                <a:ea typeface="Gulim" pitchFamily="34" charset="-127"/>
              </a:rPr>
              <a:t>carry-out then ignore</a:t>
            </a:r>
          </a:p>
          <a:p>
            <a:pPr>
              <a:lnSpc>
                <a:spcPct val="85000"/>
              </a:lnSpc>
              <a:spcBef>
                <a:spcPct val="0"/>
              </a:spcBef>
              <a:buClrTx/>
              <a:buSzTx/>
              <a:buFontTx/>
              <a:buNone/>
            </a:pPr>
            <a:r>
              <a:rPr kumimoji="1" lang="en-US" altLang="ko-KR" sz="1800" b="1">
                <a:ea typeface="Gulim" pitchFamily="34" charset="-127"/>
              </a:rPr>
              <a:t>carry</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if carry-in differs from</a:t>
            </a:r>
          </a:p>
          <a:p>
            <a:pPr>
              <a:lnSpc>
                <a:spcPct val="85000"/>
              </a:lnSpc>
              <a:spcBef>
                <a:spcPct val="0"/>
              </a:spcBef>
              <a:buClrTx/>
              <a:buSzTx/>
              <a:buFontTx/>
              <a:buNone/>
            </a:pPr>
            <a:r>
              <a:rPr kumimoji="1" lang="en-US" altLang="ko-KR" sz="1800" b="1">
                <a:ea typeface="Gulim" pitchFamily="34" charset="-127"/>
              </a:rPr>
              <a:t>carry-out then overflow</a:t>
            </a:r>
          </a:p>
        </p:txBody>
      </p:sp>
      <p:sp>
        <p:nvSpPr>
          <p:cNvPr id="21528" name="Rectangle 24"/>
          <p:cNvSpPr>
            <a:spLocks noChangeArrowheads="1"/>
          </p:cNvSpPr>
          <p:nvPr/>
        </p:nvSpPr>
        <p:spPr bwMode="auto">
          <a:xfrm>
            <a:off x="762000" y="5692775"/>
            <a:ext cx="7632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85000"/>
              </a:lnSpc>
              <a:spcBef>
                <a:spcPct val="0"/>
              </a:spcBef>
              <a:buClrTx/>
              <a:buSzTx/>
              <a:buFontTx/>
              <a:buNone/>
            </a:pPr>
            <a:r>
              <a:rPr kumimoji="1" lang="en-US" altLang="ko-KR" sz="1800" b="1">
                <a:ea typeface="Gulim" pitchFamily="34" charset="-127"/>
              </a:rPr>
              <a:t>Simpler addition scheme makes twos complement the most common</a:t>
            </a:r>
          </a:p>
          <a:p>
            <a:pPr algn="ctr">
              <a:lnSpc>
                <a:spcPct val="85000"/>
              </a:lnSpc>
              <a:spcBef>
                <a:spcPct val="0"/>
              </a:spcBef>
              <a:buClrTx/>
              <a:buSzTx/>
              <a:buFontTx/>
              <a:buNone/>
            </a:pPr>
            <a:r>
              <a:rPr kumimoji="1" lang="en-US" altLang="ko-KR" sz="1800" b="1">
                <a:ea typeface="Gulim" pitchFamily="34" charset="-127"/>
              </a:rPr>
              <a:t>choice for integer number systems within digital systems</a:t>
            </a:r>
          </a:p>
        </p:txBody>
      </p:sp>
    </p:spTree>
    <p:extLst>
      <p:ext uri="{BB962C8B-B14F-4D97-AF65-F5344CB8AC3E}">
        <p14:creationId xmlns:p14="http://schemas.microsoft.com/office/powerpoint/2010/main" val="2959844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2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5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52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52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animBg="1"/>
      <p:bldP spid="21509" grpId="0"/>
      <p:bldP spid="21510" grpId="0" animBg="1"/>
      <p:bldP spid="21511" grpId="0"/>
      <p:bldP spid="21512" grpId="0" animBg="1"/>
      <p:bldP spid="21513" grpId="0"/>
      <p:bldP spid="21514" grpId="0" animBg="1"/>
      <p:bldP spid="21515" grpId="0"/>
      <p:bldP spid="21516" grpId="0" animBg="1"/>
      <p:bldP spid="21517" grpId="0"/>
      <p:bldP spid="21518" grpId="0" animBg="1"/>
      <p:bldP spid="21519" grpId="0"/>
      <p:bldP spid="21520" grpId="0" animBg="1"/>
      <p:bldP spid="21521" grpId="0"/>
      <p:bldP spid="21522" grpId="0" animBg="1"/>
      <p:bldP spid="21523" grpId="0" animBg="1"/>
      <p:bldP spid="21524" grpId="0" animBg="1"/>
      <p:bldP spid="21525" grpId="0" animBg="1"/>
      <p:bldP spid="21526" grpId="0" animBg="1"/>
      <p:bldP spid="21527" grpId="0"/>
      <p:bldP spid="215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ea typeface="SimSun" pitchFamily="2" charset="-122"/>
              </a:rPr>
              <a:t>2’s-Complement Add and Subtract Operations</a:t>
            </a:r>
          </a:p>
        </p:txBody>
      </p:sp>
      <p:grpSp>
        <p:nvGrpSpPr>
          <p:cNvPr id="2" name="Group 274"/>
          <p:cNvGrpSpPr>
            <a:grpSpLocks/>
          </p:cNvGrpSpPr>
          <p:nvPr/>
        </p:nvGrpSpPr>
        <p:grpSpPr bwMode="auto">
          <a:xfrm>
            <a:off x="4038600" y="2606675"/>
            <a:ext cx="2308225" cy="3668713"/>
            <a:chOff x="2544" y="1642"/>
            <a:chExt cx="1454" cy="2311"/>
          </a:xfrm>
        </p:grpSpPr>
        <p:sp>
          <p:nvSpPr>
            <p:cNvPr id="12456" name="Rectangle 35"/>
            <p:cNvSpPr>
              <a:spLocks noChangeArrowheads="1"/>
            </p:cNvSpPr>
            <p:nvPr/>
          </p:nvSpPr>
          <p:spPr bwMode="auto">
            <a:xfrm>
              <a:off x="3240" y="164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1 1 0 1</a:t>
              </a:r>
              <a:endParaRPr lang="en-CA" altLang="zh-CN" sz="2400">
                <a:latin typeface="Times New Roman" pitchFamily="18" charset="0"/>
                <a:ea typeface="SimSun" pitchFamily="2" charset="-122"/>
              </a:endParaRPr>
            </a:p>
          </p:txBody>
        </p:sp>
        <p:sp>
          <p:nvSpPr>
            <p:cNvPr id="12457" name="Rectangle 36"/>
            <p:cNvSpPr>
              <a:spLocks noChangeArrowheads="1"/>
            </p:cNvSpPr>
            <p:nvPr/>
          </p:nvSpPr>
          <p:spPr bwMode="auto">
            <a:xfrm>
              <a:off x="3240" y="1739"/>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0 1 1 1</a:t>
              </a:r>
              <a:endParaRPr lang="en-CA" altLang="zh-CN" sz="2400">
                <a:latin typeface="Times New Roman" pitchFamily="18" charset="0"/>
                <a:ea typeface="SimSun" pitchFamily="2" charset="-122"/>
              </a:endParaRPr>
            </a:p>
          </p:txBody>
        </p:sp>
        <p:sp>
          <p:nvSpPr>
            <p:cNvPr id="12458" name="Rectangle 37"/>
            <p:cNvSpPr>
              <a:spLocks noChangeArrowheads="1"/>
            </p:cNvSpPr>
            <p:nvPr/>
          </p:nvSpPr>
          <p:spPr bwMode="auto">
            <a:xfrm>
              <a:off x="3240" y="188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0 1 0 0</a:t>
              </a:r>
              <a:endParaRPr lang="en-CA" altLang="zh-CN" sz="2400">
                <a:latin typeface="Times New Roman" pitchFamily="18" charset="0"/>
                <a:ea typeface="SimSun" pitchFamily="2" charset="-122"/>
              </a:endParaRPr>
            </a:p>
          </p:txBody>
        </p:sp>
        <p:sp>
          <p:nvSpPr>
            <p:cNvPr id="12459" name="Line 38"/>
            <p:cNvSpPr>
              <a:spLocks noChangeShapeType="1"/>
            </p:cNvSpPr>
            <p:nvPr/>
          </p:nvSpPr>
          <p:spPr bwMode="auto">
            <a:xfrm flipH="1">
              <a:off x="3056" y="1850"/>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60" name="Rectangle 39"/>
            <p:cNvSpPr>
              <a:spLocks noChangeArrowheads="1"/>
            </p:cNvSpPr>
            <p:nvPr/>
          </p:nvSpPr>
          <p:spPr bwMode="auto">
            <a:xfrm>
              <a:off x="3240" y="204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0 0 1 0</a:t>
              </a:r>
              <a:endParaRPr lang="en-CA" altLang="zh-CN" sz="2400">
                <a:latin typeface="Times New Roman" pitchFamily="18" charset="0"/>
                <a:ea typeface="SimSun" pitchFamily="2" charset="-122"/>
              </a:endParaRPr>
            </a:p>
          </p:txBody>
        </p:sp>
        <p:sp>
          <p:nvSpPr>
            <p:cNvPr id="12461" name="Rectangle 40"/>
            <p:cNvSpPr>
              <a:spLocks noChangeArrowheads="1"/>
            </p:cNvSpPr>
            <p:nvPr/>
          </p:nvSpPr>
          <p:spPr bwMode="auto">
            <a:xfrm>
              <a:off x="3240" y="2139"/>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1 1 0 0</a:t>
              </a:r>
              <a:endParaRPr lang="en-CA" altLang="zh-CN" sz="2400">
                <a:latin typeface="Times New Roman" pitchFamily="18" charset="0"/>
                <a:ea typeface="SimSun" pitchFamily="2" charset="-122"/>
              </a:endParaRPr>
            </a:p>
          </p:txBody>
        </p:sp>
        <p:sp>
          <p:nvSpPr>
            <p:cNvPr id="12462" name="Rectangle 41"/>
            <p:cNvSpPr>
              <a:spLocks noChangeArrowheads="1"/>
            </p:cNvSpPr>
            <p:nvPr/>
          </p:nvSpPr>
          <p:spPr bwMode="auto">
            <a:xfrm>
              <a:off x="3240" y="2284"/>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1 1 1 0</a:t>
              </a:r>
              <a:endParaRPr lang="en-CA" altLang="zh-CN" sz="2400">
                <a:latin typeface="Times New Roman" pitchFamily="18" charset="0"/>
                <a:ea typeface="SimSun" pitchFamily="2" charset="-122"/>
              </a:endParaRPr>
            </a:p>
          </p:txBody>
        </p:sp>
        <p:sp>
          <p:nvSpPr>
            <p:cNvPr id="12463" name="Line 42"/>
            <p:cNvSpPr>
              <a:spLocks noChangeShapeType="1"/>
            </p:cNvSpPr>
            <p:nvPr/>
          </p:nvSpPr>
          <p:spPr bwMode="auto">
            <a:xfrm flipH="1">
              <a:off x="3056" y="2251"/>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64" name="Rectangle 43"/>
            <p:cNvSpPr>
              <a:spLocks noChangeArrowheads="1"/>
            </p:cNvSpPr>
            <p:nvPr/>
          </p:nvSpPr>
          <p:spPr bwMode="auto">
            <a:xfrm>
              <a:off x="3240" y="242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0 1 1 0</a:t>
              </a:r>
              <a:endParaRPr lang="en-CA" altLang="zh-CN" sz="2400">
                <a:latin typeface="Times New Roman" pitchFamily="18" charset="0"/>
                <a:ea typeface="SimSun" pitchFamily="2" charset="-122"/>
              </a:endParaRPr>
            </a:p>
          </p:txBody>
        </p:sp>
        <p:sp>
          <p:nvSpPr>
            <p:cNvPr id="12465" name="Rectangle 44"/>
            <p:cNvSpPr>
              <a:spLocks noChangeArrowheads="1"/>
            </p:cNvSpPr>
            <p:nvPr/>
          </p:nvSpPr>
          <p:spPr bwMode="auto">
            <a:xfrm>
              <a:off x="3240" y="252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1 1 0 1</a:t>
              </a:r>
              <a:endParaRPr lang="en-CA" altLang="zh-CN" sz="2400">
                <a:latin typeface="Times New Roman" pitchFamily="18" charset="0"/>
                <a:ea typeface="SimSun" pitchFamily="2" charset="-122"/>
              </a:endParaRPr>
            </a:p>
          </p:txBody>
        </p:sp>
        <p:sp>
          <p:nvSpPr>
            <p:cNvPr id="12466" name="Rectangle 45"/>
            <p:cNvSpPr>
              <a:spLocks noChangeArrowheads="1"/>
            </p:cNvSpPr>
            <p:nvPr/>
          </p:nvSpPr>
          <p:spPr bwMode="auto">
            <a:xfrm>
              <a:off x="3240" y="266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0 0 1 1</a:t>
              </a:r>
              <a:endParaRPr lang="en-CA" altLang="zh-CN" sz="2400">
                <a:latin typeface="Times New Roman" pitchFamily="18" charset="0"/>
                <a:ea typeface="SimSun" pitchFamily="2" charset="-122"/>
              </a:endParaRPr>
            </a:p>
          </p:txBody>
        </p:sp>
        <p:sp>
          <p:nvSpPr>
            <p:cNvPr id="12467" name="Line 46"/>
            <p:cNvSpPr>
              <a:spLocks noChangeShapeType="1"/>
            </p:cNvSpPr>
            <p:nvPr/>
          </p:nvSpPr>
          <p:spPr bwMode="auto">
            <a:xfrm flipH="1">
              <a:off x="3056" y="2635"/>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68" name="Rectangle 47"/>
            <p:cNvSpPr>
              <a:spLocks noChangeArrowheads="1"/>
            </p:cNvSpPr>
            <p:nvPr/>
          </p:nvSpPr>
          <p:spPr bwMode="auto">
            <a:xfrm>
              <a:off x="3240" y="2811"/>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469" name="Rectangle 48"/>
            <p:cNvSpPr>
              <a:spLocks noChangeArrowheads="1"/>
            </p:cNvSpPr>
            <p:nvPr/>
          </p:nvSpPr>
          <p:spPr bwMode="auto">
            <a:xfrm>
              <a:off x="3240" y="2908"/>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0 1 0 1</a:t>
              </a:r>
              <a:endParaRPr lang="en-CA" altLang="zh-CN" sz="2400">
                <a:latin typeface="Times New Roman" pitchFamily="18" charset="0"/>
                <a:ea typeface="SimSun" pitchFamily="2" charset="-122"/>
              </a:endParaRPr>
            </a:p>
          </p:txBody>
        </p:sp>
        <p:sp>
          <p:nvSpPr>
            <p:cNvPr id="12470" name="Rectangle 49"/>
            <p:cNvSpPr>
              <a:spLocks noChangeArrowheads="1"/>
            </p:cNvSpPr>
            <p:nvPr/>
          </p:nvSpPr>
          <p:spPr bwMode="auto">
            <a:xfrm>
              <a:off x="3240" y="3060"/>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1 1 1 0</a:t>
              </a:r>
              <a:endParaRPr lang="en-CA" altLang="zh-CN" sz="2400">
                <a:latin typeface="Times New Roman" pitchFamily="18" charset="0"/>
                <a:ea typeface="SimSun" pitchFamily="2" charset="-122"/>
              </a:endParaRPr>
            </a:p>
          </p:txBody>
        </p:sp>
        <p:sp>
          <p:nvSpPr>
            <p:cNvPr id="12471" name="Line 50"/>
            <p:cNvSpPr>
              <a:spLocks noChangeShapeType="1"/>
            </p:cNvSpPr>
            <p:nvPr/>
          </p:nvSpPr>
          <p:spPr bwMode="auto">
            <a:xfrm flipH="1">
              <a:off x="3056" y="3028"/>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72" name="Rectangle 51"/>
            <p:cNvSpPr>
              <a:spLocks noChangeArrowheads="1"/>
            </p:cNvSpPr>
            <p:nvPr/>
          </p:nvSpPr>
          <p:spPr bwMode="auto">
            <a:xfrm>
              <a:off x="3240" y="321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473" name="Rectangle 52"/>
            <p:cNvSpPr>
              <a:spLocks noChangeArrowheads="1"/>
            </p:cNvSpPr>
            <p:nvPr/>
          </p:nvSpPr>
          <p:spPr bwMode="auto">
            <a:xfrm>
              <a:off x="3240" y="3309"/>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1 1 1 1</a:t>
              </a:r>
              <a:endParaRPr lang="en-CA" altLang="zh-CN" sz="2400">
                <a:latin typeface="Times New Roman" pitchFamily="18" charset="0"/>
                <a:ea typeface="SimSun" pitchFamily="2" charset="-122"/>
              </a:endParaRPr>
            </a:p>
          </p:txBody>
        </p:sp>
        <p:sp>
          <p:nvSpPr>
            <p:cNvPr id="12474" name="Rectangle 53"/>
            <p:cNvSpPr>
              <a:spLocks noChangeArrowheads="1"/>
            </p:cNvSpPr>
            <p:nvPr/>
          </p:nvSpPr>
          <p:spPr bwMode="auto">
            <a:xfrm>
              <a:off x="3240" y="345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1 0 0 0</a:t>
              </a:r>
              <a:endParaRPr lang="en-CA" altLang="zh-CN" sz="2400">
                <a:latin typeface="Times New Roman" pitchFamily="18" charset="0"/>
                <a:ea typeface="SimSun" pitchFamily="2" charset="-122"/>
              </a:endParaRPr>
            </a:p>
          </p:txBody>
        </p:sp>
        <p:sp>
          <p:nvSpPr>
            <p:cNvPr id="12475" name="Line 54"/>
            <p:cNvSpPr>
              <a:spLocks noChangeShapeType="1"/>
            </p:cNvSpPr>
            <p:nvPr/>
          </p:nvSpPr>
          <p:spPr bwMode="auto">
            <a:xfrm flipH="1">
              <a:off x="3056" y="3421"/>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76" name="Rectangle 55"/>
            <p:cNvSpPr>
              <a:spLocks noChangeArrowheads="1"/>
            </p:cNvSpPr>
            <p:nvPr/>
          </p:nvSpPr>
          <p:spPr bwMode="auto">
            <a:xfrm>
              <a:off x="3240" y="3598"/>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0 0 1 0</a:t>
              </a:r>
              <a:endParaRPr lang="en-CA" altLang="zh-CN" sz="2400">
                <a:latin typeface="Times New Roman" pitchFamily="18" charset="0"/>
                <a:ea typeface="SimSun" pitchFamily="2" charset="-122"/>
              </a:endParaRPr>
            </a:p>
          </p:txBody>
        </p:sp>
        <p:sp>
          <p:nvSpPr>
            <p:cNvPr id="12477" name="Rectangle 56"/>
            <p:cNvSpPr>
              <a:spLocks noChangeArrowheads="1"/>
            </p:cNvSpPr>
            <p:nvPr/>
          </p:nvSpPr>
          <p:spPr bwMode="auto">
            <a:xfrm>
              <a:off x="3240" y="3694"/>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0 0 1 1</a:t>
              </a:r>
              <a:endParaRPr lang="en-CA" altLang="zh-CN" sz="2400">
                <a:latin typeface="Times New Roman" pitchFamily="18" charset="0"/>
                <a:ea typeface="SimSun" pitchFamily="2" charset="-122"/>
              </a:endParaRPr>
            </a:p>
          </p:txBody>
        </p:sp>
        <p:sp>
          <p:nvSpPr>
            <p:cNvPr id="12478" name="Rectangle 57"/>
            <p:cNvSpPr>
              <a:spLocks noChangeArrowheads="1"/>
            </p:cNvSpPr>
            <p:nvPr/>
          </p:nvSpPr>
          <p:spPr bwMode="auto">
            <a:xfrm>
              <a:off x="3240" y="3838"/>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0 1 0 1</a:t>
              </a:r>
              <a:endParaRPr lang="en-CA" altLang="zh-CN" sz="2400">
                <a:latin typeface="Times New Roman" pitchFamily="18" charset="0"/>
                <a:ea typeface="SimSun" pitchFamily="2" charset="-122"/>
              </a:endParaRPr>
            </a:p>
          </p:txBody>
        </p:sp>
        <p:sp>
          <p:nvSpPr>
            <p:cNvPr id="12479" name="Line 58"/>
            <p:cNvSpPr>
              <a:spLocks noChangeShapeType="1"/>
            </p:cNvSpPr>
            <p:nvPr/>
          </p:nvSpPr>
          <p:spPr bwMode="auto">
            <a:xfrm flipH="1">
              <a:off x="3056" y="3806"/>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80" name="Line 169"/>
            <p:cNvSpPr>
              <a:spLocks noChangeShapeType="1"/>
            </p:cNvSpPr>
            <p:nvPr/>
          </p:nvSpPr>
          <p:spPr bwMode="auto">
            <a:xfrm flipH="1">
              <a:off x="3711" y="1858"/>
              <a:ext cx="287"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81" name="Rectangle 170"/>
            <p:cNvSpPr>
              <a:spLocks noChangeArrowheads="1"/>
            </p:cNvSpPr>
            <p:nvPr/>
          </p:nvSpPr>
          <p:spPr bwMode="auto">
            <a:xfrm>
              <a:off x="3875" y="188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2482" name="Rectangle 171"/>
            <p:cNvSpPr>
              <a:spLocks noChangeArrowheads="1"/>
            </p:cNvSpPr>
            <p:nvPr/>
          </p:nvSpPr>
          <p:spPr bwMode="auto">
            <a:xfrm>
              <a:off x="3813" y="1882"/>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83" name="Rectangle 172"/>
            <p:cNvSpPr>
              <a:spLocks noChangeArrowheads="1"/>
            </p:cNvSpPr>
            <p:nvPr/>
          </p:nvSpPr>
          <p:spPr bwMode="auto">
            <a:xfrm>
              <a:off x="3773" y="188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84" name="Rectangle 173"/>
            <p:cNvSpPr>
              <a:spLocks noChangeArrowheads="1"/>
            </p:cNvSpPr>
            <p:nvPr/>
          </p:nvSpPr>
          <p:spPr bwMode="auto">
            <a:xfrm>
              <a:off x="3926" y="188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85" name="Line 174"/>
            <p:cNvSpPr>
              <a:spLocks noChangeShapeType="1"/>
            </p:cNvSpPr>
            <p:nvPr/>
          </p:nvSpPr>
          <p:spPr bwMode="auto">
            <a:xfrm flipH="1">
              <a:off x="3711" y="2251"/>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86" name="Rectangle 175"/>
            <p:cNvSpPr>
              <a:spLocks noChangeArrowheads="1"/>
            </p:cNvSpPr>
            <p:nvPr/>
          </p:nvSpPr>
          <p:spPr bwMode="auto">
            <a:xfrm>
              <a:off x="3875" y="228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487" name="Rectangle 176"/>
            <p:cNvSpPr>
              <a:spLocks noChangeArrowheads="1"/>
            </p:cNvSpPr>
            <p:nvPr/>
          </p:nvSpPr>
          <p:spPr bwMode="auto">
            <a:xfrm>
              <a:off x="3824" y="228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88" name="Rectangle 177"/>
            <p:cNvSpPr>
              <a:spLocks noChangeArrowheads="1"/>
            </p:cNvSpPr>
            <p:nvPr/>
          </p:nvSpPr>
          <p:spPr bwMode="auto">
            <a:xfrm>
              <a:off x="3783" y="228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89" name="Rectangle 178"/>
            <p:cNvSpPr>
              <a:spLocks noChangeArrowheads="1"/>
            </p:cNvSpPr>
            <p:nvPr/>
          </p:nvSpPr>
          <p:spPr bwMode="auto">
            <a:xfrm>
              <a:off x="3926" y="228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90" name="Rectangle 179"/>
            <p:cNvSpPr>
              <a:spLocks noChangeArrowheads="1"/>
            </p:cNvSpPr>
            <p:nvPr/>
          </p:nvSpPr>
          <p:spPr bwMode="auto">
            <a:xfrm>
              <a:off x="3875" y="266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491" name="Rectangle 180"/>
            <p:cNvSpPr>
              <a:spLocks noChangeArrowheads="1"/>
            </p:cNvSpPr>
            <p:nvPr/>
          </p:nvSpPr>
          <p:spPr bwMode="auto">
            <a:xfrm>
              <a:off x="3813" y="2667"/>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92" name="Rectangle 181"/>
            <p:cNvSpPr>
              <a:spLocks noChangeArrowheads="1"/>
            </p:cNvSpPr>
            <p:nvPr/>
          </p:nvSpPr>
          <p:spPr bwMode="auto">
            <a:xfrm>
              <a:off x="3773" y="266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93" name="Rectangle 182"/>
            <p:cNvSpPr>
              <a:spLocks noChangeArrowheads="1"/>
            </p:cNvSpPr>
            <p:nvPr/>
          </p:nvSpPr>
          <p:spPr bwMode="auto">
            <a:xfrm>
              <a:off x="3926" y="266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94" name="Line 183"/>
            <p:cNvSpPr>
              <a:spLocks noChangeShapeType="1"/>
            </p:cNvSpPr>
            <p:nvPr/>
          </p:nvSpPr>
          <p:spPr bwMode="auto">
            <a:xfrm flipH="1">
              <a:off x="3711" y="2635"/>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95" name="Line 184"/>
            <p:cNvSpPr>
              <a:spLocks noChangeShapeType="1"/>
            </p:cNvSpPr>
            <p:nvPr/>
          </p:nvSpPr>
          <p:spPr bwMode="auto">
            <a:xfrm flipH="1">
              <a:off x="3711" y="3028"/>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96" name="Line 185"/>
            <p:cNvSpPr>
              <a:spLocks noChangeShapeType="1"/>
            </p:cNvSpPr>
            <p:nvPr/>
          </p:nvSpPr>
          <p:spPr bwMode="auto">
            <a:xfrm flipH="1">
              <a:off x="3711" y="3421"/>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97" name="Rectangle 186"/>
            <p:cNvSpPr>
              <a:spLocks noChangeArrowheads="1"/>
            </p:cNvSpPr>
            <p:nvPr/>
          </p:nvSpPr>
          <p:spPr bwMode="auto">
            <a:xfrm>
              <a:off x="3875" y="3060"/>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498" name="Rectangle 187"/>
            <p:cNvSpPr>
              <a:spLocks noChangeArrowheads="1"/>
            </p:cNvSpPr>
            <p:nvPr/>
          </p:nvSpPr>
          <p:spPr bwMode="auto">
            <a:xfrm>
              <a:off x="3824" y="3060"/>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99" name="Rectangle 188"/>
            <p:cNvSpPr>
              <a:spLocks noChangeArrowheads="1"/>
            </p:cNvSpPr>
            <p:nvPr/>
          </p:nvSpPr>
          <p:spPr bwMode="auto">
            <a:xfrm>
              <a:off x="3783" y="3060"/>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500" name="Rectangle 189"/>
            <p:cNvSpPr>
              <a:spLocks noChangeArrowheads="1"/>
            </p:cNvSpPr>
            <p:nvPr/>
          </p:nvSpPr>
          <p:spPr bwMode="auto">
            <a:xfrm>
              <a:off x="3926" y="3060"/>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501" name="Rectangle 190"/>
            <p:cNvSpPr>
              <a:spLocks noChangeArrowheads="1"/>
            </p:cNvSpPr>
            <p:nvPr/>
          </p:nvSpPr>
          <p:spPr bwMode="auto">
            <a:xfrm>
              <a:off x="3875" y="346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8</a:t>
              </a:r>
              <a:endParaRPr lang="en-CA" altLang="zh-CN" sz="2400">
                <a:latin typeface="Times New Roman" pitchFamily="18" charset="0"/>
                <a:ea typeface="SimSun" pitchFamily="2" charset="-122"/>
              </a:endParaRPr>
            </a:p>
          </p:txBody>
        </p:sp>
        <p:sp>
          <p:nvSpPr>
            <p:cNvPr id="12502" name="Rectangle 191"/>
            <p:cNvSpPr>
              <a:spLocks noChangeArrowheads="1"/>
            </p:cNvSpPr>
            <p:nvPr/>
          </p:nvSpPr>
          <p:spPr bwMode="auto">
            <a:xfrm>
              <a:off x="3824" y="346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03" name="Rectangle 192"/>
            <p:cNvSpPr>
              <a:spLocks noChangeArrowheads="1"/>
            </p:cNvSpPr>
            <p:nvPr/>
          </p:nvSpPr>
          <p:spPr bwMode="auto">
            <a:xfrm>
              <a:off x="3783" y="346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504" name="Rectangle 193"/>
            <p:cNvSpPr>
              <a:spLocks noChangeArrowheads="1"/>
            </p:cNvSpPr>
            <p:nvPr/>
          </p:nvSpPr>
          <p:spPr bwMode="auto">
            <a:xfrm>
              <a:off x="3926" y="346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505" name="Rectangle 194"/>
            <p:cNvSpPr>
              <a:spLocks noChangeArrowheads="1"/>
            </p:cNvSpPr>
            <p:nvPr/>
          </p:nvSpPr>
          <p:spPr bwMode="auto">
            <a:xfrm>
              <a:off x="3885" y="3838"/>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2506" name="Rectangle 195"/>
            <p:cNvSpPr>
              <a:spLocks noChangeArrowheads="1"/>
            </p:cNvSpPr>
            <p:nvPr/>
          </p:nvSpPr>
          <p:spPr bwMode="auto">
            <a:xfrm>
              <a:off x="3813" y="3838"/>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07" name="Rectangle 196"/>
            <p:cNvSpPr>
              <a:spLocks noChangeArrowheads="1"/>
            </p:cNvSpPr>
            <p:nvPr/>
          </p:nvSpPr>
          <p:spPr bwMode="auto">
            <a:xfrm>
              <a:off x="3773" y="3830"/>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08" name="Rectangle 197"/>
            <p:cNvSpPr>
              <a:spLocks noChangeArrowheads="1"/>
            </p:cNvSpPr>
            <p:nvPr/>
          </p:nvSpPr>
          <p:spPr bwMode="auto">
            <a:xfrm>
              <a:off x="3926" y="3830"/>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09" name="Line 198"/>
            <p:cNvSpPr>
              <a:spLocks noChangeShapeType="1"/>
            </p:cNvSpPr>
            <p:nvPr/>
          </p:nvSpPr>
          <p:spPr bwMode="auto">
            <a:xfrm flipH="1">
              <a:off x="3711" y="3806"/>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510" name="Freeform 199"/>
            <p:cNvSpPr>
              <a:spLocks/>
            </p:cNvSpPr>
            <p:nvPr/>
          </p:nvSpPr>
          <p:spPr bwMode="auto">
            <a:xfrm>
              <a:off x="2544" y="1730"/>
              <a:ext cx="215" cy="112"/>
            </a:xfrm>
            <a:custGeom>
              <a:avLst/>
              <a:gdLst>
                <a:gd name="T0" fmla="*/ 0 w 21"/>
                <a:gd name="T1" fmla="*/ 88 h 14"/>
                <a:gd name="T2" fmla="*/ 143 w 21"/>
                <a:gd name="T3" fmla="*/ 88 h 14"/>
                <a:gd name="T4" fmla="*/ 143 w 21"/>
                <a:gd name="T5" fmla="*/ 112 h 14"/>
                <a:gd name="T6" fmla="*/ 215 w 21"/>
                <a:gd name="T7" fmla="*/ 56 h 14"/>
                <a:gd name="T8" fmla="*/ 143 w 21"/>
                <a:gd name="T9" fmla="*/ 0 h 14"/>
                <a:gd name="T10" fmla="*/ 143 w 21"/>
                <a:gd name="T11" fmla="*/ 32 h 14"/>
                <a:gd name="T12" fmla="*/ 0 w 21"/>
                <a:gd name="T13" fmla="*/ 32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1"/>
                  </a:moveTo>
                  <a:lnTo>
                    <a:pt x="14" y="11"/>
                  </a:lnTo>
                  <a:lnTo>
                    <a:pt x="14" y="14"/>
                  </a:lnTo>
                  <a:lnTo>
                    <a:pt x="21" y="7"/>
                  </a:lnTo>
                  <a:lnTo>
                    <a:pt x="14" y="0"/>
                  </a:lnTo>
                  <a:lnTo>
                    <a:pt x="14" y="4"/>
                  </a:lnTo>
                  <a:lnTo>
                    <a:pt x="0" y="4"/>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1" name="Freeform 200"/>
            <p:cNvSpPr>
              <a:spLocks/>
            </p:cNvSpPr>
            <p:nvPr/>
          </p:nvSpPr>
          <p:spPr bwMode="auto">
            <a:xfrm>
              <a:off x="2544" y="2130"/>
              <a:ext cx="215" cy="113"/>
            </a:xfrm>
            <a:custGeom>
              <a:avLst/>
              <a:gdLst>
                <a:gd name="T0" fmla="*/ 0 w 21"/>
                <a:gd name="T1" fmla="*/ 81 h 14"/>
                <a:gd name="T2" fmla="*/ 143 w 21"/>
                <a:gd name="T3" fmla="*/ 81 h 14"/>
                <a:gd name="T4" fmla="*/ 143 w 21"/>
                <a:gd name="T5" fmla="*/ 113 h 14"/>
                <a:gd name="T6" fmla="*/ 215 w 21"/>
                <a:gd name="T7" fmla="*/ 57 h 14"/>
                <a:gd name="T8" fmla="*/ 143 w 21"/>
                <a:gd name="T9" fmla="*/ 0 h 14"/>
                <a:gd name="T10" fmla="*/ 143 w 21"/>
                <a:gd name="T11" fmla="*/ 24 h 14"/>
                <a:gd name="T12" fmla="*/ 0 w 21"/>
                <a:gd name="T13" fmla="*/ 24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0"/>
                  </a:moveTo>
                  <a:lnTo>
                    <a:pt x="14" y="10"/>
                  </a:lnTo>
                  <a:lnTo>
                    <a:pt x="14" y="14"/>
                  </a:lnTo>
                  <a:lnTo>
                    <a:pt x="21" y="7"/>
                  </a:lnTo>
                  <a:lnTo>
                    <a:pt x="14" y="0"/>
                  </a:lnTo>
                  <a:lnTo>
                    <a:pt x="14" y="3"/>
                  </a:lnTo>
                  <a:lnTo>
                    <a:pt x="0" y="3"/>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2" name="Freeform 201"/>
            <p:cNvSpPr>
              <a:spLocks/>
            </p:cNvSpPr>
            <p:nvPr/>
          </p:nvSpPr>
          <p:spPr bwMode="auto">
            <a:xfrm>
              <a:off x="2544" y="2515"/>
              <a:ext cx="215" cy="112"/>
            </a:xfrm>
            <a:custGeom>
              <a:avLst/>
              <a:gdLst>
                <a:gd name="T0" fmla="*/ 0 w 21"/>
                <a:gd name="T1" fmla="*/ 80 h 14"/>
                <a:gd name="T2" fmla="*/ 143 w 21"/>
                <a:gd name="T3" fmla="*/ 80 h 14"/>
                <a:gd name="T4" fmla="*/ 143 w 21"/>
                <a:gd name="T5" fmla="*/ 112 h 14"/>
                <a:gd name="T6" fmla="*/ 215 w 21"/>
                <a:gd name="T7" fmla="*/ 56 h 14"/>
                <a:gd name="T8" fmla="*/ 143 w 21"/>
                <a:gd name="T9" fmla="*/ 0 h 14"/>
                <a:gd name="T10" fmla="*/ 143 w 21"/>
                <a:gd name="T11" fmla="*/ 24 h 14"/>
                <a:gd name="T12" fmla="*/ 0 w 21"/>
                <a:gd name="T13" fmla="*/ 24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0"/>
                  </a:moveTo>
                  <a:lnTo>
                    <a:pt x="14" y="10"/>
                  </a:lnTo>
                  <a:lnTo>
                    <a:pt x="14" y="14"/>
                  </a:lnTo>
                  <a:lnTo>
                    <a:pt x="21" y="7"/>
                  </a:lnTo>
                  <a:lnTo>
                    <a:pt x="14" y="0"/>
                  </a:lnTo>
                  <a:lnTo>
                    <a:pt x="14" y="3"/>
                  </a:lnTo>
                  <a:lnTo>
                    <a:pt x="0" y="3"/>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3" name="Freeform 202"/>
            <p:cNvSpPr>
              <a:spLocks/>
            </p:cNvSpPr>
            <p:nvPr/>
          </p:nvSpPr>
          <p:spPr bwMode="auto">
            <a:xfrm>
              <a:off x="2544" y="2900"/>
              <a:ext cx="215" cy="113"/>
            </a:xfrm>
            <a:custGeom>
              <a:avLst/>
              <a:gdLst>
                <a:gd name="T0" fmla="*/ 0 w 21"/>
                <a:gd name="T1" fmla="*/ 89 h 14"/>
                <a:gd name="T2" fmla="*/ 143 w 21"/>
                <a:gd name="T3" fmla="*/ 89 h 14"/>
                <a:gd name="T4" fmla="*/ 143 w 21"/>
                <a:gd name="T5" fmla="*/ 113 h 14"/>
                <a:gd name="T6" fmla="*/ 215 w 21"/>
                <a:gd name="T7" fmla="*/ 57 h 14"/>
                <a:gd name="T8" fmla="*/ 143 w 21"/>
                <a:gd name="T9" fmla="*/ 0 h 14"/>
                <a:gd name="T10" fmla="*/ 143 w 21"/>
                <a:gd name="T11" fmla="*/ 32 h 14"/>
                <a:gd name="T12" fmla="*/ 0 w 21"/>
                <a:gd name="T13" fmla="*/ 32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1"/>
                  </a:moveTo>
                  <a:lnTo>
                    <a:pt x="14" y="11"/>
                  </a:lnTo>
                  <a:lnTo>
                    <a:pt x="14" y="14"/>
                  </a:lnTo>
                  <a:lnTo>
                    <a:pt x="21" y="7"/>
                  </a:lnTo>
                  <a:lnTo>
                    <a:pt x="14" y="0"/>
                  </a:lnTo>
                  <a:lnTo>
                    <a:pt x="14" y="4"/>
                  </a:lnTo>
                  <a:lnTo>
                    <a:pt x="0" y="4"/>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4" name="Freeform 203"/>
            <p:cNvSpPr>
              <a:spLocks/>
            </p:cNvSpPr>
            <p:nvPr/>
          </p:nvSpPr>
          <p:spPr bwMode="auto">
            <a:xfrm>
              <a:off x="2544" y="3301"/>
              <a:ext cx="215" cy="112"/>
            </a:xfrm>
            <a:custGeom>
              <a:avLst/>
              <a:gdLst>
                <a:gd name="T0" fmla="*/ 0 w 21"/>
                <a:gd name="T1" fmla="*/ 88 h 14"/>
                <a:gd name="T2" fmla="*/ 143 w 21"/>
                <a:gd name="T3" fmla="*/ 88 h 14"/>
                <a:gd name="T4" fmla="*/ 143 w 21"/>
                <a:gd name="T5" fmla="*/ 112 h 14"/>
                <a:gd name="T6" fmla="*/ 215 w 21"/>
                <a:gd name="T7" fmla="*/ 56 h 14"/>
                <a:gd name="T8" fmla="*/ 143 w 21"/>
                <a:gd name="T9" fmla="*/ 0 h 14"/>
                <a:gd name="T10" fmla="*/ 143 w 21"/>
                <a:gd name="T11" fmla="*/ 24 h 14"/>
                <a:gd name="T12" fmla="*/ 0 w 21"/>
                <a:gd name="T13" fmla="*/ 24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1"/>
                  </a:moveTo>
                  <a:lnTo>
                    <a:pt x="14" y="11"/>
                  </a:lnTo>
                  <a:lnTo>
                    <a:pt x="14" y="14"/>
                  </a:lnTo>
                  <a:lnTo>
                    <a:pt x="21" y="7"/>
                  </a:lnTo>
                  <a:lnTo>
                    <a:pt x="14" y="0"/>
                  </a:lnTo>
                  <a:lnTo>
                    <a:pt x="14" y="3"/>
                  </a:lnTo>
                  <a:lnTo>
                    <a:pt x="0" y="3"/>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5" name="Freeform 204"/>
            <p:cNvSpPr>
              <a:spLocks/>
            </p:cNvSpPr>
            <p:nvPr/>
          </p:nvSpPr>
          <p:spPr bwMode="auto">
            <a:xfrm>
              <a:off x="2544" y="3685"/>
              <a:ext cx="215" cy="113"/>
            </a:xfrm>
            <a:custGeom>
              <a:avLst/>
              <a:gdLst>
                <a:gd name="T0" fmla="*/ 0 w 21"/>
                <a:gd name="T1" fmla="*/ 81 h 14"/>
                <a:gd name="T2" fmla="*/ 143 w 21"/>
                <a:gd name="T3" fmla="*/ 81 h 14"/>
                <a:gd name="T4" fmla="*/ 143 w 21"/>
                <a:gd name="T5" fmla="*/ 113 h 14"/>
                <a:gd name="T6" fmla="*/ 215 w 21"/>
                <a:gd name="T7" fmla="*/ 57 h 14"/>
                <a:gd name="T8" fmla="*/ 143 w 21"/>
                <a:gd name="T9" fmla="*/ 0 h 14"/>
                <a:gd name="T10" fmla="*/ 143 w 21"/>
                <a:gd name="T11" fmla="*/ 24 h 14"/>
                <a:gd name="T12" fmla="*/ 0 w 21"/>
                <a:gd name="T13" fmla="*/ 24 h 14"/>
                <a:gd name="T14" fmla="*/ 0 60000 65536"/>
                <a:gd name="T15" fmla="*/ 0 60000 65536"/>
                <a:gd name="T16" fmla="*/ 0 60000 65536"/>
                <a:gd name="T17" fmla="*/ 0 60000 65536"/>
                <a:gd name="T18" fmla="*/ 0 60000 65536"/>
                <a:gd name="T19" fmla="*/ 0 60000 65536"/>
                <a:gd name="T20" fmla="*/ 0 60000 65536"/>
                <a:gd name="T21" fmla="*/ 0 w 21"/>
                <a:gd name="T22" fmla="*/ 0 h 14"/>
                <a:gd name="T23" fmla="*/ 21 w 21"/>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4">
                  <a:moveTo>
                    <a:pt x="0" y="10"/>
                  </a:moveTo>
                  <a:lnTo>
                    <a:pt x="14" y="10"/>
                  </a:lnTo>
                  <a:lnTo>
                    <a:pt x="14" y="14"/>
                  </a:lnTo>
                  <a:lnTo>
                    <a:pt x="21" y="7"/>
                  </a:lnTo>
                  <a:lnTo>
                    <a:pt x="14" y="0"/>
                  </a:lnTo>
                  <a:lnTo>
                    <a:pt x="14" y="3"/>
                  </a:lnTo>
                  <a:lnTo>
                    <a:pt x="0" y="3"/>
                  </a:lnTo>
                </a:path>
              </a:pathLst>
            </a:custGeom>
            <a:noFill/>
            <a:ln w="15875">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16" name="Rectangle 205"/>
            <p:cNvSpPr>
              <a:spLocks noChangeArrowheads="1"/>
            </p:cNvSpPr>
            <p:nvPr/>
          </p:nvSpPr>
          <p:spPr bwMode="auto">
            <a:xfrm>
              <a:off x="3138" y="3695"/>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17" name="Rectangle 206"/>
            <p:cNvSpPr>
              <a:spLocks noChangeArrowheads="1"/>
            </p:cNvSpPr>
            <p:nvPr/>
          </p:nvSpPr>
          <p:spPr bwMode="auto">
            <a:xfrm>
              <a:off x="3138" y="3308"/>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18" name="Rectangle 207"/>
            <p:cNvSpPr>
              <a:spLocks noChangeArrowheads="1"/>
            </p:cNvSpPr>
            <p:nvPr/>
          </p:nvSpPr>
          <p:spPr bwMode="auto">
            <a:xfrm>
              <a:off x="3138" y="2917"/>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19" name="Rectangle 208"/>
            <p:cNvSpPr>
              <a:spLocks noChangeArrowheads="1"/>
            </p:cNvSpPr>
            <p:nvPr/>
          </p:nvSpPr>
          <p:spPr bwMode="auto">
            <a:xfrm>
              <a:off x="3138" y="2524"/>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20" name="Rectangle 209"/>
            <p:cNvSpPr>
              <a:spLocks noChangeArrowheads="1"/>
            </p:cNvSpPr>
            <p:nvPr/>
          </p:nvSpPr>
          <p:spPr bwMode="auto">
            <a:xfrm>
              <a:off x="3138" y="2139"/>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521" name="Rectangle 210"/>
            <p:cNvSpPr>
              <a:spLocks noChangeArrowheads="1"/>
            </p:cNvSpPr>
            <p:nvPr/>
          </p:nvSpPr>
          <p:spPr bwMode="auto">
            <a:xfrm>
              <a:off x="3138" y="1738"/>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grpSp>
      <p:grpSp>
        <p:nvGrpSpPr>
          <p:cNvPr id="3" name="Group 273"/>
          <p:cNvGrpSpPr>
            <a:grpSpLocks/>
          </p:cNvGrpSpPr>
          <p:nvPr/>
        </p:nvGrpSpPr>
        <p:grpSpPr bwMode="auto">
          <a:xfrm>
            <a:off x="4364038" y="1371600"/>
            <a:ext cx="1982787" cy="1187450"/>
            <a:chOff x="2749" y="864"/>
            <a:chExt cx="1249" cy="748"/>
          </a:xfrm>
        </p:grpSpPr>
        <p:sp>
          <p:nvSpPr>
            <p:cNvPr id="12418" name="Rectangle 27"/>
            <p:cNvSpPr>
              <a:spLocks noChangeArrowheads="1"/>
            </p:cNvSpPr>
            <p:nvPr/>
          </p:nvSpPr>
          <p:spPr bwMode="auto">
            <a:xfrm>
              <a:off x="3240" y="111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1 1 1 0</a:t>
              </a:r>
              <a:endParaRPr lang="en-CA" altLang="zh-CN" sz="2400">
                <a:latin typeface="Times New Roman" pitchFamily="18" charset="0"/>
                <a:ea typeface="SimSun" pitchFamily="2" charset="-122"/>
              </a:endParaRPr>
            </a:p>
          </p:txBody>
        </p:sp>
        <p:sp>
          <p:nvSpPr>
            <p:cNvPr id="12419" name="Rectangle 28"/>
            <p:cNvSpPr>
              <a:spLocks noChangeArrowheads="1"/>
            </p:cNvSpPr>
            <p:nvPr/>
          </p:nvSpPr>
          <p:spPr bwMode="auto">
            <a:xfrm>
              <a:off x="3240" y="87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0 1 0 0</a:t>
              </a:r>
              <a:endParaRPr lang="en-CA" altLang="zh-CN" sz="2400">
                <a:latin typeface="Times New Roman" pitchFamily="18" charset="0"/>
                <a:ea typeface="SimSun" pitchFamily="2" charset="-122"/>
              </a:endParaRPr>
            </a:p>
          </p:txBody>
        </p:sp>
        <p:sp>
          <p:nvSpPr>
            <p:cNvPr id="12420" name="Rectangle 29"/>
            <p:cNvSpPr>
              <a:spLocks noChangeArrowheads="1"/>
            </p:cNvSpPr>
            <p:nvPr/>
          </p:nvSpPr>
          <p:spPr bwMode="auto">
            <a:xfrm>
              <a:off x="3240" y="960"/>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1 0 1 0</a:t>
              </a:r>
              <a:endParaRPr lang="en-CA" altLang="zh-CN" sz="2400">
                <a:latin typeface="Times New Roman" pitchFamily="18" charset="0"/>
                <a:ea typeface="SimSun" pitchFamily="2" charset="-122"/>
              </a:endParaRPr>
            </a:p>
          </p:txBody>
        </p:sp>
        <p:sp>
          <p:nvSpPr>
            <p:cNvPr id="12421" name="Line 30"/>
            <p:cNvSpPr>
              <a:spLocks noChangeShapeType="1"/>
            </p:cNvSpPr>
            <p:nvPr/>
          </p:nvSpPr>
          <p:spPr bwMode="auto">
            <a:xfrm flipH="1">
              <a:off x="3056" y="1072"/>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22" name="Rectangle 31"/>
            <p:cNvSpPr>
              <a:spLocks noChangeArrowheads="1"/>
            </p:cNvSpPr>
            <p:nvPr/>
          </p:nvSpPr>
          <p:spPr bwMode="auto">
            <a:xfrm>
              <a:off x="3240" y="125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0 1 1 1</a:t>
              </a:r>
              <a:endParaRPr lang="en-CA" altLang="zh-CN" sz="2400">
                <a:latin typeface="Times New Roman" pitchFamily="18" charset="0"/>
                <a:ea typeface="SimSun" pitchFamily="2" charset="-122"/>
              </a:endParaRPr>
            </a:p>
          </p:txBody>
        </p:sp>
        <p:sp>
          <p:nvSpPr>
            <p:cNvPr id="12423" name="Rectangle 32"/>
            <p:cNvSpPr>
              <a:spLocks noChangeArrowheads="1"/>
            </p:cNvSpPr>
            <p:nvPr/>
          </p:nvSpPr>
          <p:spPr bwMode="auto">
            <a:xfrm>
              <a:off x="3240" y="135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1 1 0 1</a:t>
              </a:r>
              <a:endParaRPr lang="en-CA" altLang="zh-CN" sz="2400">
                <a:latin typeface="Times New Roman" pitchFamily="18" charset="0"/>
                <a:ea typeface="SimSun" pitchFamily="2" charset="-122"/>
              </a:endParaRPr>
            </a:p>
          </p:txBody>
        </p:sp>
        <p:sp>
          <p:nvSpPr>
            <p:cNvPr id="12424" name="Rectangle 33"/>
            <p:cNvSpPr>
              <a:spLocks noChangeArrowheads="1"/>
            </p:cNvSpPr>
            <p:nvPr/>
          </p:nvSpPr>
          <p:spPr bwMode="auto">
            <a:xfrm>
              <a:off x="3240" y="149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0 1 0 0</a:t>
              </a:r>
              <a:endParaRPr lang="en-CA" altLang="zh-CN" sz="2400">
                <a:latin typeface="Times New Roman" pitchFamily="18" charset="0"/>
                <a:ea typeface="SimSun" pitchFamily="2" charset="-122"/>
              </a:endParaRPr>
            </a:p>
          </p:txBody>
        </p:sp>
        <p:sp>
          <p:nvSpPr>
            <p:cNvPr id="12425" name="Line 34"/>
            <p:cNvSpPr>
              <a:spLocks noChangeShapeType="1"/>
            </p:cNvSpPr>
            <p:nvPr/>
          </p:nvSpPr>
          <p:spPr bwMode="auto">
            <a:xfrm flipH="1">
              <a:off x="3056" y="1465"/>
              <a:ext cx="50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26" name="Rectangle 143"/>
            <p:cNvSpPr>
              <a:spLocks noChangeArrowheads="1"/>
            </p:cNvSpPr>
            <p:nvPr/>
          </p:nvSpPr>
          <p:spPr bwMode="auto">
            <a:xfrm>
              <a:off x="3895" y="968"/>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2427" name="Rectangle 144"/>
            <p:cNvSpPr>
              <a:spLocks noChangeArrowheads="1"/>
            </p:cNvSpPr>
            <p:nvPr/>
          </p:nvSpPr>
          <p:spPr bwMode="auto">
            <a:xfrm>
              <a:off x="3834" y="968"/>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28" name="Rectangle 145"/>
            <p:cNvSpPr>
              <a:spLocks noChangeArrowheads="1"/>
            </p:cNvSpPr>
            <p:nvPr/>
          </p:nvSpPr>
          <p:spPr bwMode="auto">
            <a:xfrm>
              <a:off x="3803" y="968"/>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29" name="Rectangle 146"/>
            <p:cNvSpPr>
              <a:spLocks noChangeArrowheads="1"/>
            </p:cNvSpPr>
            <p:nvPr/>
          </p:nvSpPr>
          <p:spPr bwMode="auto">
            <a:xfrm>
              <a:off x="3947" y="968"/>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30" name="Rectangle 147"/>
            <p:cNvSpPr>
              <a:spLocks noChangeArrowheads="1"/>
            </p:cNvSpPr>
            <p:nvPr/>
          </p:nvSpPr>
          <p:spPr bwMode="auto">
            <a:xfrm>
              <a:off x="3895" y="110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431" name="Rectangle 148"/>
            <p:cNvSpPr>
              <a:spLocks noChangeArrowheads="1"/>
            </p:cNvSpPr>
            <p:nvPr/>
          </p:nvSpPr>
          <p:spPr bwMode="auto">
            <a:xfrm>
              <a:off x="3834" y="110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32" name="Rectangle 149"/>
            <p:cNvSpPr>
              <a:spLocks noChangeArrowheads="1"/>
            </p:cNvSpPr>
            <p:nvPr/>
          </p:nvSpPr>
          <p:spPr bwMode="auto">
            <a:xfrm>
              <a:off x="3803" y="110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33" name="Rectangle 150"/>
            <p:cNvSpPr>
              <a:spLocks noChangeArrowheads="1"/>
            </p:cNvSpPr>
            <p:nvPr/>
          </p:nvSpPr>
          <p:spPr bwMode="auto">
            <a:xfrm>
              <a:off x="3947" y="110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34" name="Line 151"/>
            <p:cNvSpPr>
              <a:spLocks noChangeShapeType="1"/>
            </p:cNvSpPr>
            <p:nvPr/>
          </p:nvSpPr>
          <p:spPr bwMode="auto">
            <a:xfrm flipH="1">
              <a:off x="3711" y="1072"/>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35" name="Rectangle 152"/>
            <p:cNvSpPr>
              <a:spLocks noChangeArrowheads="1"/>
            </p:cNvSpPr>
            <p:nvPr/>
          </p:nvSpPr>
          <p:spPr bwMode="auto">
            <a:xfrm>
              <a:off x="3875" y="86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2436" name="Rectangle 153"/>
            <p:cNvSpPr>
              <a:spLocks noChangeArrowheads="1"/>
            </p:cNvSpPr>
            <p:nvPr/>
          </p:nvSpPr>
          <p:spPr bwMode="auto">
            <a:xfrm>
              <a:off x="3813" y="864"/>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37" name="Rectangle 154"/>
            <p:cNvSpPr>
              <a:spLocks noChangeArrowheads="1"/>
            </p:cNvSpPr>
            <p:nvPr/>
          </p:nvSpPr>
          <p:spPr bwMode="auto">
            <a:xfrm>
              <a:off x="3773" y="86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38" name="Rectangle 155"/>
            <p:cNvSpPr>
              <a:spLocks noChangeArrowheads="1"/>
            </p:cNvSpPr>
            <p:nvPr/>
          </p:nvSpPr>
          <p:spPr bwMode="auto">
            <a:xfrm>
              <a:off x="3926" y="86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39" name="Rectangle 156"/>
            <p:cNvSpPr>
              <a:spLocks noChangeArrowheads="1"/>
            </p:cNvSpPr>
            <p:nvPr/>
          </p:nvSpPr>
          <p:spPr bwMode="auto">
            <a:xfrm>
              <a:off x="3875" y="135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440" name="Rectangle 157"/>
            <p:cNvSpPr>
              <a:spLocks noChangeArrowheads="1"/>
            </p:cNvSpPr>
            <p:nvPr/>
          </p:nvSpPr>
          <p:spPr bwMode="auto">
            <a:xfrm>
              <a:off x="3824"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41" name="Rectangle 158"/>
            <p:cNvSpPr>
              <a:spLocks noChangeArrowheads="1"/>
            </p:cNvSpPr>
            <p:nvPr/>
          </p:nvSpPr>
          <p:spPr bwMode="auto">
            <a:xfrm>
              <a:off x="3783"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42" name="Rectangle 159"/>
            <p:cNvSpPr>
              <a:spLocks noChangeArrowheads="1"/>
            </p:cNvSpPr>
            <p:nvPr/>
          </p:nvSpPr>
          <p:spPr bwMode="auto">
            <a:xfrm>
              <a:off x="3926"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43" name="Line 160"/>
            <p:cNvSpPr>
              <a:spLocks noChangeShapeType="1"/>
            </p:cNvSpPr>
            <p:nvPr/>
          </p:nvSpPr>
          <p:spPr bwMode="auto">
            <a:xfrm flipH="1">
              <a:off x="3711" y="1465"/>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444" name="Rectangle 161"/>
            <p:cNvSpPr>
              <a:spLocks noChangeArrowheads="1"/>
            </p:cNvSpPr>
            <p:nvPr/>
          </p:nvSpPr>
          <p:spPr bwMode="auto">
            <a:xfrm>
              <a:off x="3875" y="149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2445" name="Rectangle 162"/>
            <p:cNvSpPr>
              <a:spLocks noChangeArrowheads="1"/>
            </p:cNvSpPr>
            <p:nvPr/>
          </p:nvSpPr>
          <p:spPr bwMode="auto">
            <a:xfrm>
              <a:off x="3813" y="1497"/>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46" name="Rectangle 163"/>
            <p:cNvSpPr>
              <a:spLocks noChangeArrowheads="1"/>
            </p:cNvSpPr>
            <p:nvPr/>
          </p:nvSpPr>
          <p:spPr bwMode="auto">
            <a:xfrm>
              <a:off x="3773" y="149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47" name="Rectangle 164"/>
            <p:cNvSpPr>
              <a:spLocks noChangeArrowheads="1"/>
            </p:cNvSpPr>
            <p:nvPr/>
          </p:nvSpPr>
          <p:spPr bwMode="auto">
            <a:xfrm>
              <a:off x="3926" y="149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48" name="Rectangle 165"/>
            <p:cNvSpPr>
              <a:spLocks noChangeArrowheads="1"/>
            </p:cNvSpPr>
            <p:nvPr/>
          </p:nvSpPr>
          <p:spPr bwMode="auto">
            <a:xfrm>
              <a:off x="3875" y="124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2449" name="Rectangle 166"/>
            <p:cNvSpPr>
              <a:spLocks noChangeArrowheads="1"/>
            </p:cNvSpPr>
            <p:nvPr/>
          </p:nvSpPr>
          <p:spPr bwMode="auto">
            <a:xfrm>
              <a:off x="3813" y="1249"/>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50" name="Rectangle 167"/>
            <p:cNvSpPr>
              <a:spLocks noChangeArrowheads="1"/>
            </p:cNvSpPr>
            <p:nvPr/>
          </p:nvSpPr>
          <p:spPr bwMode="auto">
            <a:xfrm>
              <a:off x="3773" y="124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51" name="Rectangle 168"/>
            <p:cNvSpPr>
              <a:spLocks noChangeArrowheads="1"/>
            </p:cNvSpPr>
            <p:nvPr/>
          </p:nvSpPr>
          <p:spPr bwMode="auto">
            <a:xfrm>
              <a:off x="3926" y="124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52" name="Rectangle 211"/>
            <p:cNvSpPr>
              <a:spLocks noChangeArrowheads="1"/>
            </p:cNvSpPr>
            <p:nvPr/>
          </p:nvSpPr>
          <p:spPr bwMode="auto">
            <a:xfrm>
              <a:off x="3138" y="1353"/>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53" name="Rectangle 212"/>
            <p:cNvSpPr>
              <a:spLocks noChangeArrowheads="1"/>
            </p:cNvSpPr>
            <p:nvPr/>
          </p:nvSpPr>
          <p:spPr bwMode="auto">
            <a:xfrm>
              <a:off x="3138" y="960"/>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54" name="Rectangle 223"/>
            <p:cNvSpPr>
              <a:spLocks noChangeArrowheads="1"/>
            </p:cNvSpPr>
            <p:nvPr/>
          </p:nvSpPr>
          <p:spPr bwMode="auto">
            <a:xfrm>
              <a:off x="2749" y="872"/>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2455" name="Rectangle 224"/>
            <p:cNvSpPr>
              <a:spLocks noChangeArrowheads="1"/>
            </p:cNvSpPr>
            <p:nvPr/>
          </p:nvSpPr>
          <p:spPr bwMode="auto">
            <a:xfrm>
              <a:off x="2749" y="1257"/>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(d)</a:t>
              </a:r>
              <a:endParaRPr lang="en-CA" altLang="zh-CN" sz="2400">
                <a:latin typeface="Times New Roman" pitchFamily="18" charset="0"/>
                <a:ea typeface="SimSun" pitchFamily="2" charset="-122"/>
              </a:endParaRPr>
            </a:p>
          </p:txBody>
        </p:sp>
      </p:grpSp>
      <p:grpSp>
        <p:nvGrpSpPr>
          <p:cNvPr id="4" name="Group 272"/>
          <p:cNvGrpSpPr>
            <a:grpSpLocks/>
          </p:cNvGrpSpPr>
          <p:nvPr/>
        </p:nvGrpSpPr>
        <p:grpSpPr bwMode="auto">
          <a:xfrm>
            <a:off x="1600200" y="1384300"/>
            <a:ext cx="1982788" cy="4675188"/>
            <a:chOff x="1008" y="872"/>
            <a:chExt cx="1249" cy="2945"/>
          </a:xfrm>
        </p:grpSpPr>
        <p:sp>
          <p:nvSpPr>
            <p:cNvPr id="12296" name="Rectangle 5"/>
            <p:cNvSpPr>
              <a:spLocks noChangeArrowheads="1"/>
            </p:cNvSpPr>
            <p:nvPr/>
          </p:nvSpPr>
          <p:spPr bwMode="auto">
            <a:xfrm>
              <a:off x="1499" y="125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1 0 1 1</a:t>
              </a:r>
              <a:endParaRPr lang="en-CA" altLang="zh-CN" sz="2400">
                <a:latin typeface="Times New Roman" pitchFamily="18" charset="0"/>
                <a:ea typeface="SimSun" pitchFamily="2" charset="-122"/>
              </a:endParaRPr>
            </a:p>
          </p:txBody>
        </p:sp>
        <p:sp>
          <p:nvSpPr>
            <p:cNvPr id="12297" name="Rectangle 6"/>
            <p:cNvSpPr>
              <a:spLocks noChangeArrowheads="1"/>
            </p:cNvSpPr>
            <p:nvPr/>
          </p:nvSpPr>
          <p:spPr bwMode="auto">
            <a:xfrm>
              <a:off x="1499" y="135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1 1 1 0</a:t>
              </a:r>
              <a:endParaRPr lang="en-CA" altLang="zh-CN" sz="2400">
                <a:latin typeface="Times New Roman" pitchFamily="18" charset="0"/>
                <a:ea typeface="SimSun" pitchFamily="2" charset="-122"/>
              </a:endParaRPr>
            </a:p>
          </p:txBody>
        </p:sp>
        <p:sp>
          <p:nvSpPr>
            <p:cNvPr id="12298" name="Rectangle 7"/>
            <p:cNvSpPr>
              <a:spLocks noChangeArrowheads="1"/>
            </p:cNvSpPr>
            <p:nvPr/>
          </p:nvSpPr>
          <p:spPr bwMode="auto">
            <a:xfrm>
              <a:off x="1499" y="149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299" name="Rectangle 8"/>
            <p:cNvSpPr>
              <a:spLocks noChangeArrowheads="1"/>
            </p:cNvSpPr>
            <p:nvPr/>
          </p:nvSpPr>
          <p:spPr bwMode="auto">
            <a:xfrm>
              <a:off x="1499" y="164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1 1 0 1</a:t>
              </a:r>
              <a:endParaRPr lang="en-CA" altLang="zh-CN" sz="2400">
                <a:latin typeface="Times New Roman" pitchFamily="18" charset="0"/>
                <a:ea typeface="SimSun" pitchFamily="2" charset="-122"/>
              </a:endParaRPr>
            </a:p>
          </p:txBody>
        </p:sp>
        <p:sp>
          <p:nvSpPr>
            <p:cNvPr id="12300" name="Rectangle 9"/>
            <p:cNvSpPr>
              <a:spLocks noChangeArrowheads="1"/>
            </p:cNvSpPr>
            <p:nvPr/>
          </p:nvSpPr>
          <p:spPr bwMode="auto">
            <a:xfrm>
              <a:off x="1499" y="1739"/>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301" name="Rectangle 10"/>
            <p:cNvSpPr>
              <a:spLocks noChangeArrowheads="1"/>
            </p:cNvSpPr>
            <p:nvPr/>
          </p:nvSpPr>
          <p:spPr bwMode="auto">
            <a:xfrm>
              <a:off x="1499" y="2035"/>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0 0 1 0</a:t>
              </a:r>
              <a:endParaRPr lang="en-CA" altLang="zh-CN" sz="2400">
                <a:latin typeface="Times New Roman" pitchFamily="18" charset="0"/>
                <a:ea typeface="SimSun" pitchFamily="2" charset="-122"/>
              </a:endParaRPr>
            </a:p>
          </p:txBody>
        </p:sp>
        <p:sp>
          <p:nvSpPr>
            <p:cNvPr id="12302" name="Rectangle 11"/>
            <p:cNvSpPr>
              <a:spLocks noChangeArrowheads="1"/>
            </p:cNvSpPr>
            <p:nvPr/>
          </p:nvSpPr>
          <p:spPr bwMode="auto">
            <a:xfrm>
              <a:off x="1499" y="2131"/>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0 1 0 0</a:t>
              </a:r>
              <a:endParaRPr lang="en-CA" altLang="zh-CN" sz="2400">
                <a:latin typeface="Times New Roman" pitchFamily="18" charset="0"/>
                <a:ea typeface="SimSun" pitchFamily="2" charset="-122"/>
              </a:endParaRPr>
            </a:p>
          </p:txBody>
        </p:sp>
        <p:sp>
          <p:nvSpPr>
            <p:cNvPr id="12303" name="Rectangle 12"/>
            <p:cNvSpPr>
              <a:spLocks noChangeArrowheads="1"/>
            </p:cNvSpPr>
            <p:nvPr/>
          </p:nvSpPr>
          <p:spPr bwMode="auto">
            <a:xfrm>
              <a:off x="1499" y="242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0 1 1 0</a:t>
              </a:r>
              <a:endParaRPr lang="en-CA" altLang="zh-CN" sz="2400">
                <a:latin typeface="Times New Roman" pitchFamily="18" charset="0"/>
                <a:ea typeface="SimSun" pitchFamily="2" charset="-122"/>
              </a:endParaRPr>
            </a:p>
          </p:txBody>
        </p:sp>
        <p:sp>
          <p:nvSpPr>
            <p:cNvPr id="12304" name="Rectangle 13"/>
            <p:cNvSpPr>
              <a:spLocks noChangeArrowheads="1"/>
            </p:cNvSpPr>
            <p:nvPr/>
          </p:nvSpPr>
          <p:spPr bwMode="auto">
            <a:xfrm>
              <a:off x="1499" y="2523"/>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0 0 1 1</a:t>
              </a:r>
              <a:endParaRPr lang="en-CA" altLang="zh-CN" sz="2400">
                <a:latin typeface="Times New Roman" pitchFamily="18" charset="0"/>
                <a:ea typeface="SimSun" pitchFamily="2" charset="-122"/>
              </a:endParaRPr>
            </a:p>
          </p:txBody>
        </p:sp>
        <p:sp>
          <p:nvSpPr>
            <p:cNvPr id="12305" name="Rectangle 14"/>
            <p:cNvSpPr>
              <a:spLocks noChangeArrowheads="1"/>
            </p:cNvSpPr>
            <p:nvPr/>
          </p:nvSpPr>
          <p:spPr bwMode="auto">
            <a:xfrm>
              <a:off x="1499" y="2821"/>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306" name="Rectangle 15"/>
            <p:cNvSpPr>
              <a:spLocks noChangeArrowheads="1"/>
            </p:cNvSpPr>
            <p:nvPr/>
          </p:nvSpPr>
          <p:spPr bwMode="auto">
            <a:xfrm>
              <a:off x="1499" y="2917"/>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1 0 1 1</a:t>
              </a:r>
              <a:endParaRPr lang="en-CA" altLang="zh-CN" sz="2400">
                <a:latin typeface="Times New Roman" pitchFamily="18" charset="0"/>
                <a:ea typeface="SimSun" pitchFamily="2" charset="-122"/>
              </a:endParaRPr>
            </a:p>
          </p:txBody>
        </p:sp>
        <p:sp>
          <p:nvSpPr>
            <p:cNvPr id="12307" name="Rectangle 16"/>
            <p:cNvSpPr>
              <a:spLocks noChangeArrowheads="1"/>
            </p:cNvSpPr>
            <p:nvPr/>
          </p:nvSpPr>
          <p:spPr bwMode="auto">
            <a:xfrm>
              <a:off x="1499" y="3204"/>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1 0 0 1</a:t>
              </a:r>
              <a:endParaRPr lang="en-CA" altLang="zh-CN" sz="2400">
                <a:latin typeface="Times New Roman" pitchFamily="18" charset="0"/>
                <a:ea typeface="SimSun" pitchFamily="2" charset="-122"/>
              </a:endParaRPr>
            </a:p>
          </p:txBody>
        </p:sp>
        <p:sp>
          <p:nvSpPr>
            <p:cNvPr id="12308" name="Rectangle 17"/>
            <p:cNvSpPr>
              <a:spLocks noChangeArrowheads="1"/>
            </p:cNvSpPr>
            <p:nvPr/>
          </p:nvSpPr>
          <p:spPr bwMode="auto">
            <a:xfrm>
              <a:off x="1499" y="3301"/>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0 0 0 1</a:t>
              </a:r>
              <a:endParaRPr lang="en-CA" altLang="zh-CN" sz="2400">
                <a:latin typeface="Times New Roman" pitchFamily="18" charset="0"/>
                <a:ea typeface="SimSun" pitchFamily="2" charset="-122"/>
              </a:endParaRPr>
            </a:p>
          </p:txBody>
        </p:sp>
        <p:sp>
          <p:nvSpPr>
            <p:cNvPr id="12309" name="Rectangle 18"/>
            <p:cNvSpPr>
              <a:spLocks noChangeArrowheads="1"/>
            </p:cNvSpPr>
            <p:nvPr/>
          </p:nvSpPr>
          <p:spPr bwMode="auto">
            <a:xfrm>
              <a:off x="1499" y="3598"/>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0 0 1 0</a:t>
              </a:r>
              <a:endParaRPr lang="en-CA" altLang="zh-CN" sz="2400">
                <a:latin typeface="Times New Roman" pitchFamily="18" charset="0"/>
                <a:ea typeface="SimSun" pitchFamily="2" charset="-122"/>
              </a:endParaRPr>
            </a:p>
          </p:txBody>
        </p:sp>
        <p:sp>
          <p:nvSpPr>
            <p:cNvPr id="12310" name="Rectangle 19"/>
            <p:cNvSpPr>
              <a:spLocks noChangeArrowheads="1"/>
            </p:cNvSpPr>
            <p:nvPr/>
          </p:nvSpPr>
          <p:spPr bwMode="auto">
            <a:xfrm>
              <a:off x="1499" y="3694"/>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1 1 0 1</a:t>
              </a:r>
              <a:endParaRPr lang="en-CA" altLang="zh-CN" sz="2400">
                <a:latin typeface="Times New Roman" pitchFamily="18" charset="0"/>
                <a:ea typeface="SimSun" pitchFamily="2" charset="-122"/>
              </a:endParaRPr>
            </a:p>
          </p:txBody>
        </p:sp>
        <p:sp>
          <p:nvSpPr>
            <p:cNvPr id="12311" name="Line 20"/>
            <p:cNvSpPr>
              <a:spLocks noChangeShapeType="1"/>
            </p:cNvSpPr>
            <p:nvPr/>
          </p:nvSpPr>
          <p:spPr bwMode="auto">
            <a:xfrm flipH="1">
              <a:off x="1305" y="1465"/>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2" name="Line 21"/>
            <p:cNvSpPr>
              <a:spLocks noChangeShapeType="1"/>
            </p:cNvSpPr>
            <p:nvPr/>
          </p:nvSpPr>
          <p:spPr bwMode="auto">
            <a:xfrm flipH="1">
              <a:off x="1305" y="1858"/>
              <a:ext cx="512"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3" name="Line 22"/>
            <p:cNvSpPr>
              <a:spLocks noChangeShapeType="1"/>
            </p:cNvSpPr>
            <p:nvPr/>
          </p:nvSpPr>
          <p:spPr bwMode="auto">
            <a:xfrm flipH="1">
              <a:off x="1305" y="2251"/>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4" name="Line 23"/>
            <p:cNvSpPr>
              <a:spLocks noChangeShapeType="1"/>
            </p:cNvSpPr>
            <p:nvPr/>
          </p:nvSpPr>
          <p:spPr bwMode="auto">
            <a:xfrm flipH="1">
              <a:off x="1305" y="2635"/>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5" name="Line 24"/>
            <p:cNvSpPr>
              <a:spLocks noChangeShapeType="1"/>
            </p:cNvSpPr>
            <p:nvPr/>
          </p:nvSpPr>
          <p:spPr bwMode="auto">
            <a:xfrm flipH="1">
              <a:off x="1305" y="3028"/>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6" name="Line 25"/>
            <p:cNvSpPr>
              <a:spLocks noChangeShapeType="1"/>
            </p:cNvSpPr>
            <p:nvPr/>
          </p:nvSpPr>
          <p:spPr bwMode="auto">
            <a:xfrm flipH="1">
              <a:off x="1305" y="3421"/>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7" name="Line 26"/>
            <p:cNvSpPr>
              <a:spLocks noChangeShapeType="1"/>
            </p:cNvSpPr>
            <p:nvPr/>
          </p:nvSpPr>
          <p:spPr bwMode="auto">
            <a:xfrm flipH="1">
              <a:off x="1305" y="3806"/>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18" name="Rectangle 59"/>
            <p:cNvSpPr>
              <a:spLocks noChangeArrowheads="1"/>
            </p:cNvSpPr>
            <p:nvPr/>
          </p:nvSpPr>
          <p:spPr bwMode="auto">
            <a:xfrm>
              <a:off x="1499" y="111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0 1 0 1</a:t>
              </a:r>
              <a:endParaRPr lang="en-CA" altLang="zh-CN" sz="2400">
                <a:latin typeface="Times New Roman" pitchFamily="18" charset="0"/>
                <a:ea typeface="SimSun" pitchFamily="2" charset="-122"/>
              </a:endParaRPr>
            </a:p>
          </p:txBody>
        </p:sp>
        <p:sp>
          <p:nvSpPr>
            <p:cNvPr id="12319" name="Rectangle 60"/>
            <p:cNvSpPr>
              <a:spLocks noChangeArrowheads="1"/>
            </p:cNvSpPr>
            <p:nvPr/>
          </p:nvSpPr>
          <p:spPr bwMode="auto">
            <a:xfrm>
              <a:off x="1499" y="872"/>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0 0 1 0</a:t>
              </a:r>
              <a:endParaRPr lang="en-CA" altLang="zh-CN" sz="2400">
                <a:latin typeface="Times New Roman" pitchFamily="18" charset="0"/>
                <a:ea typeface="SimSun" pitchFamily="2" charset="-122"/>
              </a:endParaRPr>
            </a:p>
          </p:txBody>
        </p:sp>
        <p:sp>
          <p:nvSpPr>
            <p:cNvPr id="12320" name="Rectangle 61"/>
            <p:cNvSpPr>
              <a:spLocks noChangeArrowheads="1"/>
            </p:cNvSpPr>
            <p:nvPr/>
          </p:nvSpPr>
          <p:spPr bwMode="auto">
            <a:xfrm>
              <a:off x="1499" y="960"/>
              <a:ext cx="2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0 0 1 1</a:t>
              </a:r>
              <a:endParaRPr lang="en-CA" altLang="zh-CN" sz="2400">
                <a:latin typeface="Times New Roman" pitchFamily="18" charset="0"/>
                <a:ea typeface="SimSun" pitchFamily="2" charset="-122"/>
              </a:endParaRPr>
            </a:p>
          </p:txBody>
        </p:sp>
        <p:sp>
          <p:nvSpPr>
            <p:cNvPr id="12321" name="Line 62"/>
            <p:cNvSpPr>
              <a:spLocks noChangeShapeType="1"/>
            </p:cNvSpPr>
            <p:nvPr/>
          </p:nvSpPr>
          <p:spPr bwMode="auto">
            <a:xfrm flipH="1">
              <a:off x="1305" y="1072"/>
              <a:ext cx="5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22" name="Line 63"/>
            <p:cNvSpPr>
              <a:spLocks noChangeShapeType="1"/>
            </p:cNvSpPr>
            <p:nvPr/>
          </p:nvSpPr>
          <p:spPr bwMode="auto">
            <a:xfrm flipH="1">
              <a:off x="1970" y="1072"/>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23" name="Rectangle 64"/>
            <p:cNvSpPr>
              <a:spLocks noChangeArrowheads="1"/>
            </p:cNvSpPr>
            <p:nvPr/>
          </p:nvSpPr>
          <p:spPr bwMode="auto">
            <a:xfrm>
              <a:off x="2155" y="125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2324" name="Rectangle 65"/>
            <p:cNvSpPr>
              <a:spLocks noChangeArrowheads="1"/>
            </p:cNvSpPr>
            <p:nvPr/>
          </p:nvSpPr>
          <p:spPr bwMode="auto">
            <a:xfrm>
              <a:off x="2093" y="125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25" name="Rectangle 66"/>
            <p:cNvSpPr>
              <a:spLocks noChangeArrowheads="1"/>
            </p:cNvSpPr>
            <p:nvPr/>
          </p:nvSpPr>
          <p:spPr bwMode="auto">
            <a:xfrm>
              <a:off x="2063" y="125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26" name="Rectangle 67"/>
            <p:cNvSpPr>
              <a:spLocks noChangeArrowheads="1"/>
            </p:cNvSpPr>
            <p:nvPr/>
          </p:nvSpPr>
          <p:spPr bwMode="auto">
            <a:xfrm>
              <a:off x="2206" y="125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27" name="Rectangle 68"/>
            <p:cNvSpPr>
              <a:spLocks noChangeArrowheads="1"/>
            </p:cNvSpPr>
            <p:nvPr/>
          </p:nvSpPr>
          <p:spPr bwMode="auto">
            <a:xfrm>
              <a:off x="2134" y="87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328" name="Rectangle 69"/>
            <p:cNvSpPr>
              <a:spLocks noChangeArrowheads="1"/>
            </p:cNvSpPr>
            <p:nvPr/>
          </p:nvSpPr>
          <p:spPr bwMode="auto">
            <a:xfrm>
              <a:off x="2073" y="872"/>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29" name="Rectangle 70"/>
            <p:cNvSpPr>
              <a:spLocks noChangeArrowheads="1"/>
            </p:cNvSpPr>
            <p:nvPr/>
          </p:nvSpPr>
          <p:spPr bwMode="auto">
            <a:xfrm>
              <a:off x="2032" y="87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0" name="Rectangle 71"/>
            <p:cNvSpPr>
              <a:spLocks noChangeArrowheads="1"/>
            </p:cNvSpPr>
            <p:nvPr/>
          </p:nvSpPr>
          <p:spPr bwMode="auto">
            <a:xfrm>
              <a:off x="2185" y="87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1" name="Rectangle 72"/>
            <p:cNvSpPr>
              <a:spLocks noChangeArrowheads="1"/>
            </p:cNvSpPr>
            <p:nvPr/>
          </p:nvSpPr>
          <p:spPr bwMode="auto">
            <a:xfrm>
              <a:off x="2134" y="960"/>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332" name="Rectangle 73"/>
            <p:cNvSpPr>
              <a:spLocks noChangeArrowheads="1"/>
            </p:cNvSpPr>
            <p:nvPr/>
          </p:nvSpPr>
          <p:spPr bwMode="auto">
            <a:xfrm>
              <a:off x="2073" y="960"/>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3" name="Rectangle 74"/>
            <p:cNvSpPr>
              <a:spLocks noChangeArrowheads="1"/>
            </p:cNvSpPr>
            <p:nvPr/>
          </p:nvSpPr>
          <p:spPr bwMode="auto">
            <a:xfrm>
              <a:off x="2032" y="95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4" name="Rectangle 75"/>
            <p:cNvSpPr>
              <a:spLocks noChangeArrowheads="1"/>
            </p:cNvSpPr>
            <p:nvPr/>
          </p:nvSpPr>
          <p:spPr bwMode="auto">
            <a:xfrm>
              <a:off x="2185" y="95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5" name="Rectangle 76"/>
            <p:cNvSpPr>
              <a:spLocks noChangeArrowheads="1"/>
            </p:cNvSpPr>
            <p:nvPr/>
          </p:nvSpPr>
          <p:spPr bwMode="auto">
            <a:xfrm>
              <a:off x="2134" y="111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2336" name="Rectangle 77"/>
            <p:cNvSpPr>
              <a:spLocks noChangeArrowheads="1"/>
            </p:cNvSpPr>
            <p:nvPr/>
          </p:nvSpPr>
          <p:spPr bwMode="auto">
            <a:xfrm>
              <a:off x="2073" y="1112"/>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7" name="Rectangle 78"/>
            <p:cNvSpPr>
              <a:spLocks noChangeArrowheads="1"/>
            </p:cNvSpPr>
            <p:nvPr/>
          </p:nvSpPr>
          <p:spPr bwMode="auto">
            <a:xfrm>
              <a:off x="2032" y="111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8" name="Rectangle 79"/>
            <p:cNvSpPr>
              <a:spLocks noChangeArrowheads="1"/>
            </p:cNvSpPr>
            <p:nvPr/>
          </p:nvSpPr>
          <p:spPr bwMode="auto">
            <a:xfrm>
              <a:off x="2185" y="111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39" name="Line 80"/>
            <p:cNvSpPr>
              <a:spLocks noChangeShapeType="1"/>
            </p:cNvSpPr>
            <p:nvPr/>
          </p:nvSpPr>
          <p:spPr bwMode="auto">
            <a:xfrm flipH="1">
              <a:off x="1970" y="2251"/>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40" name="Rectangle 81"/>
            <p:cNvSpPr>
              <a:spLocks noChangeArrowheads="1"/>
            </p:cNvSpPr>
            <p:nvPr/>
          </p:nvSpPr>
          <p:spPr bwMode="auto">
            <a:xfrm>
              <a:off x="2134" y="204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341" name="Rectangle 82"/>
            <p:cNvSpPr>
              <a:spLocks noChangeArrowheads="1"/>
            </p:cNvSpPr>
            <p:nvPr/>
          </p:nvSpPr>
          <p:spPr bwMode="auto">
            <a:xfrm>
              <a:off x="2073" y="2042"/>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2" name="Rectangle 83"/>
            <p:cNvSpPr>
              <a:spLocks noChangeArrowheads="1"/>
            </p:cNvSpPr>
            <p:nvPr/>
          </p:nvSpPr>
          <p:spPr bwMode="auto">
            <a:xfrm>
              <a:off x="2032" y="204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3" name="Rectangle 84"/>
            <p:cNvSpPr>
              <a:spLocks noChangeArrowheads="1"/>
            </p:cNvSpPr>
            <p:nvPr/>
          </p:nvSpPr>
          <p:spPr bwMode="auto">
            <a:xfrm>
              <a:off x="2185" y="204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4" name="Rectangle 85"/>
            <p:cNvSpPr>
              <a:spLocks noChangeArrowheads="1"/>
            </p:cNvSpPr>
            <p:nvPr/>
          </p:nvSpPr>
          <p:spPr bwMode="auto">
            <a:xfrm>
              <a:off x="2145" y="213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12345" name="Rectangle 86"/>
            <p:cNvSpPr>
              <a:spLocks noChangeArrowheads="1"/>
            </p:cNvSpPr>
            <p:nvPr/>
          </p:nvSpPr>
          <p:spPr bwMode="auto">
            <a:xfrm>
              <a:off x="2073" y="2131"/>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6" name="Rectangle 87"/>
            <p:cNvSpPr>
              <a:spLocks noChangeArrowheads="1"/>
            </p:cNvSpPr>
            <p:nvPr/>
          </p:nvSpPr>
          <p:spPr bwMode="auto">
            <a:xfrm>
              <a:off x="2032" y="212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7" name="Rectangle 88"/>
            <p:cNvSpPr>
              <a:spLocks noChangeArrowheads="1"/>
            </p:cNvSpPr>
            <p:nvPr/>
          </p:nvSpPr>
          <p:spPr bwMode="auto">
            <a:xfrm>
              <a:off x="2185" y="212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48" name="Rectangle 89"/>
            <p:cNvSpPr>
              <a:spLocks noChangeArrowheads="1"/>
            </p:cNvSpPr>
            <p:nvPr/>
          </p:nvSpPr>
          <p:spPr bwMode="auto">
            <a:xfrm>
              <a:off x="2155" y="135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349" name="Rectangle 90"/>
            <p:cNvSpPr>
              <a:spLocks noChangeArrowheads="1"/>
            </p:cNvSpPr>
            <p:nvPr/>
          </p:nvSpPr>
          <p:spPr bwMode="auto">
            <a:xfrm>
              <a:off x="2093"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50" name="Rectangle 91"/>
            <p:cNvSpPr>
              <a:spLocks noChangeArrowheads="1"/>
            </p:cNvSpPr>
            <p:nvPr/>
          </p:nvSpPr>
          <p:spPr bwMode="auto">
            <a:xfrm>
              <a:off x="2063"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51" name="Rectangle 92"/>
            <p:cNvSpPr>
              <a:spLocks noChangeArrowheads="1"/>
            </p:cNvSpPr>
            <p:nvPr/>
          </p:nvSpPr>
          <p:spPr bwMode="auto">
            <a:xfrm>
              <a:off x="2196" y="135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52" name="Rectangle 93"/>
            <p:cNvSpPr>
              <a:spLocks noChangeArrowheads="1"/>
            </p:cNvSpPr>
            <p:nvPr/>
          </p:nvSpPr>
          <p:spPr bwMode="auto">
            <a:xfrm>
              <a:off x="2155" y="149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2353" name="Rectangle 94"/>
            <p:cNvSpPr>
              <a:spLocks noChangeArrowheads="1"/>
            </p:cNvSpPr>
            <p:nvPr/>
          </p:nvSpPr>
          <p:spPr bwMode="auto">
            <a:xfrm>
              <a:off x="2093" y="149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54" name="Rectangle 95"/>
            <p:cNvSpPr>
              <a:spLocks noChangeArrowheads="1"/>
            </p:cNvSpPr>
            <p:nvPr/>
          </p:nvSpPr>
          <p:spPr bwMode="auto">
            <a:xfrm>
              <a:off x="2063" y="149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55" name="Rectangle 96"/>
            <p:cNvSpPr>
              <a:spLocks noChangeArrowheads="1"/>
            </p:cNvSpPr>
            <p:nvPr/>
          </p:nvSpPr>
          <p:spPr bwMode="auto">
            <a:xfrm>
              <a:off x="2196" y="149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56" name="Line 97"/>
            <p:cNvSpPr>
              <a:spLocks noChangeShapeType="1"/>
            </p:cNvSpPr>
            <p:nvPr/>
          </p:nvSpPr>
          <p:spPr bwMode="auto">
            <a:xfrm flipH="1">
              <a:off x="1970" y="1465"/>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57" name="Rectangle 98"/>
            <p:cNvSpPr>
              <a:spLocks noChangeArrowheads="1"/>
            </p:cNvSpPr>
            <p:nvPr/>
          </p:nvSpPr>
          <p:spPr bwMode="auto">
            <a:xfrm>
              <a:off x="2155" y="164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358" name="Rectangle 99"/>
            <p:cNvSpPr>
              <a:spLocks noChangeArrowheads="1"/>
            </p:cNvSpPr>
            <p:nvPr/>
          </p:nvSpPr>
          <p:spPr bwMode="auto">
            <a:xfrm>
              <a:off x="2093" y="1649"/>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59" name="Rectangle 100"/>
            <p:cNvSpPr>
              <a:spLocks noChangeArrowheads="1"/>
            </p:cNvSpPr>
            <p:nvPr/>
          </p:nvSpPr>
          <p:spPr bwMode="auto">
            <a:xfrm>
              <a:off x="2063" y="1649"/>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60" name="Rectangle 101"/>
            <p:cNvSpPr>
              <a:spLocks noChangeArrowheads="1"/>
            </p:cNvSpPr>
            <p:nvPr/>
          </p:nvSpPr>
          <p:spPr bwMode="auto">
            <a:xfrm>
              <a:off x="2206" y="1649"/>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61" name="Rectangle 102"/>
            <p:cNvSpPr>
              <a:spLocks noChangeArrowheads="1"/>
            </p:cNvSpPr>
            <p:nvPr/>
          </p:nvSpPr>
          <p:spPr bwMode="auto">
            <a:xfrm>
              <a:off x="2145" y="1746"/>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2362" name="Rectangle 103"/>
            <p:cNvSpPr>
              <a:spLocks noChangeArrowheads="1"/>
            </p:cNvSpPr>
            <p:nvPr/>
          </p:nvSpPr>
          <p:spPr bwMode="auto">
            <a:xfrm>
              <a:off x="2093" y="174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63" name="Rectangle 104"/>
            <p:cNvSpPr>
              <a:spLocks noChangeArrowheads="1"/>
            </p:cNvSpPr>
            <p:nvPr/>
          </p:nvSpPr>
          <p:spPr bwMode="auto">
            <a:xfrm>
              <a:off x="2063" y="174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64" name="Rectangle 105"/>
            <p:cNvSpPr>
              <a:spLocks noChangeArrowheads="1"/>
            </p:cNvSpPr>
            <p:nvPr/>
          </p:nvSpPr>
          <p:spPr bwMode="auto">
            <a:xfrm>
              <a:off x="2196" y="174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65" name="Line 106"/>
            <p:cNvSpPr>
              <a:spLocks noChangeShapeType="1"/>
            </p:cNvSpPr>
            <p:nvPr/>
          </p:nvSpPr>
          <p:spPr bwMode="auto">
            <a:xfrm flipH="1">
              <a:off x="1970" y="1858"/>
              <a:ext cx="287"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66" name="Line 107"/>
            <p:cNvSpPr>
              <a:spLocks noChangeShapeType="1"/>
            </p:cNvSpPr>
            <p:nvPr/>
          </p:nvSpPr>
          <p:spPr bwMode="auto">
            <a:xfrm flipH="1">
              <a:off x="1970" y="2635"/>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67" name="Rectangle 108"/>
            <p:cNvSpPr>
              <a:spLocks noChangeArrowheads="1"/>
            </p:cNvSpPr>
            <p:nvPr/>
          </p:nvSpPr>
          <p:spPr bwMode="auto">
            <a:xfrm>
              <a:off x="2134" y="2436"/>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12368" name="Rectangle 109"/>
            <p:cNvSpPr>
              <a:spLocks noChangeArrowheads="1"/>
            </p:cNvSpPr>
            <p:nvPr/>
          </p:nvSpPr>
          <p:spPr bwMode="auto">
            <a:xfrm>
              <a:off x="2073" y="2436"/>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69" name="Rectangle 110"/>
            <p:cNvSpPr>
              <a:spLocks noChangeArrowheads="1"/>
            </p:cNvSpPr>
            <p:nvPr/>
          </p:nvSpPr>
          <p:spPr bwMode="auto">
            <a:xfrm>
              <a:off x="2032" y="243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0" name="Rectangle 111"/>
            <p:cNvSpPr>
              <a:spLocks noChangeArrowheads="1"/>
            </p:cNvSpPr>
            <p:nvPr/>
          </p:nvSpPr>
          <p:spPr bwMode="auto">
            <a:xfrm>
              <a:off x="2185" y="243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1" name="Rectangle 112"/>
            <p:cNvSpPr>
              <a:spLocks noChangeArrowheads="1"/>
            </p:cNvSpPr>
            <p:nvPr/>
          </p:nvSpPr>
          <p:spPr bwMode="auto">
            <a:xfrm>
              <a:off x="2134" y="2515"/>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372" name="Rectangle 113"/>
            <p:cNvSpPr>
              <a:spLocks noChangeArrowheads="1"/>
            </p:cNvSpPr>
            <p:nvPr/>
          </p:nvSpPr>
          <p:spPr bwMode="auto">
            <a:xfrm>
              <a:off x="2073" y="2515"/>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3" name="Rectangle 114"/>
            <p:cNvSpPr>
              <a:spLocks noChangeArrowheads="1"/>
            </p:cNvSpPr>
            <p:nvPr/>
          </p:nvSpPr>
          <p:spPr bwMode="auto">
            <a:xfrm>
              <a:off x="2032" y="2515"/>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4" name="Rectangle 115"/>
            <p:cNvSpPr>
              <a:spLocks noChangeArrowheads="1"/>
            </p:cNvSpPr>
            <p:nvPr/>
          </p:nvSpPr>
          <p:spPr bwMode="auto">
            <a:xfrm>
              <a:off x="2185" y="2515"/>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5" name="Rectangle 116"/>
            <p:cNvSpPr>
              <a:spLocks noChangeArrowheads="1"/>
            </p:cNvSpPr>
            <p:nvPr/>
          </p:nvSpPr>
          <p:spPr bwMode="auto">
            <a:xfrm>
              <a:off x="2134" y="330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2376" name="Rectangle 117"/>
            <p:cNvSpPr>
              <a:spLocks noChangeArrowheads="1"/>
            </p:cNvSpPr>
            <p:nvPr/>
          </p:nvSpPr>
          <p:spPr bwMode="auto">
            <a:xfrm>
              <a:off x="2073" y="3301"/>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7" name="Rectangle 118"/>
            <p:cNvSpPr>
              <a:spLocks noChangeArrowheads="1"/>
            </p:cNvSpPr>
            <p:nvPr/>
          </p:nvSpPr>
          <p:spPr bwMode="auto">
            <a:xfrm>
              <a:off x="2032" y="330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8" name="Rectangle 119"/>
            <p:cNvSpPr>
              <a:spLocks noChangeArrowheads="1"/>
            </p:cNvSpPr>
            <p:nvPr/>
          </p:nvSpPr>
          <p:spPr bwMode="auto">
            <a:xfrm>
              <a:off x="2185" y="330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79" name="Rectangle 120"/>
            <p:cNvSpPr>
              <a:spLocks noChangeArrowheads="1"/>
            </p:cNvSpPr>
            <p:nvPr/>
          </p:nvSpPr>
          <p:spPr bwMode="auto">
            <a:xfrm>
              <a:off x="2134" y="282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2380" name="Rectangle 121"/>
            <p:cNvSpPr>
              <a:spLocks noChangeArrowheads="1"/>
            </p:cNvSpPr>
            <p:nvPr/>
          </p:nvSpPr>
          <p:spPr bwMode="auto">
            <a:xfrm>
              <a:off x="2083" y="282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81" name="Rectangle 122"/>
            <p:cNvSpPr>
              <a:spLocks noChangeArrowheads="1"/>
            </p:cNvSpPr>
            <p:nvPr/>
          </p:nvSpPr>
          <p:spPr bwMode="auto">
            <a:xfrm>
              <a:off x="2042" y="282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82" name="Rectangle 123"/>
            <p:cNvSpPr>
              <a:spLocks noChangeArrowheads="1"/>
            </p:cNvSpPr>
            <p:nvPr/>
          </p:nvSpPr>
          <p:spPr bwMode="auto">
            <a:xfrm>
              <a:off x="2185" y="282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83" name="Rectangle 124"/>
            <p:cNvSpPr>
              <a:spLocks noChangeArrowheads="1"/>
            </p:cNvSpPr>
            <p:nvPr/>
          </p:nvSpPr>
          <p:spPr bwMode="auto">
            <a:xfrm>
              <a:off x="2155" y="291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12384" name="Rectangle 125"/>
            <p:cNvSpPr>
              <a:spLocks noChangeArrowheads="1"/>
            </p:cNvSpPr>
            <p:nvPr/>
          </p:nvSpPr>
          <p:spPr bwMode="auto">
            <a:xfrm>
              <a:off x="2093" y="291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85" name="Rectangle 126"/>
            <p:cNvSpPr>
              <a:spLocks noChangeArrowheads="1"/>
            </p:cNvSpPr>
            <p:nvPr/>
          </p:nvSpPr>
          <p:spPr bwMode="auto">
            <a:xfrm>
              <a:off x="2063" y="291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86" name="Rectangle 127"/>
            <p:cNvSpPr>
              <a:spLocks noChangeArrowheads="1"/>
            </p:cNvSpPr>
            <p:nvPr/>
          </p:nvSpPr>
          <p:spPr bwMode="auto">
            <a:xfrm>
              <a:off x="2196" y="291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87" name="Line 128"/>
            <p:cNvSpPr>
              <a:spLocks noChangeShapeType="1"/>
            </p:cNvSpPr>
            <p:nvPr/>
          </p:nvSpPr>
          <p:spPr bwMode="auto">
            <a:xfrm flipH="1">
              <a:off x="1970" y="3028"/>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88" name="Rectangle 129"/>
            <p:cNvSpPr>
              <a:spLocks noChangeArrowheads="1"/>
            </p:cNvSpPr>
            <p:nvPr/>
          </p:nvSpPr>
          <p:spPr bwMode="auto">
            <a:xfrm>
              <a:off x="2155" y="321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12389" name="Rectangle 130"/>
            <p:cNvSpPr>
              <a:spLocks noChangeArrowheads="1"/>
            </p:cNvSpPr>
            <p:nvPr/>
          </p:nvSpPr>
          <p:spPr bwMode="auto">
            <a:xfrm>
              <a:off x="2093" y="321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90" name="Rectangle 131"/>
            <p:cNvSpPr>
              <a:spLocks noChangeArrowheads="1"/>
            </p:cNvSpPr>
            <p:nvPr/>
          </p:nvSpPr>
          <p:spPr bwMode="auto">
            <a:xfrm>
              <a:off x="2063" y="321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91" name="Rectangle 132"/>
            <p:cNvSpPr>
              <a:spLocks noChangeArrowheads="1"/>
            </p:cNvSpPr>
            <p:nvPr/>
          </p:nvSpPr>
          <p:spPr bwMode="auto">
            <a:xfrm>
              <a:off x="2206" y="3213"/>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392" name="Line 133"/>
            <p:cNvSpPr>
              <a:spLocks noChangeShapeType="1"/>
            </p:cNvSpPr>
            <p:nvPr/>
          </p:nvSpPr>
          <p:spPr bwMode="auto">
            <a:xfrm flipH="1">
              <a:off x="1970" y="3421"/>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93" name="Line 134"/>
            <p:cNvSpPr>
              <a:spLocks noChangeShapeType="1"/>
            </p:cNvSpPr>
            <p:nvPr/>
          </p:nvSpPr>
          <p:spPr bwMode="auto">
            <a:xfrm flipH="1">
              <a:off x="1970" y="3806"/>
              <a:ext cx="2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94" name="Rectangle 135"/>
            <p:cNvSpPr>
              <a:spLocks noChangeArrowheads="1"/>
            </p:cNvSpPr>
            <p:nvPr/>
          </p:nvSpPr>
          <p:spPr bwMode="auto">
            <a:xfrm>
              <a:off x="2134" y="3605"/>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12395" name="Rectangle 136"/>
            <p:cNvSpPr>
              <a:spLocks noChangeArrowheads="1"/>
            </p:cNvSpPr>
            <p:nvPr/>
          </p:nvSpPr>
          <p:spPr bwMode="auto">
            <a:xfrm>
              <a:off x="2073" y="3605"/>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96" name="Rectangle 137"/>
            <p:cNvSpPr>
              <a:spLocks noChangeArrowheads="1"/>
            </p:cNvSpPr>
            <p:nvPr/>
          </p:nvSpPr>
          <p:spPr bwMode="auto">
            <a:xfrm>
              <a:off x="2032" y="3605"/>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97" name="Rectangle 138"/>
            <p:cNvSpPr>
              <a:spLocks noChangeArrowheads="1"/>
            </p:cNvSpPr>
            <p:nvPr/>
          </p:nvSpPr>
          <p:spPr bwMode="auto">
            <a:xfrm>
              <a:off x="2185" y="3605"/>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398" name="Rectangle 139"/>
            <p:cNvSpPr>
              <a:spLocks noChangeArrowheads="1"/>
            </p:cNvSpPr>
            <p:nvPr/>
          </p:nvSpPr>
          <p:spPr bwMode="auto">
            <a:xfrm>
              <a:off x="2134" y="3702"/>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12399" name="Rectangle 140"/>
            <p:cNvSpPr>
              <a:spLocks noChangeArrowheads="1"/>
            </p:cNvSpPr>
            <p:nvPr/>
          </p:nvSpPr>
          <p:spPr bwMode="auto">
            <a:xfrm>
              <a:off x="2083" y="370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0" name="Rectangle 141"/>
            <p:cNvSpPr>
              <a:spLocks noChangeArrowheads="1"/>
            </p:cNvSpPr>
            <p:nvPr/>
          </p:nvSpPr>
          <p:spPr bwMode="auto">
            <a:xfrm>
              <a:off x="2042" y="370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01" name="Rectangle 142"/>
            <p:cNvSpPr>
              <a:spLocks noChangeArrowheads="1"/>
            </p:cNvSpPr>
            <p:nvPr/>
          </p:nvSpPr>
          <p:spPr bwMode="auto">
            <a:xfrm>
              <a:off x="2185" y="3702"/>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Symbol" pitchFamily="18" charset="2"/>
                  <a:ea typeface="SimSun" pitchFamily="2" charset="-122"/>
                </a:rPr>
                <a:t>)</a:t>
              </a:r>
              <a:endParaRPr lang="en-CA" altLang="zh-CN" sz="2400">
                <a:latin typeface="Times New Roman" pitchFamily="18" charset="0"/>
                <a:ea typeface="SimSun" pitchFamily="2" charset="-122"/>
              </a:endParaRPr>
            </a:p>
          </p:txBody>
        </p:sp>
        <p:sp>
          <p:nvSpPr>
            <p:cNvPr id="12402" name="Rectangle 213"/>
            <p:cNvSpPr>
              <a:spLocks noChangeArrowheads="1"/>
            </p:cNvSpPr>
            <p:nvPr/>
          </p:nvSpPr>
          <p:spPr bwMode="auto">
            <a:xfrm>
              <a:off x="1397" y="1353"/>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3" name="Rectangle 214"/>
            <p:cNvSpPr>
              <a:spLocks noChangeArrowheads="1"/>
            </p:cNvSpPr>
            <p:nvPr/>
          </p:nvSpPr>
          <p:spPr bwMode="auto">
            <a:xfrm>
              <a:off x="1397" y="960"/>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4" name="Rectangle 215"/>
            <p:cNvSpPr>
              <a:spLocks noChangeArrowheads="1"/>
            </p:cNvSpPr>
            <p:nvPr/>
          </p:nvSpPr>
          <p:spPr bwMode="auto">
            <a:xfrm>
              <a:off x="1397" y="1746"/>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5" name="Rectangle 216"/>
            <p:cNvSpPr>
              <a:spLocks noChangeArrowheads="1"/>
            </p:cNvSpPr>
            <p:nvPr/>
          </p:nvSpPr>
          <p:spPr bwMode="auto">
            <a:xfrm>
              <a:off x="1397" y="213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6" name="Rectangle 217"/>
            <p:cNvSpPr>
              <a:spLocks noChangeArrowheads="1"/>
            </p:cNvSpPr>
            <p:nvPr/>
          </p:nvSpPr>
          <p:spPr bwMode="auto">
            <a:xfrm>
              <a:off x="1397" y="2524"/>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7" name="Rectangle 218"/>
            <p:cNvSpPr>
              <a:spLocks noChangeArrowheads="1"/>
            </p:cNvSpPr>
            <p:nvPr/>
          </p:nvSpPr>
          <p:spPr bwMode="auto">
            <a:xfrm>
              <a:off x="1397" y="2917"/>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8" name="Rectangle 219"/>
            <p:cNvSpPr>
              <a:spLocks noChangeArrowheads="1"/>
            </p:cNvSpPr>
            <p:nvPr/>
          </p:nvSpPr>
          <p:spPr bwMode="auto">
            <a:xfrm>
              <a:off x="1397" y="3301"/>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09" name="Rectangle 220"/>
            <p:cNvSpPr>
              <a:spLocks noChangeArrowheads="1"/>
            </p:cNvSpPr>
            <p:nvPr/>
          </p:nvSpPr>
          <p:spPr bwMode="auto">
            <a:xfrm>
              <a:off x="1397" y="3695"/>
              <a:ext cx="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2410" name="Rectangle 221"/>
            <p:cNvSpPr>
              <a:spLocks noChangeArrowheads="1"/>
            </p:cNvSpPr>
            <p:nvPr/>
          </p:nvSpPr>
          <p:spPr bwMode="auto">
            <a:xfrm>
              <a:off x="1008" y="872"/>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a:t>
              </a:r>
              <a:endParaRPr lang="en-CA" altLang="zh-CN" sz="2400">
                <a:latin typeface="Times New Roman" pitchFamily="18" charset="0"/>
                <a:ea typeface="SimSun" pitchFamily="2" charset="-122"/>
              </a:endParaRPr>
            </a:p>
          </p:txBody>
        </p:sp>
        <p:sp>
          <p:nvSpPr>
            <p:cNvPr id="12411" name="Rectangle 222"/>
            <p:cNvSpPr>
              <a:spLocks noChangeArrowheads="1"/>
            </p:cNvSpPr>
            <p:nvPr/>
          </p:nvSpPr>
          <p:spPr bwMode="auto">
            <a:xfrm>
              <a:off x="1008" y="1257"/>
              <a:ext cx="1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12412" name="Rectangle 225"/>
            <p:cNvSpPr>
              <a:spLocks noChangeArrowheads="1"/>
            </p:cNvSpPr>
            <p:nvPr/>
          </p:nvSpPr>
          <p:spPr bwMode="auto">
            <a:xfrm>
              <a:off x="1008" y="1642"/>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(e)</a:t>
              </a:r>
              <a:endParaRPr lang="en-CA" altLang="zh-CN" sz="2400">
                <a:latin typeface="Times New Roman" pitchFamily="18" charset="0"/>
                <a:ea typeface="SimSun" pitchFamily="2" charset="-122"/>
              </a:endParaRPr>
            </a:p>
          </p:txBody>
        </p:sp>
        <p:sp>
          <p:nvSpPr>
            <p:cNvPr id="12413" name="Rectangle 226"/>
            <p:cNvSpPr>
              <a:spLocks noChangeArrowheads="1"/>
            </p:cNvSpPr>
            <p:nvPr/>
          </p:nvSpPr>
          <p:spPr bwMode="auto">
            <a:xfrm>
              <a:off x="1018" y="2035"/>
              <a:ext cx="9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(f)</a:t>
              </a:r>
              <a:endParaRPr lang="en-CA" altLang="zh-CN" sz="2400">
                <a:latin typeface="Times New Roman" pitchFamily="18" charset="0"/>
                <a:ea typeface="SimSun" pitchFamily="2" charset="-122"/>
              </a:endParaRPr>
            </a:p>
          </p:txBody>
        </p:sp>
        <p:sp>
          <p:nvSpPr>
            <p:cNvPr id="12414" name="Rectangle 227"/>
            <p:cNvSpPr>
              <a:spLocks noChangeArrowheads="1"/>
            </p:cNvSpPr>
            <p:nvPr/>
          </p:nvSpPr>
          <p:spPr bwMode="auto">
            <a:xfrm>
              <a:off x="1008" y="2428"/>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(g)</a:t>
              </a:r>
              <a:endParaRPr lang="en-CA" altLang="zh-CN" sz="2400">
                <a:latin typeface="Times New Roman" pitchFamily="18" charset="0"/>
                <a:ea typeface="SimSun" pitchFamily="2" charset="-122"/>
              </a:endParaRPr>
            </a:p>
          </p:txBody>
        </p:sp>
        <p:sp>
          <p:nvSpPr>
            <p:cNvPr id="12415" name="Rectangle 228"/>
            <p:cNvSpPr>
              <a:spLocks noChangeArrowheads="1"/>
            </p:cNvSpPr>
            <p:nvPr/>
          </p:nvSpPr>
          <p:spPr bwMode="auto">
            <a:xfrm>
              <a:off x="1008" y="2820"/>
              <a:ext cx="1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(h)</a:t>
              </a:r>
              <a:endParaRPr lang="en-CA" altLang="zh-CN" sz="2400">
                <a:latin typeface="Times New Roman" pitchFamily="18" charset="0"/>
                <a:ea typeface="SimSun" pitchFamily="2" charset="-122"/>
              </a:endParaRPr>
            </a:p>
          </p:txBody>
        </p:sp>
        <p:sp>
          <p:nvSpPr>
            <p:cNvPr id="12416" name="Rectangle 229"/>
            <p:cNvSpPr>
              <a:spLocks noChangeArrowheads="1"/>
            </p:cNvSpPr>
            <p:nvPr/>
          </p:nvSpPr>
          <p:spPr bwMode="auto">
            <a:xfrm>
              <a:off x="1018" y="3205"/>
              <a:ext cx="8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12417" name="Rectangle 230"/>
            <p:cNvSpPr>
              <a:spLocks noChangeArrowheads="1"/>
            </p:cNvSpPr>
            <p:nvPr/>
          </p:nvSpPr>
          <p:spPr bwMode="auto">
            <a:xfrm>
              <a:off x="1018" y="3597"/>
              <a:ext cx="8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(j)</a:t>
              </a:r>
              <a:endParaRPr lang="en-CA" altLang="zh-CN" sz="2400">
                <a:latin typeface="Times New Roman" pitchFamily="18" charset="0"/>
                <a:ea typeface="SimSun" pitchFamily="2" charset="-122"/>
              </a:endParaRPr>
            </a:p>
          </p:txBody>
        </p:sp>
      </p:grpSp>
      <p:sp>
        <p:nvSpPr>
          <p:cNvPr id="12294" name="Rectangle 231"/>
          <p:cNvSpPr>
            <a:spLocks noChangeArrowheads="1"/>
          </p:cNvSpPr>
          <p:nvPr/>
        </p:nvSpPr>
        <p:spPr bwMode="auto">
          <a:xfrm>
            <a:off x="2305050" y="6464300"/>
            <a:ext cx="4191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Figure 2.4.</a:t>
            </a:r>
            <a:r>
              <a:rPr lang="en-US" altLang="zh-CN" sz="1300">
                <a:solidFill>
                  <a:srgbClr val="000000"/>
                </a:solidFill>
                <a:latin typeface="Nimbus Roman No9 L" charset="0"/>
                <a:ea typeface="SimSun" pitchFamily="2" charset="-122"/>
              </a:rPr>
              <a:t> </a:t>
            </a:r>
            <a:r>
              <a:rPr lang="en-CA" altLang="zh-CN" sz="1300">
                <a:solidFill>
                  <a:srgbClr val="000000"/>
                </a:solidFill>
                <a:latin typeface="Nimbus Roman No9 L" charset="0"/>
                <a:ea typeface="SimSun" pitchFamily="2" charset="-122"/>
              </a:rPr>
              <a:t>2's-complement Add and Subtract operations.</a:t>
            </a:r>
            <a:endParaRPr lang="en-CA" altLang="zh-CN" sz="2400">
              <a:latin typeface="Times New Roman" pitchFamily="18" charset="0"/>
              <a:ea typeface="SimSun" pitchFamily="2" charset="-122"/>
            </a:endParaRPr>
          </a:p>
        </p:txBody>
      </p:sp>
      <p:sp>
        <p:nvSpPr>
          <p:cNvPr id="12295" name="Text Box 275"/>
          <p:cNvSpPr txBox="1">
            <a:spLocks noChangeArrowheads="1"/>
          </p:cNvSpPr>
          <p:nvPr/>
        </p:nvSpPr>
        <p:spPr bwMode="auto">
          <a:xfrm>
            <a:off x="228600" y="1524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50000"/>
              </a:spcBef>
              <a:buClrTx/>
              <a:buSzTx/>
              <a:buFontTx/>
              <a:buNone/>
            </a:pPr>
            <a:r>
              <a:rPr lang="en-US" altLang="en-US" sz="1800"/>
              <a:t>Page 31</a:t>
            </a:r>
          </a:p>
        </p:txBody>
      </p:sp>
    </p:spTree>
    <p:extLst>
      <p:ext uri="{BB962C8B-B14F-4D97-AF65-F5344CB8AC3E}">
        <p14:creationId xmlns:p14="http://schemas.microsoft.com/office/powerpoint/2010/main" val="181139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z="2600" smtClean="0">
                <a:solidFill>
                  <a:schemeClr val="tx1"/>
                </a:solidFill>
                <a:ea typeface="SimSun" pitchFamily="2" charset="-122"/>
              </a:rPr>
              <a:t>Overflow - </a:t>
            </a:r>
            <a:r>
              <a:rPr kumimoji="1" lang="en-US" altLang="ko-KR" sz="2600" smtClean="0">
                <a:solidFill>
                  <a:schemeClr val="tx1"/>
                </a:solidFill>
                <a:ea typeface="Gulim" pitchFamily="34" charset="-127"/>
              </a:rPr>
              <a:t>Add two positive numbers to get a negative number or two negative numbers to get a positive number</a:t>
            </a:r>
            <a:endParaRPr kumimoji="1" lang="en-US" altLang="zh-CN" sz="2600" smtClean="0">
              <a:solidFill>
                <a:schemeClr val="tx1"/>
              </a:solidFill>
              <a:ea typeface="SimSun" pitchFamily="2" charset="-122"/>
            </a:endParaRPr>
          </a:p>
        </p:txBody>
      </p:sp>
      <p:sp>
        <p:nvSpPr>
          <p:cNvPr id="13315" name="Line 3"/>
          <p:cNvSpPr>
            <a:spLocks noChangeShapeType="1"/>
          </p:cNvSpPr>
          <p:nvPr/>
        </p:nvSpPr>
        <p:spPr bwMode="auto">
          <a:xfrm>
            <a:off x="4064000" y="4699000"/>
            <a:ext cx="19050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6" name="Line 4"/>
          <p:cNvSpPr>
            <a:spLocks noChangeShapeType="1"/>
          </p:cNvSpPr>
          <p:nvPr/>
        </p:nvSpPr>
        <p:spPr bwMode="auto">
          <a:xfrm flipH="1" flipV="1">
            <a:off x="3873500" y="4991100"/>
            <a:ext cx="342900" cy="38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17" name="Line 5"/>
          <p:cNvSpPr>
            <a:spLocks noChangeShapeType="1"/>
          </p:cNvSpPr>
          <p:nvPr/>
        </p:nvSpPr>
        <p:spPr bwMode="auto">
          <a:xfrm flipH="1">
            <a:off x="3721100" y="5092700"/>
            <a:ext cx="3810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8" name="Line 6"/>
          <p:cNvSpPr>
            <a:spLocks noChangeShapeType="1"/>
          </p:cNvSpPr>
          <p:nvPr/>
        </p:nvSpPr>
        <p:spPr bwMode="auto">
          <a:xfrm flipH="1" flipV="1">
            <a:off x="3340100" y="5486400"/>
            <a:ext cx="406400" cy="139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19" name="Line 7"/>
          <p:cNvSpPr>
            <a:spLocks noChangeShapeType="1"/>
          </p:cNvSpPr>
          <p:nvPr/>
        </p:nvSpPr>
        <p:spPr bwMode="auto">
          <a:xfrm flipH="1">
            <a:off x="2476500" y="5549900"/>
            <a:ext cx="59690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20" name="Line 8"/>
          <p:cNvSpPr>
            <a:spLocks noChangeShapeType="1"/>
          </p:cNvSpPr>
          <p:nvPr/>
        </p:nvSpPr>
        <p:spPr bwMode="auto">
          <a:xfrm flipH="1" flipV="1">
            <a:off x="1968500" y="5410200"/>
            <a:ext cx="5080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1" name="Line 9"/>
          <p:cNvSpPr>
            <a:spLocks noChangeShapeType="1"/>
          </p:cNvSpPr>
          <p:nvPr/>
        </p:nvSpPr>
        <p:spPr bwMode="auto">
          <a:xfrm>
            <a:off x="5372100" y="5105400"/>
            <a:ext cx="10160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22" name="Line 10"/>
          <p:cNvSpPr>
            <a:spLocks noChangeShapeType="1"/>
          </p:cNvSpPr>
          <p:nvPr/>
        </p:nvSpPr>
        <p:spPr bwMode="auto">
          <a:xfrm flipV="1">
            <a:off x="5499100" y="5435600"/>
            <a:ext cx="571500" cy="88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3" name="Line 11"/>
          <p:cNvSpPr>
            <a:spLocks noChangeShapeType="1"/>
          </p:cNvSpPr>
          <p:nvPr/>
        </p:nvSpPr>
        <p:spPr bwMode="auto">
          <a:xfrm>
            <a:off x="6489700" y="5537200"/>
            <a:ext cx="46990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24" name="Line 12"/>
          <p:cNvSpPr>
            <a:spLocks noChangeShapeType="1"/>
          </p:cNvSpPr>
          <p:nvPr/>
        </p:nvSpPr>
        <p:spPr bwMode="auto">
          <a:xfrm flipV="1">
            <a:off x="6985000" y="5549900"/>
            <a:ext cx="469900" cy="279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5" name="Rectangle 13"/>
          <p:cNvSpPr>
            <a:spLocks noChangeArrowheads="1"/>
          </p:cNvSpPr>
          <p:nvPr/>
        </p:nvSpPr>
        <p:spPr bwMode="auto">
          <a:xfrm>
            <a:off x="2692400" y="58420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5 + 3 = -8</a:t>
            </a:r>
          </a:p>
        </p:txBody>
      </p:sp>
      <p:sp>
        <p:nvSpPr>
          <p:cNvPr id="13326" name="Rectangle 14"/>
          <p:cNvSpPr>
            <a:spLocks noChangeArrowheads="1"/>
          </p:cNvSpPr>
          <p:nvPr/>
        </p:nvSpPr>
        <p:spPr bwMode="auto">
          <a:xfrm>
            <a:off x="5092700" y="5816600"/>
            <a:ext cx="1181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-7 - 2 = +7</a:t>
            </a:r>
          </a:p>
        </p:txBody>
      </p:sp>
      <p:sp>
        <p:nvSpPr>
          <p:cNvPr id="13327" name="Oval 15"/>
          <p:cNvSpPr>
            <a:spLocks noChangeArrowheads="1"/>
          </p:cNvSpPr>
          <p:nvPr/>
        </p:nvSpPr>
        <p:spPr bwMode="auto">
          <a:xfrm>
            <a:off x="1035050" y="2419350"/>
            <a:ext cx="2806700" cy="2806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13328" name="Rectangle 16"/>
          <p:cNvSpPr>
            <a:spLocks noChangeArrowheads="1"/>
          </p:cNvSpPr>
          <p:nvPr/>
        </p:nvSpPr>
        <p:spPr bwMode="auto">
          <a:xfrm>
            <a:off x="2527300" y="25146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0000</a:t>
            </a:r>
          </a:p>
        </p:txBody>
      </p:sp>
      <p:sp>
        <p:nvSpPr>
          <p:cNvPr id="13329" name="Rectangle 17"/>
          <p:cNvSpPr>
            <a:spLocks noChangeArrowheads="1"/>
          </p:cNvSpPr>
          <p:nvPr/>
        </p:nvSpPr>
        <p:spPr bwMode="auto">
          <a:xfrm>
            <a:off x="2895600" y="28067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0001</a:t>
            </a:r>
          </a:p>
        </p:txBody>
      </p:sp>
      <p:sp>
        <p:nvSpPr>
          <p:cNvPr id="13330" name="Rectangle 18"/>
          <p:cNvSpPr>
            <a:spLocks noChangeArrowheads="1"/>
          </p:cNvSpPr>
          <p:nvPr/>
        </p:nvSpPr>
        <p:spPr bwMode="auto">
          <a:xfrm>
            <a:off x="3136900" y="31369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0010</a:t>
            </a:r>
          </a:p>
        </p:txBody>
      </p:sp>
      <p:sp>
        <p:nvSpPr>
          <p:cNvPr id="13331" name="Rectangle 19"/>
          <p:cNvSpPr>
            <a:spLocks noChangeArrowheads="1"/>
          </p:cNvSpPr>
          <p:nvPr/>
        </p:nvSpPr>
        <p:spPr bwMode="auto">
          <a:xfrm>
            <a:off x="3289300" y="34925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0011</a:t>
            </a:r>
          </a:p>
        </p:txBody>
      </p:sp>
      <p:sp>
        <p:nvSpPr>
          <p:cNvPr id="13332" name="Rectangle 20"/>
          <p:cNvSpPr>
            <a:spLocks noChangeArrowheads="1"/>
          </p:cNvSpPr>
          <p:nvPr/>
        </p:nvSpPr>
        <p:spPr bwMode="auto">
          <a:xfrm>
            <a:off x="1841500" y="49022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1000</a:t>
            </a:r>
          </a:p>
        </p:txBody>
      </p:sp>
      <p:sp>
        <p:nvSpPr>
          <p:cNvPr id="13333" name="Rectangle 21"/>
          <p:cNvSpPr>
            <a:spLocks noChangeArrowheads="1"/>
          </p:cNvSpPr>
          <p:nvPr/>
        </p:nvSpPr>
        <p:spPr bwMode="auto">
          <a:xfrm>
            <a:off x="3136900" y="43434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0101</a:t>
            </a:r>
          </a:p>
        </p:txBody>
      </p:sp>
      <p:sp>
        <p:nvSpPr>
          <p:cNvPr id="13334" name="Rectangle 22"/>
          <p:cNvSpPr>
            <a:spLocks noChangeArrowheads="1"/>
          </p:cNvSpPr>
          <p:nvPr/>
        </p:nvSpPr>
        <p:spPr bwMode="auto">
          <a:xfrm>
            <a:off x="2882900" y="46609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0110</a:t>
            </a:r>
          </a:p>
        </p:txBody>
      </p:sp>
      <p:sp>
        <p:nvSpPr>
          <p:cNvPr id="13335" name="Rectangle 23"/>
          <p:cNvSpPr>
            <a:spLocks noChangeArrowheads="1"/>
          </p:cNvSpPr>
          <p:nvPr/>
        </p:nvSpPr>
        <p:spPr bwMode="auto">
          <a:xfrm>
            <a:off x="3302000" y="38989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0100</a:t>
            </a:r>
          </a:p>
        </p:txBody>
      </p:sp>
      <p:sp>
        <p:nvSpPr>
          <p:cNvPr id="13336" name="Rectangle 24"/>
          <p:cNvSpPr>
            <a:spLocks noChangeArrowheads="1"/>
          </p:cNvSpPr>
          <p:nvPr/>
        </p:nvSpPr>
        <p:spPr bwMode="auto">
          <a:xfrm>
            <a:off x="1384300" y="45720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1001</a:t>
            </a:r>
          </a:p>
        </p:txBody>
      </p:sp>
      <p:sp>
        <p:nvSpPr>
          <p:cNvPr id="13337" name="Rectangle 25"/>
          <p:cNvSpPr>
            <a:spLocks noChangeArrowheads="1"/>
          </p:cNvSpPr>
          <p:nvPr/>
        </p:nvSpPr>
        <p:spPr bwMode="auto">
          <a:xfrm>
            <a:off x="1181100" y="42037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1010</a:t>
            </a:r>
          </a:p>
        </p:txBody>
      </p:sp>
      <p:sp>
        <p:nvSpPr>
          <p:cNvPr id="13338" name="Rectangle 26"/>
          <p:cNvSpPr>
            <a:spLocks noChangeArrowheads="1"/>
          </p:cNvSpPr>
          <p:nvPr/>
        </p:nvSpPr>
        <p:spPr bwMode="auto">
          <a:xfrm>
            <a:off x="1079500" y="3797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1011</a:t>
            </a:r>
          </a:p>
        </p:txBody>
      </p:sp>
      <p:sp>
        <p:nvSpPr>
          <p:cNvPr id="13339" name="Rectangle 27"/>
          <p:cNvSpPr>
            <a:spLocks noChangeArrowheads="1"/>
          </p:cNvSpPr>
          <p:nvPr/>
        </p:nvSpPr>
        <p:spPr bwMode="auto">
          <a:xfrm>
            <a:off x="1104900" y="3416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1100</a:t>
            </a:r>
          </a:p>
        </p:txBody>
      </p:sp>
      <p:sp>
        <p:nvSpPr>
          <p:cNvPr id="13340" name="Rectangle 28"/>
          <p:cNvSpPr>
            <a:spLocks noChangeArrowheads="1"/>
          </p:cNvSpPr>
          <p:nvPr/>
        </p:nvSpPr>
        <p:spPr bwMode="auto">
          <a:xfrm>
            <a:off x="1244600" y="30480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1101</a:t>
            </a:r>
          </a:p>
        </p:txBody>
      </p:sp>
      <p:sp>
        <p:nvSpPr>
          <p:cNvPr id="13341" name="Rectangle 29"/>
          <p:cNvSpPr>
            <a:spLocks noChangeArrowheads="1"/>
          </p:cNvSpPr>
          <p:nvPr/>
        </p:nvSpPr>
        <p:spPr bwMode="auto">
          <a:xfrm>
            <a:off x="2489200" y="49276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0111</a:t>
            </a:r>
          </a:p>
        </p:txBody>
      </p:sp>
      <p:sp>
        <p:nvSpPr>
          <p:cNvPr id="13342" name="Rectangle 30"/>
          <p:cNvSpPr>
            <a:spLocks noChangeArrowheads="1"/>
          </p:cNvSpPr>
          <p:nvPr/>
        </p:nvSpPr>
        <p:spPr bwMode="auto">
          <a:xfrm>
            <a:off x="1549400" y="27686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1110</a:t>
            </a:r>
          </a:p>
        </p:txBody>
      </p:sp>
      <p:sp>
        <p:nvSpPr>
          <p:cNvPr id="13343" name="Rectangle 31"/>
          <p:cNvSpPr>
            <a:spLocks noChangeArrowheads="1"/>
          </p:cNvSpPr>
          <p:nvPr/>
        </p:nvSpPr>
        <p:spPr bwMode="auto">
          <a:xfrm>
            <a:off x="1943100" y="25019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1111</a:t>
            </a:r>
          </a:p>
        </p:txBody>
      </p:sp>
      <p:sp>
        <p:nvSpPr>
          <p:cNvPr id="13344" name="Line 32"/>
          <p:cNvSpPr>
            <a:spLocks noChangeShapeType="1"/>
          </p:cNvSpPr>
          <p:nvPr/>
        </p:nvSpPr>
        <p:spPr bwMode="auto">
          <a:xfrm flipH="1">
            <a:off x="2400300" y="2108200"/>
            <a:ext cx="114300" cy="3454400"/>
          </a:xfrm>
          <a:prstGeom prst="line">
            <a:avLst/>
          </a:prstGeom>
          <a:noFill/>
          <a:ln w="12700">
            <a:pattFill prst="narHorz">
              <a:fgClr>
                <a:schemeClr val="tx1"/>
              </a:fgClr>
              <a:bgClr>
                <a:schemeClr val="bg1"/>
              </a:bgClr>
            </a:patt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45" name="Rectangle 33"/>
          <p:cNvSpPr>
            <a:spLocks noChangeArrowheads="1"/>
          </p:cNvSpPr>
          <p:nvPr/>
        </p:nvSpPr>
        <p:spPr bwMode="auto">
          <a:xfrm>
            <a:off x="2705100" y="21209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+0</a:t>
            </a:r>
          </a:p>
        </p:txBody>
      </p:sp>
      <p:sp>
        <p:nvSpPr>
          <p:cNvPr id="13346" name="Rectangle 34"/>
          <p:cNvSpPr>
            <a:spLocks noChangeArrowheads="1"/>
          </p:cNvSpPr>
          <p:nvPr/>
        </p:nvSpPr>
        <p:spPr bwMode="auto">
          <a:xfrm>
            <a:off x="3390900" y="25146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a:t>
            </a:r>
          </a:p>
        </p:txBody>
      </p:sp>
      <p:sp>
        <p:nvSpPr>
          <p:cNvPr id="13347" name="Rectangle 35"/>
          <p:cNvSpPr>
            <a:spLocks noChangeArrowheads="1"/>
          </p:cNvSpPr>
          <p:nvPr/>
        </p:nvSpPr>
        <p:spPr bwMode="auto">
          <a:xfrm>
            <a:off x="3695700" y="29591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+2</a:t>
            </a:r>
          </a:p>
        </p:txBody>
      </p:sp>
      <p:sp>
        <p:nvSpPr>
          <p:cNvPr id="13348" name="Rectangle 36"/>
          <p:cNvSpPr>
            <a:spLocks noChangeArrowheads="1"/>
          </p:cNvSpPr>
          <p:nvPr/>
        </p:nvSpPr>
        <p:spPr bwMode="auto">
          <a:xfrm>
            <a:off x="3937000" y="34163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+3</a:t>
            </a:r>
          </a:p>
        </p:txBody>
      </p:sp>
      <p:sp>
        <p:nvSpPr>
          <p:cNvPr id="13349" name="Rectangle 37"/>
          <p:cNvSpPr>
            <a:spLocks noChangeArrowheads="1"/>
          </p:cNvSpPr>
          <p:nvPr/>
        </p:nvSpPr>
        <p:spPr bwMode="auto">
          <a:xfrm>
            <a:off x="3898900" y="39243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+4</a:t>
            </a:r>
          </a:p>
        </p:txBody>
      </p:sp>
      <p:sp>
        <p:nvSpPr>
          <p:cNvPr id="13350" name="Rectangle 38"/>
          <p:cNvSpPr>
            <a:spLocks noChangeArrowheads="1"/>
          </p:cNvSpPr>
          <p:nvPr/>
        </p:nvSpPr>
        <p:spPr bwMode="auto">
          <a:xfrm>
            <a:off x="3733800" y="44450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+5</a:t>
            </a:r>
          </a:p>
        </p:txBody>
      </p:sp>
      <p:sp>
        <p:nvSpPr>
          <p:cNvPr id="13351" name="Rectangle 39"/>
          <p:cNvSpPr>
            <a:spLocks noChangeArrowheads="1"/>
          </p:cNvSpPr>
          <p:nvPr/>
        </p:nvSpPr>
        <p:spPr bwMode="auto">
          <a:xfrm>
            <a:off x="3467100" y="48260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+6</a:t>
            </a:r>
          </a:p>
        </p:txBody>
      </p:sp>
      <p:sp>
        <p:nvSpPr>
          <p:cNvPr id="13352" name="Rectangle 40"/>
          <p:cNvSpPr>
            <a:spLocks noChangeArrowheads="1"/>
          </p:cNvSpPr>
          <p:nvPr/>
        </p:nvSpPr>
        <p:spPr bwMode="auto">
          <a:xfrm>
            <a:off x="2946400" y="52578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+7</a:t>
            </a:r>
          </a:p>
        </p:txBody>
      </p:sp>
      <p:sp>
        <p:nvSpPr>
          <p:cNvPr id="13353" name="Rectangle 41"/>
          <p:cNvSpPr>
            <a:spLocks noChangeArrowheads="1"/>
          </p:cNvSpPr>
          <p:nvPr/>
        </p:nvSpPr>
        <p:spPr bwMode="auto">
          <a:xfrm>
            <a:off x="1574800" y="52070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-8</a:t>
            </a:r>
          </a:p>
        </p:txBody>
      </p:sp>
      <p:sp>
        <p:nvSpPr>
          <p:cNvPr id="13354" name="Rectangle 42"/>
          <p:cNvSpPr>
            <a:spLocks noChangeArrowheads="1"/>
          </p:cNvSpPr>
          <p:nvPr/>
        </p:nvSpPr>
        <p:spPr bwMode="auto">
          <a:xfrm>
            <a:off x="876300" y="47879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-7</a:t>
            </a:r>
          </a:p>
        </p:txBody>
      </p:sp>
      <p:sp>
        <p:nvSpPr>
          <p:cNvPr id="13355" name="Rectangle 43"/>
          <p:cNvSpPr>
            <a:spLocks noChangeArrowheads="1"/>
          </p:cNvSpPr>
          <p:nvPr/>
        </p:nvSpPr>
        <p:spPr bwMode="auto">
          <a:xfrm>
            <a:off x="647700" y="42672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-6</a:t>
            </a:r>
          </a:p>
        </p:txBody>
      </p:sp>
      <p:sp>
        <p:nvSpPr>
          <p:cNvPr id="13356" name="Rectangle 44"/>
          <p:cNvSpPr>
            <a:spLocks noChangeArrowheads="1"/>
          </p:cNvSpPr>
          <p:nvPr/>
        </p:nvSpPr>
        <p:spPr bwMode="auto">
          <a:xfrm>
            <a:off x="457200" y="36830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-5</a:t>
            </a:r>
          </a:p>
        </p:txBody>
      </p:sp>
      <p:sp>
        <p:nvSpPr>
          <p:cNvPr id="13357" name="Rectangle 45"/>
          <p:cNvSpPr>
            <a:spLocks noChangeArrowheads="1"/>
          </p:cNvSpPr>
          <p:nvPr/>
        </p:nvSpPr>
        <p:spPr bwMode="auto">
          <a:xfrm>
            <a:off x="495300" y="32385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-4</a:t>
            </a:r>
          </a:p>
        </p:txBody>
      </p:sp>
      <p:sp>
        <p:nvSpPr>
          <p:cNvPr id="13358" name="Rectangle 46"/>
          <p:cNvSpPr>
            <a:spLocks noChangeArrowheads="1"/>
          </p:cNvSpPr>
          <p:nvPr/>
        </p:nvSpPr>
        <p:spPr bwMode="auto">
          <a:xfrm>
            <a:off x="774700" y="28575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-3</a:t>
            </a:r>
          </a:p>
        </p:txBody>
      </p:sp>
      <p:sp>
        <p:nvSpPr>
          <p:cNvPr id="13359" name="Rectangle 47"/>
          <p:cNvSpPr>
            <a:spLocks noChangeArrowheads="1"/>
          </p:cNvSpPr>
          <p:nvPr/>
        </p:nvSpPr>
        <p:spPr bwMode="auto">
          <a:xfrm>
            <a:off x="1143000" y="24257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-2</a:t>
            </a:r>
          </a:p>
        </p:txBody>
      </p:sp>
      <p:sp>
        <p:nvSpPr>
          <p:cNvPr id="13360" name="Rectangle 48"/>
          <p:cNvSpPr>
            <a:spLocks noChangeArrowheads="1"/>
          </p:cNvSpPr>
          <p:nvPr/>
        </p:nvSpPr>
        <p:spPr bwMode="auto">
          <a:xfrm>
            <a:off x="1689100" y="20574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a:t>
            </a:r>
          </a:p>
        </p:txBody>
      </p:sp>
      <p:sp>
        <p:nvSpPr>
          <p:cNvPr id="13361" name="Oval 49"/>
          <p:cNvSpPr>
            <a:spLocks noChangeArrowheads="1"/>
          </p:cNvSpPr>
          <p:nvPr/>
        </p:nvSpPr>
        <p:spPr bwMode="auto">
          <a:xfrm>
            <a:off x="5530850" y="2444750"/>
            <a:ext cx="2806700" cy="2806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13362" name="Rectangle 50"/>
          <p:cNvSpPr>
            <a:spLocks noChangeArrowheads="1"/>
          </p:cNvSpPr>
          <p:nvPr/>
        </p:nvSpPr>
        <p:spPr bwMode="auto">
          <a:xfrm>
            <a:off x="7023100" y="25400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0000</a:t>
            </a:r>
          </a:p>
        </p:txBody>
      </p:sp>
      <p:sp>
        <p:nvSpPr>
          <p:cNvPr id="13363" name="Rectangle 51"/>
          <p:cNvSpPr>
            <a:spLocks noChangeArrowheads="1"/>
          </p:cNvSpPr>
          <p:nvPr/>
        </p:nvSpPr>
        <p:spPr bwMode="auto">
          <a:xfrm>
            <a:off x="7391400" y="28321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0001</a:t>
            </a:r>
          </a:p>
        </p:txBody>
      </p:sp>
      <p:sp>
        <p:nvSpPr>
          <p:cNvPr id="13364" name="Rectangle 52"/>
          <p:cNvSpPr>
            <a:spLocks noChangeArrowheads="1"/>
          </p:cNvSpPr>
          <p:nvPr/>
        </p:nvSpPr>
        <p:spPr bwMode="auto">
          <a:xfrm>
            <a:off x="7632700" y="3162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0010</a:t>
            </a:r>
          </a:p>
        </p:txBody>
      </p:sp>
      <p:sp>
        <p:nvSpPr>
          <p:cNvPr id="13365" name="Rectangle 53"/>
          <p:cNvSpPr>
            <a:spLocks noChangeArrowheads="1"/>
          </p:cNvSpPr>
          <p:nvPr/>
        </p:nvSpPr>
        <p:spPr bwMode="auto">
          <a:xfrm>
            <a:off x="7785100" y="35179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0011</a:t>
            </a:r>
          </a:p>
        </p:txBody>
      </p:sp>
      <p:sp>
        <p:nvSpPr>
          <p:cNvPr id="13366" name="Rectangle 54"/>
          <p:cNvSpPr>
            <a:spLocks noChangeArrowheads="1"/>
          </p:cNvSpPr>
          <p:nvPr/>
        </p:nvSpPr>
        <p:spPr bwMode="auto">
          <a:xfrm>
            <a:off x="6337300" y="49276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1000</a:t>
            </a:r>
          </a:p>
        </p:txBody>
      </p:sp>
      <p:sp>
        <p:nvSpPr>
          <p:cNvPr id="13367" name="Rectangle 55"/>
          <p:cNvSpPr>
            <a:spLocks noChangeArrowheads="1"/>
          </p:cNvSpPr>
          <p:nvPr/>
        </p:nvSpPr>
        <p:spPr bwMode="auto">
          <a:xfrm>
            <a:off x="7632700" y="43688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0101</a:t>
            </a:r>
          </a:p>
        </p:txBody>
      </p:sp>
      <p:sp>
        <p:nvSpPr>
          <p:cNvPr id="13368" name="Rectangle 56"/>
          <p:cNvSpPr>
            <a:spLocks noChangeArrowheads="1"/>
          </p:cNvSpPr>
          <p:nvPr/>
        </p:nvSpPr>
        <p:spPr bwMode="auto">
          <a:xfrm>
            <a:off x="7378700" y="4686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0110</a:t>
            </a:r>
          </a:p>
        </p:txBody>
      </p:sp>
      <p:sp>
        <p:nvSpPr>
          <p:cNvPr id="13369" name="Rectangle 57"/>
          <p:cNvSpPr>
            <a:spLocks noChangeArrowheads="1"/>
          </p:cNvSpPr>
          <p:nvPr/>
        </p:nvSpPr>
        <p:spPr bwMode="auto">
          <a:xfrm>
            <a:off x="7797800" y="3924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0100</a:t>
            </a:r>
          </a:p>
        </p:txBody>
      </p:sp>
      <p:sp>
        <p:nvSpPr>
          <p:cNvPr id="13370" name="Rectangle 58"/>
          <p:cNvSpPr>
            <a:spLocks noChangeArrowheads="1"/>
          </p:cNvSpPr>
          <p:nvPr/>
        </p:nvSpPr>
        <p:spPr bwMode="auto">
          <a:xfrm>
            <a:off x="5880100" y="45974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1001</a:t>
            </a:r>
          </a:p>
        </p:txBody>
      </p:sp>
      <p:sp>
        <p:nvSpPr>
          <p:cNvPr id="13371" name="Rectangle 59"/>
          <p:cNvSpPr>
            <a:spLocks noChangeArrowheads="1"/>
          </p:cNvSpPr>
          <p:nvPr/>
        </p:nvSpPr>
        <p:spPr bwMode="auto">
          <a:xfrm>
            <a:off x="5676900" y="42291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1010</a:t>
            </a:r>
          </a:p>
        </p:txBody>
      </p:sp>
      <p:sp>
        <p:nvSpPr>
          <p:cNvPr id="13372" name="Rectangle 60"/>
          <p:cNvSpPr>
            <a:spLocks noChangeArrowheads="1"/>
          </p:cNvSpPr>
          <p:nvPr/>
        </p:nvSpPr>
        <p:spPr bwMode="auto">
          <a:xfrm>
            <a:off x="5575300" y="38227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1011</a:t>
            </a:r>
          </a:p>
        </p:txBody>
      </p:sp>
      <p:sp>
        <p:nvSpPr>
          <p:cNvPr id="13373" name="Rectangle 61"/>
          <p:cNvSpPr>
            <a:spLocks noChangeArrowheads="1"/>
          </p:cNvSpPr>
          <p:nvPr/>
        </p:nvSpPr>
        <p:spPr bwMode="auto">
          <a:xfrm>
            <a:off x="5600700" y="34417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1100</a:t>
            </a:r>
          </a:p>
        </p:txBody>
      </p:sp>
      <p:sp>
        <p:nvSpPr>
          <p:cNvPr id="13374" name="Rectangle 62"/>
          <p:cNvSpPr>
            <a:spLocks noChangeArrowheads="1"/>
          </p:cNvSpPr>
          <p:nvPr/>
        </p:nvSpPr>
        <p:spPr bwMode="auto">
          <a:xfrm>
            <a:off x="5740400" y="30734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1101</a:t>
            </a:r>
          </a:p>
        </p:txBody>
      </p:sp>
      <p:sp>
        <p:nvSpPr>
          <p:cNvPr id="13375" name="Rectangle 63"/>
          <p:cNvSpPr>
            <a:spLocks noChangeArrowheads="1"/>
          </p:cNvSpPr>
          <p:nvPr/>
        </p:nvSpPr>
        <p:spPr bwMode="auto">
          <a:xfrm>
            <a:off x="6985000" y="49530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0111</a:t>
            </a:r>
          </a:p>
        </p:txBody>
      </p:sp>
      <p:sp>
        <p:nvSpPr>
          <p:cNvPr id="13376" name="Rectangle 64"/>
          <p:cNvSpPr>
            <a:spLocks noChangeArrowheads="1"/>
          </p:cNvSpPr>
          <p:nvPr/>
        </p:nvSpPr>
        <p:spPr bwMode="auto">
          <a:xfrm>
            <a:off x="6045200" y="27940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1110</a:t>
            </a:r>
          </a:p>
        </p:txBody>
      </p:sp>
      <p:sp>
        <p:nvSpPr>
          <p:cNvPr id="13377" name="Rectangle 65"/>
          <p:cNvSpPr>
            <a:spLocks noChangeArrowheads="1"/>
          </p:cNvSpPr>
          <p:nvPr/>
        </p:nvSpPr>
        <p:spPr bwMode="auto">
          <a:xfrm>
            <a:off x="6438900" y="2527300"/>
            <a:ext cx="5207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0"/>
              </a:spcBef>
              <a:buClrTx/>
              <a:buSzTx/>
              <a:buFontTx/>
              <a:buNone/>
            </a:pPr>
            <a:r>
              <a:rPr kumimoji="1" lang="en-US" altLang="ko-KR" sz="1400" b="1">
                <a:ea typeface="Gulim" pitchFamily="34" charset="-127"/>
              </a:rPr>
              <a:t>1111</a:t>
            </a:r>
          </a:p>
        </p:txBody>
      </p:sp>
      <p:sp>
        <p:nvSpPr>
          <p:cNvPr id="13378" name="Line 66"/>
          <p:cNvSpPr>
            <a:spLocks noChangeShapeType="1"/>
          </p:cNvSpPr>
          <p:nvPr/>
        </p:nvSpPr>
        <p:spPr bwMode="auto">
          <a:xfrm flipH="1">
            <a:off x="6896100" y="2133600"/>
            <a:ext cx="114300" cy="3454400"/>
          </a:xfrm>
          <a:prstGeom prst="line">
            <a:avLst/>
          </a:prstGeom>
          <a:noFill/>
          <a:ln w="12700">
            <a:pattFill prst="narHorz">
              <a:fgClr>
                <a:schemeClr val="tx1"/>
              </a:fgClr>
              <a:bgClr>
                <a:schemeClr val="bg1"/>
              </a:bgClr>
            </a:patt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79" name="Rectangle 67"/>
          <p:cNvSpPr>
            <a:spLocks noChangeArrowheads="1"/>
          </p:cNvSpPr>
          <p:nvPr/>
        </p:nvSpPr>
        <p:spPr bwMode="auto">
          <a:xfrm>
            <a:off x="7200900" y="21463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+0</a:t>
            </a:r>
          </a:p>
        </p:txBody>
      </p:sp>
      <p:sp>
        <p:nvSpPr>
          <p:cNvPr id="13380" name="Rectangle 68"/>
          <p:cNvSpPr>
            <a:spLocks noChangeArrowheads="1"/>
          </p:cNvSpPr>
          <p:nvPr/>
        </p:nvSpPr>
        <p:spPr bwMode="auto">
          <a:xfrm>
            <a:off x="7886700" y="25400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a:t>
            </a:r>
          </a:p>
        </p:txBody>
      </p:sp>
      <p:sp>
        <p:nvSpPr>
          <p:cNvPr id="13381" name="Rectangle 69"/>
          <p:cNvSpPr>
            <a:spLocks noChangeArrowheads="1"/>
          </p:cNvSpPr>
          <p:nvPr/>
        </p:nvSpPr>
        <p:spPr bwMode="auto">
          <a:xfrm>
            <a:off x="8191500" y="29845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+2</a:t>
            </a:r>
          </a:p>
        </p:txBody>
      </p:sp>
      <p:sp>
        <p:nvSpPr>
          <p:cNvPr id="13382" name="Rectangle 70"/>
          <p:cNvSpPr>
            <a:spLocks noChangeArrowheads="1"/>
          </p:cNvSpPr>
          <p:nvPr/>
        </p:nvSpPr>
        <p:spPr bwMode="auto">
          <a:xfrm>
            <a:off x="8432800" y="34417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+3</a:t>
            </a:r>
          </a:p>
        </p:txBody>
      </p:sp>
      <p:sp>
        <p:nvSpPr>
          <p:cNvPr id="13383" name="Rectangle 71"/>
          <p:cNvSpPr>
            <a:spLocks noChangeArrowheads="1"/>
          </p:cNvSpPr>
          <p:nvPr/>
        </p:nvSpPr>
        <p:spPr bwMode="auto">
          <a:xfrm>
            <a:off x="8394700" y="39497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+4</a:t>
            </a:r>
          </a:p>
        </p:txBody>
      </p:sp>
      <p:sp>
        <p:nvSpPr>
          <p:cNvPr id="13384" name="Rectangle 72"/>
          <p:cNvSpPr>
            <a:spLocks noChangeArrowheads="1"/>
          </p:cNvSpPr>
          <p:nvPr/>
        </p:nvSpPr>
        <p:spPr bwMode="auto">
          <a:xfrm>
            <a:off x="8229600" y="44704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+5</a:t>
            </a:r>
          </a:p>
        </p:txBody>
      </p:sp>
      <p:sp>
        <p:nvSpPr>
          <p:cNvPr id="13385" name="Rectangle 73"/>
          <p:cNvSpPr>
            <a:spLocks noChangeArrowheads="1"/>
          </p:cNvSpPr>
          <p:nvPr/>
        </p:nvSpPr>
        <p:spPr bwMode="auto">
          <a:xfrm>
            <a:off x="7962900" y="48514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+6</a:t>
            </a:r>
          </a:p>
        </p:txBody>
      </p:sp>
      <p:sp>
        <p:nvSpPr>
          <p:cNvPr id="13386" name="Rectangle 74"/>
          <p:cNvSpPr>
            <a:spLocks noChangeArrowheads="1"/>
          </p:cNvSpPr>
          <p:nvPr/>
        </p:nvSpPr>
        <p:spPr bwMode="auto">
          <a:xfrm>
            <a:off x="7442200" y="5283200"/>
            <a:ext cx="3873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+7</a:t>
            </a:r>
          </a:p>
        </p:txBody>
      </p:sp>
      <p:sp>
        <p:nvSpPr>
          <p:cNvPr id="13387" name="Rectangle 75"/>
          <p:cNvSpPr>
            <a:spLocks noChangeArrowheads="1"/>
          </p:cNvSpPr>
          <p:nvPr/>
        </p:nvSpPr>
        <p:spPr bwMode="auto">
          <a:xfrm>
            <a:off x="6070600" y="52324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-8</a:t>
            </a:r>
          </a:p>
        </p:txBody>
      </p:sp>
      <p:sp>
        <p:nvSpPr>
          <p:cNvPr id="13388" name="Rectangle 76"/>
          <p:cNvSpPr>
            <a:spLocks noChangeArrowheads="1"/>
          </p:cNvSpPr>
          <p:nvPr/>
        </p:nvSpPr>
        <p:spPr bwMode="auto">
          <a:xfrm>
            <a:off x="5372100" y="48133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-7</a:t>
            </a:r>
          </a:p>
        </p:txBody>
      </p:sp>
      <p:sp>
        <p:nvSpPr>
          <p:cNvPr id="13389" name="Rectangle 77"/>
          <p:cNvSpPr>
            <a:spLocks noChangeArrowheads="1"/>
          </p:cNvSpPr>
          <p:nvPr/>
        </p:nvSpPr>
        <p:spPr bwMode="auto">
          <a:xfrm>
            <a:off x="5143500" y="42926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-6</a:t>
            </a:r>
          </a:p>
        </p:txBody>
      </p:sp>
      <p:sp>
        <p:nvSpPr>
          <p:cNvPr id="13390" name="Rectangle 78"/>
          <p:cNvSpPr>
            <a:spLocks noChangeArrowheads="1"/>
          </p:cNvSpPr>
          <p:nvPr/>
        </p:nvSpPr>
        <p:spPr bwMode="auto">
          <a:xfrm>
            <a:off x="4953000" y="37084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-5</a:t>
            </a:r>
          </a:p>
        </p:txBody>
      </p:sp>
      <p:sp>
        <p:nvSpPr>
          <p:cNvPr id="13391" name="Rectangle 79"/>
          <p:cNvSpPr>
            <a:spLocks noChangeArrowheads="1"/>
          </p:cNvSpPr>
          <p:nvPr/>
        </p:nvSpPr>
        <p:spPr bwMode="auto">
          <a:xfrm>
            <a:off x="4991100" y="32639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-4</a:t>
            </a:r>
          </a:p>
        </p:txBody>
      </p:sp>
      <p:sp>
        <p:nvSpPr>
          <p:cNvPr id="13392" name="Rectangle 80"/>
          <p:cNvSpPr>
            <a:spLocks noChangeArrowheads="1"/>
          </p:cNvSpPr>
          <p:nvPr/>
        </p:nvSpPr>
        <p:spPr bwMode="auto">
          <a:xfrm>
            <a:off x="5270500" y="28829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-3</a:t>
            </a:r>
          </a:p>
        </p:txBody>
      </p:sp>
      <p:sp>
        <p:nvSpPr>
          <p:cNvPr id="13393" name="Rectangle 81"/>
          <p:cNvSpPr>
            <a:spLocks noChangeArrowheads="1"/>
          </p:cNvSpPr>
          <p:nvPr/>
        </p:nvSpPr>
        <p:spPr bwMode="auto">
          <a:xfrm>
            <a:off x="5638800" y="24511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-2</a:t>
            </a:r>
          </a:p>
        </p:txBody>
      </p:sp>
      <p:sp>
        <p:nvSpPr>
          <p:cNvPr id="13394" name="Rectangle 82"/>
          <p:cNvSpPr>
            <a:spLocks noChangeArrowheads="1"/>
          </p:cNvSpPr>
          <p:nvPr/>
        </p:nvSpPr>
        <p:spPr bwMode="auto">
          <a:xfrm>
            <a:off x="6184900" y="2082800"/>
            <a:ext cx="330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a:t>
            </a:r>
          </a:p>
        </p:txBody>
      </p:sp>
    </p:spTree>
    <p:extLst>
      <p:ext uri="{BB962C8B-B14F-4D97-AF65-F5344CB8AC3E}">
        <p14:creationId xmlns:p14="http://schemas.microsoft.com/office/powerpoint/2010/main" val="8841966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ea typeface="SimSun" pitchFamily="2" charset="-122"/>
              </a:rPr>
              <a:t>Overflow Conditions</a:t>
            </a:r>
          </a:p>
        </p:txBody>
      </p:sp>
      <p:sp>
        <p:nvSpPr>
          <p:cNvPr id="24579" name="Rectangle 3"/>
          <p:cNvSpPr>
            <a:spLocks noChangeArrowheads="1"/>
          </p:cNvSpPr>
          <p:nvPr/>
        </p:nvSpPr>
        <p:spPr bwMode="auto">
          <a:xfrm>
            <a:off x="1149350" y="1938338"/>
            <a:ext cx="3302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5</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-8</a:t>
            </a:r>
          </a:p>
        </p:txBody>
      </p:sp>
      <p:sp>
        <p:nvSpPr>
          <p:cNvPr id="24580" name="Rectangle 4"/>
          <p:cNvSpPr>
            <a:spLocks noChangeArrowheads="1"/>
          </p:cNvSpPr>
          <p:nvPr/>
        </p:nvSpPr>
        <p:spPr bwMode="auto">
          <a:xfrm>
            <a:off x="2228850" y="1709738"/>
            <a:ext cx="101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0 1 1 1</a:t>
            </a:r>
          </a:p>
          <a:p>
            <a:pPr>
              <a:lnSpc>
                <a:spcPct val="85000"/>
              </a:lnSpc>
              <a:spcBef>
                <a:spcPct val="0"/>
              </a:spcBef>
              <a:buClrTx/>
              <a:buSzTx/>
              <a:buFontTx/>
              <a:buNone/>
            </a:pPr>
            <a:r>
              <a:rPr kumimoji="1" lang="en-US" altLang="ko-KR" sz="1800" b="1">
                <a:ea typeface="Gulim" pitchFamily="34" charset="-127"/>
              </a:rPr>
              <a:t>   0 1 0 1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0 0 1 1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1 0 0 0</a:t>
            </a:r>
          </a:p>
        </p:txBody>
      </p:sp>
      <p:sp>
        <p:nvSpPr>
          <p:cNvPr id="24581" name="Line 5"/>
          <p:cNvSpPr>
            <a:spLocks noChangeShapeType="1"/>
          </p:cNvSpPr>
          <p:nvPr/>
        </p:nvSpPr>
        <p:spPr bwMode="auto">
          <a:xfrm>
            <a:off x="1123950" y="2624138"/>
            <a:ext cx="368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2" name="Line 6"/>
          <p:cNvSpPr>
            <a:spLocks noChangeShapeType="1"/>
          </p:cNvSpPr>
          <p:nvPr/>
        </p:nvSpPr>
        <p:spPr bwMode="auto">
          <a:xfrm>
            <a:off x="2343150" y="2624138"/>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3" name="Rectangle 7"/>
          <p:cNvSpPr>
            <a:spLocks noChangeArrowheads="1"/>
          </p:cNvSpPr>
          <p:nvPr/>
        </p:nvSpPr>
        <p:spPr bwMode="auto">
          <a:xfrm>
            <a:off x="4908550" y="2014538"/>
            <a:ext cx="3302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-7</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-2</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7</a:t>
            </a:r>
          </a:p>
        </p:txBody>
      </p:sp>
      <p:sp>
        <p:nvSpPr>
          <p:cNvPr id="24584" name="Rectangle 8"/>
          <p:cNvSpPr>
            <a:spLocks noChangeArrowheads="1"/>
          </p:cNvSpPr>
          <p:nvPr/>
        </p:nvSpPr>
        <p:spPr bwMode="auto">
          <a:xfrm>
            <a:off x="5988050" y="1785938"/>
            <a:ext cx="101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1 0 0 0</a:t>
            </a:r>
          </a:p>
          <a:p>
            <a:pPr>
              <a:lnSpc>
                <a:spcPct val="85000"/>
              </a:lnSpc>
              <a:spcBef>
                <a:spcPct val="0"/>
              </a:spcBef>
              <a:buClrTx/>
              <a:buSzTx/>
              <a:buFontTx/>
              <a:buNone/>
            </a:pPr>
            <a:r>
              <a:rPr kumimoji="1" lang="en-US" altLang="ko-KR" sz="1800" b="1">
                <a:ea typeface="Gulim" pitchFamily="34" charset="-127"/>
              </a:rPr>
              <a:t>   1 0 0 1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1 1 0 0</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1 0 1 1 1</a:t>
            </a:r>
          </a:p>
        </p:txBody>
      </p:sp>
      <p:sp>
        <p:nvSpPr>
          <p:cNvPr id="24585" name="Line 9"/>
          <p:cNvSpPr>
            <a:spLocks noChangeShapeType="1"/>
          </p:cNvSpPr>
          <p:nvPr/>
        </p:nvSpPr>
        <p:spPr bwMode="auto">
          <a:xfrm>
            <a:off x="4883150" y="2700338"/>
            <a:ext cx="368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6" name="Line 10"/>
          <p:cNvSpPr>
            <a:spLocks noChangeShapeType="1"/>
          </p:cNvSpPr>
          <p:nvPr/>
        </p:nvSpPr>
        <p:spPr bwMode="auto">
          <a:xfrm>
            <a:off x="6102350" y="2700338"/>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7" name="Line 11"/>
          <p:cNvSpPr>
            <a:spLocks noChangeShapeType="1"/>
          </p:cNvSpPr>
          <p:nvPr/>
        </p:nvSpPr>
        <p:spPr bwMode="auto">
          <a:xfrm>
            <a:off x="6216650" y="3119438"/>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8" name="Line 12"/>
          <p:cNvSpPr>
            <a:spLocks noChangeShapeType="1"/>
          </p:cNvSpPr>
          <p:nvPr/>
        </p:nvSpPr>
        <p:spPr bwMode="auto">
          <a:xfrm>
            <a:off x="6242050" y="3271838"/>
            <a:ext cx="838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9" name="Rectangle 13"/>
          <p:cNvSpPr>
            <a:spLocks noChangeArrowheads="1"/>
          </p:cNvSpPr>
          <p:nvPr/>
        </p:nvSpPr>
        <p:spPr bwMode="auto">
          <a:xfrm>
            <a:off x="1225550" y="3944938"/>
            <a:ext cx="2540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5</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2</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7</a:t>
            </a:r>
          </a:p>
        </p:txBody>
      </p:sp>
      <p:sp>
        <p:nvSpPr>
          <p:cNvPr id="24590" name="Rectangle 14"/>
          <p:cNvSpPr>
            <a:spLocks noChangeArrowheads="1"/>
          </p:cNvSpPr>
          <p:nvPr/>
        </p:nvSpPr>
        <p:spPr bwMode="auto">
          <a:xfrm>
            <a:off x="2228850" y="3716338"/>
            <a:ext cx="101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0 0 0 0</a:t>
            </a:r>
          </a:p>
          <a:p>
            <a:pPr>
              <a:lnSpc>
                <a:spcPct val="85000"/>
              </a:lnSpc>
              <a:spcBef>
                <a:spcPct val="0"/>
              </a:spcBef>
              <a:buClrTx/>
              <a:buSzTx/>
              <a:buFontTx/>
              <a:buNone/>
            </a:pPr>
            <a:r>
              <a:rPr kumimoji="1" lang="en-US" altLang="ko-KR" sz="1800" b="1">
                <a:ea typeface="Gulim" pitchFamily="34" charset="-127"/>
              </a:rPr>
              <a:t>   0 1 0 1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0 0 1 0</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0 1 1 1</a:t>
            </a:r>
          </a:p>
        </p:txBody>
      </p:sp>
      <p:sp>
        <p:nvSpPr>
          <p:cNvPr id="24591" name="Line 15"/>
          <p:cNvSpPr>
            <a:spLocks noChangeShapeType="1"/>
          </p:cNvSpPr>
          <p:nvPr/>
        </p:nvSpPr>
        <p:spPr bwMode="auto">
          <a:xfrm>
            <a:off x="1123950" y="4630738"/>
            <a:ext cx="368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2" name="Line 16"/>
          <p:cNvSpPr>
            <a:spLocks noChangeShapeType="1"/>
          </p:cNvSpPr>
          <p:nvPr/>
        </p:nvSpPr>
        <p:spPr bwMode="auto">
          <a:xfrm>
            <a:off x="2343150" y="4630738"/>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3" name="Rectangle 17"/>
          <p:cNvSpPr>
            <a:spLocks noChangeArrowheads="1"/>
          </p:cNvSpPr>
          <p:nvPr/>
        </p:nvSpPr>
        <p:spPr bwMode="auto">
          <a:xfrm>
            <a:off x="4921250" y="4021138"/>
            <a:ext cx="3302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85000"/>
              </a:lnSpc>
              <a:spcBef>
                <a:spcPct val="0"/>
              </a:spcBef>
              <a:buClrTx/>
              <a:buSzTx/>
              <a:buFontTx/>
              <a:buNone/>
            </a:pPr>
            <a:r>
              <a:rPr kumimoji="1" lang="en-US" altLang="ko-KR" sz="1800" b="1">
                <a:ea typeface="Gulim" pitchFamily="34" charset="-127"/>
              </a:rPr>
              <a:t>-3</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-5</a:t>
            </a:r>
          </a:p>
          <a:p>
            <a:pPr algn="r">
              <a:lnSpc>
                <a:spcPct val="85000"/>
              </a:lnSpc>
              <a:spcBef>
                <a:spcPct val="0"/>
              </a:spcBef>
              <a:buClrTx/>
              <a:buSzTx/>
              <a:buFontTx/>
              <a:buNone/>
            </a:pPr>
            <a:endParaRPr kumimoji="1" lang="en-US" altLang="ko-KR" sz="1800" b="1">
              <a:ea typeface="Gulim" pitchFamily="34" charset="-127"/>
            </a:endParaRPr>
          </a:p>
          <a:p>
            <a:pPr algn="r">
              <a:lnSpc>
                <a:spcPct val="85000"/>
              </a:lnSpc>
              <a:spcBef>
                <a:spcPct val="0"/>
              </a:spcBef>
              <a:buClrTx/>
              <a:buSzTx/>
              <a:buFontTx/>
              <a:buNone/>
            </a:pPr>
            <a:r>
              <a:rPr kumimoji="1" lang="en-US" altLang="ko-KR" sz="1800" b="1">
                <a:ea typeface="Gulim" pitchFamily="34" charset="-127"/>
              </a:rPr>
              <a:t>-8</a:t>
            </a:r>
          </a:p>
        </p:txBody>
      </p:sp>
      <p:sp>
        <p:nvSpPr>
          <p:cNvPr id="24594" name="Rectangle 18"/>
          <p:cNvSpPr>
            <a:spLocks noChangeArrowheads="1"/>
          </p:cNvSpPr>
          <p:nvPr/>
        </p:nvSpPr>
        <p:spPr bwMode="auto">
          <a:xfrm>
            <a:off x="6000750" y="3792538"/>
            <a:ext cx="10795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1 1 1 1</a:t>
            </a:r>
          </a:p>
          <a:p>
            <a:pPr>
              <a:lnSpc>
                <a:spcPct val="85000"/>
              </a:lnSpc>
              <a:spcBef>
                <a:spcPct val="0"/>
              </a:spcBef>
              <a:buClrTx/>
              <a:buSzTx/>
              <a:buFontTx/>
              <a:buNone/>
            </a:pPr>
            <a:r>
              <a:rPr kumimoji="1" lang="en-US" altLang="ko-KR" sz="1800" b="1">
                <a:ea typeface="Gulim" pitchFamily="34" charset="-127"/>
              </a:rPr>
              <a:t>   1 1 0 1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1 0 1 1</a:t>
            </a:r>
          </a:p>
          <a:p>
            <a:pPr>
              <a:lnSpc>
                <a:spcPct val="85000"/>
              </a:lnSpc>
              <a:spcBef>
                <a:spcPct val="0"/>
              </a:spcBef>
              <a:buClrTx/>
              <a:buSzTx/>
              <a:buFontTx/>
              <a:buNone/>
            </a:pPr>
            <a:endParaRPr kumimoji="1" lang="en-US" altLang="ko-KR" sz="1800" b="1">
              <a:ea typeface="Gulim" pitchFamily="34" charset="-127"/>
            </a:endParaRPr>
          </a:p>
          <a:p>
            <a:pPr>
              <a:lnSpc>
                <a:spcPct val="85000"/>
              </a:lnSpc>
              <a:spcBef>
                <a:spcPct val="0"/>
              </a:spcBef>
              <a:buClrTx/>
              <a:buSzTx/>
              <a:buFontTx/>
              <a:buNone/>
            </a:pPr>
            <a:r>
              <a:rPr kumimoji="1" lang="en-US" altLang="ko-KR" sz="1800" b="1">
                <a:ea typeface="Gulim" pitchFamily="34" charset="-127"/>
              </a:rPr>
              <a:t> 1 1 0 0 0</a:t>
            </a:r>
          </a:p>
        </p:txBody>
      </p:sp>
      <p:sp>
        <p:nvSpPr>
          <p:cNvPr id="24595" name="Line 19"/>
          <p:cNvSpPr>
            <a:spLocks noChangeShapeType="1"/>
          </p:cNvSpPr>
          <p:nvPr/>
        </p:nvSpPr>
        <p:spPr bwMode="auto">
          <a:xfrm>
            <a:off x="4895850" y="4706938"/>
            <a:ext cx="368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6" name="Line 20"/>
          <p:cNvSpPr>
            <a:spLocks noChangeShapeType="1"/>
          </p:cNvSpPr>
          <p:nvPr/>
        </p:nvSpPr>
        <p:spPr bwMode="auto">
          <a:xfrm>
            <a:off x="6115050" y="4706938"/>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7" name="Line 21"/>
          <p:cNvSpPr>
            <a:spLocks noChangeShapeType="1"/>
          </p:cNvSpPr>
          <p:nvPr/>
        </p:nvSpPr>
        <p:spPr bwMode="auto">
          <a:xfrm>
            <a:off x="6292850" y="5138738"/>
            <a:ext cx="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8" name="Line 22"/>
          <p:cNvSpPr>
            <a:spLocks noChangeShapeType="1"/>
          </p:cNvSpPr>
          <p:nvPr/>
        </p:nvSpPr>
        <p:spPr bwMode="auto">
          <a:xfrm>
            <a:off x="6292850" y="5303838"/>
            <a:ext cx="850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9" name="Rectangle 23"/>
          <p:cNvSpPr>
            <a:spLocks noChangeArrowheads="1"/>
          </p:cNvSpPr>
          <p:nvPr/>
        </p:nvSpPr>
        <p:spPr bwMode="auto">
          <a:xfrm>
            <a:off x="1085850" y="3373438"/>
            <a:ext cx="11049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Overflow</a:t>
            </a:r>
          </a:p>
        </p:txBody>
      </p:sp>
      <p:sp>
        <p:nvSpPr>
          <p:cNvPr id="24600" name="Rectangle 24"/>
          <p:cNvSpPr>
            <a:spLocks noChangeArrowheads="1"/>
          </p:cNvSpPr>
          <p:nvPr/>
        </p:nvSpPr>
        <p:spPr bwMode="auto">
          <a:xfrm>
            <a:off x="4870450" y="3335338"/>
            <a:ext cx="11049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Overflow</a:t>
            </a:r>
          </a:p>
        </p:txBody>
      </p:sp>
      <p:sp>
        <p:nvSpPr>
          <p:cNvPr id="24601" name="Rectangle 25"/>
          <p:cNvSpPr>
            <a:spLocks noChangeArrowheads="1"/>
          </p:cNvSpPr>
          <p:nvPr/>
        </p:nvSpPr>
        <p:spPr bwMode="auto">
          <a:xfrm>
            <a:off x="1060450" y="5392738"/>
            <a:ext cx="14351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No overflow</a:t>
            </a:r>
          </a:p>
        </p:txBody>
      </p:sp>
      <p:sp>
        <p:nvSpPr>
          <p:cNvPr id="24602" name="Rectangle 26"/>
          <p:cNvSpPr>
            <a:spLocks noChangeArrowheads="1"/>
          </p:cNvSpPr>
          <p:nvPr/>
        </p:nvSpPr>
        <p:spPr bwMode="auto">
          <a:xfrm>
            <a:off x="4819650" y="5430838"/>
            <a:ext cx="14351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No overflow</a:t>
            </a:r>
          </a:p>
        </p:txBody>
      </p:sp>
      <p:sp>
        <p:nvSpPr>
          <p:cNvPr id="24603" name="Rectangle 27"/>
          <p:cNvSpPr>
            <a:spLocks noChangeArrowheads="1"/>
          </p:cNvSpPr>
          <p:nvPr/>
        </p:nvSpPr>
        <p:spPr bwMode="auto">
          <a:xfrm>
            <a:off x="850900" y="5811838"/>
            <a:ext cx="76073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85000"/>
              </a:lnSpc>
              <a:spcBef>
                <a:spcPct val="0"/>
              </a:spcBef>
              <a:buClrTx/>
              <a:buSzTx/>
              <a:buFontTx/>
              <a:buNone/>
            </a:pPr>
            <a:r>
              <a:rPr kumimoji="1" lang="en-US" altLang="ko-KR" sz="1800" b="1">
                <a:ea typeface="Gulim" pitchFamily="34" charset="-127"/>
              </a:rPr>
              <a:t>Overflow when carry-in to the high-order bit does not equal carry out</a:t>
            </a:r>
          </a:p>
        </p:txBody>
      </p:sp>
    </p:spTree>
    <p:extLst>
      <p:ext uri="{BB962C8B-B14F-4D97-AF65-F5344CB8AC3E}">
        <p14:creationId xmlns:p14="http://schemas.microsoft.com/office/powerpoint/2010/main" val="2799471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60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5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5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5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5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6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5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5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5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5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6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0" grpId="0"/>
      <p:bldP spid="24581" grpId="0" animBg="1"/>
      <p:bldP spid="24582" grpId="0" animBg="1"/>
      <p:bldP spid="24583" grpId="0"/>
      <p:bldP spid="24584" grpId="0"/>
      <p:bldP spid="24585" grpId="0" animBg="1"/>
      <p:bldP spid="24586" grpId="0" animBg="1"/>
      <p:bldP spid="24587" grpId="0" animBg="1"/>
      <p:bldP spid="24588" grpId="0" animBg="1"/>
      <p:bldP spid="24589" grpId="0"/>
      <p:bldP spid="24590" grpId="0"/>
      <p:bldP spid="24591" grpId="0" animBg="1"/>
      <p:bldP spid="24592" grpId="0" animBg="1"/>
      <p:bldP spid="24593" grpId="0"/>
      <p:bldP spid="24594" grpId="0"/>
      <p:bldP spid="24595" grpId="0" animBg="1"/>
      <p:bldP spid="24596" grpId="0" animBg="1"/>
      <p:bldP spid="24597" grpId="0" animBg="1"/>
      <p:bldP spid="24598" grpId="0" animBg="1"/>
      <p:bldP spid="24599" grpId="0"/>
      <p:bldP spid="24600" grpId="0"/>
      <p:bldP spid="24601" grpId="0"/>
      <p:bldP spid="24602" grpId="0"/>
      <p:bldP spid="246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ea typeface="SimSun" pitchFamily="2" charset="-122"/>
              </a:rPr>
              <a:t>Sign Extension</a:t>
            </a:r>
          </a:p>
        </p:txBody>
      </p:sp>
      <p:sp>
        <p:nvSpPr>
          <p:cNvPr id="15363" name="Rectangle 3"/>
          <p:cNvSpPr>
            <a:spLocks noGrp="1" noChangeArrowheads="1"/>
          </p:cNvSpPr>
          <p:nvPr>
            <p:ph type="body" idx="1"/>
          </p:nvPr>
        </p:nvSpPr>
        <p:spPr>
          <a:xfrm>
            <a:off x="228600" y="1600200"/>
            <a:ext cx="8229600" cy="4411663"/>
          </a:xfrm>
        </p:spPr>
        <p:txBody>
          <a:bodyPr/>
          <a:lstStyle/>
          <a:p>
            <a:pPr eaLnBrk="1" hangingPunct="1"/>
            <a:r>
              <a:rPr lang="en-US" altLang="zh-CN" sz="2100" smtClean="0">
                <a:ea typeface="SimSun" pitchFamily="2" charset="-122"/>
              </a:rPr>
              <a:t>Task:</a:t>
            </a:r>
          </a:p>
          <a:p>
            <a:pPr lvl="1" eaLnBrk="1" hangingPunct="1"/>
            <a:r>
              <a:rPr lang="en-US" altLang="zh-CN" sz="2000" smtClean="0">
                <a:ea typeface="SimSun" pitchFamily="2" charset="-122"/>
              </a:rPr>
              <a:t>Given </a:t>
            </a:r>
            <a:r>
              <a:rPr lang="en-US" altLang="zh-CN" sz="2000" i="1" smtClean="0">
                <a:ea typeface="SimSun" pitchFamily="2" charset="-122"/>
              </a:rPr>
              <a:t>w</a:t>
            </a:r>
            <a:r>
              <a:rPr lang="en-US" altLang="zh-CN" sz="2000" smtClean="0">
                <a:ea typeface="SimSun" pitchFamily="2" charset="-122"/>
              </a:rPr>
              <a:t>-bit signed integer </a:t>
            </a:r>
            <a:r>
              <a:rPr lang="en-US" altLang="zh-CN" sz="2000" i="1" smtClean="0">
                <a:ea typeface="SimSun" pitchFamily="2" charset="-122"/>
              </a:rPr>
              <a:t>x</a:t>
            </a:r>
            <a:endParaRPr lang="en-US" altLang="zh-CN" sz="2000" smtClean="0">
              <a:ea typeface="SimSun" pitchFamily="2" charset="-122"/>
            </a:endParaRPr>
          </a:p>
          <a:p>
            <a:pPr lvl="1" eaLnBrk="1" hangingPunct="1"/>
            <a:r>
              <a:rPr lang="en-US" altLang="zh-CN" sz="2000" smtClean="0">
                <a:ea typeface="SimSun" pitchFamily="2" charset="-122"/>
              </a:rPr>
              <a:t>Convert it to </a:t>
            </a:r>
            <a:r>
              <a:rPr lang="en-US" altLang="zh-CN" sz="2000" i="1" smtClean="0">
                <a:ea typeface="SimSun" pitchFamily="2" charset="-122"/>
              </a:rPr>
              <a:t>w</a:t>
            </a:r>
            <a:r>
              <a:rPr lang="en-US" altLang="zh-CN" sz="2000" smtClean="0">
                <a:ea typeface="SimSun" pitchFamily="2" charset="-122"/>
              </a:rPr>
              <a:t>+</a:t>
            </a:r>
            <a:r>
              <a:rPr lang="en-US" altLang="zh-CN" sz="2000" i="1" smtClean="0">
                <a:ea typeface="SimSun" pitchFamily="2" charset="-122"/>
              </a:rPr>
              <a:t>k</a:t>
            </a:r>
            <a:r>
              <a:rPr lang="en-US" altLang="zh-CN" sz="2000" smtClean="0">
                <a:ea typeface="SimSun" pitchFamily="2" charset="-122"/>
              </a:rPr>
              <a:t>-bit integer with same value</a:t>
            </a:r>
          </a:p>
          <a:p>
            <a:pPr eaLnBrk="1" hangingPunct="1"/>
            <a:r>
              <a:rPr lang="en-US" altLang="zh-CN" sz="2100" smtClean="0">
                <a:ea typeface="SimSun" pitchFamily="2" charset="-122"/>
              </a:rPr>
              <a:t>Rule:</a:t>
            </a:r>
          </a:p>
          <a:p>
            <a:pPr lvl="1" eaLnBrk="1" hangingPunct="1"/>
            <a:r>
              <a:rPr lang="en-US" altLang="zh-CN" sz="2000" smtClean="0">
                <a:ea typeface="SimSun" pitchFamily="2" charset="-122"/>
              </a:rPr>
              <a:t>Make </a:t>
            </a:r>
            <a:r>
              <a:rPr lang="en-US" altLang="zh-CN" sz="2000" i="1" smtClean="0">
                <a:ea typeface="SimSun" pitchFamily="2" charset="-122"/>
              </a:rPr>
              <a:t>k</a:t>
            </a:r>
            <a:r>
              <a:rPr lang="en-US" altLang="zh-CN" sz="2000" smtClean="0">
                <a:ea typeface="SimSun" pitchFamily="2" charset="-122"/>
              </a:rPr>
              <a:t> copies of sign bit:</a:t>
            </a:r>
          </a:p>
          <a:p>
            <a:pPr lvl="1" eaLnBrk="1" hangingPunct="1"/>
            <a:r>
              <a:rPr lang="en-US" altLang="zh-CN" sz="2000" b="1" i="1" smtClean="0">
                <a:ea typeface="SimSun" pitchFamily="2" charset="-122"/>
              </a:rPr>
              <a:t>X</a:t>
            </a:r>
            <a:r>
              <a:rPr lang="en-US" altLang="zh-CN" sz="2000" smtClean="0">
                <a:ea typeface="SimSun" pitchFamily="2" charset="-122"/>
              </a:rPr>
              <a:t> </a:t>
            </a:r>
            <a:r>
              <a:rPr lang="en-US" altLang="zh-CN" sz="2000" smtClean="0">
                <a:latin typeface="Symbol" pitchFamily="18" charset="2"/>
                <a:ea typeface="SimSun" pitchFamily="2" charset="-122"/>
              </a:rPr>
              <a:t></a:t>
            </a:r>
            <a:r>
              <a:rPr lang="en-US" altLang="zh-CN" sz="2000" smtClean="0">
                <a:ea typeface="SimSun" pitchFamily="2" charset="-122"/>
              </a:rPr>
              <a:t> =  </a:t>
            </a:r>
            <a:r>
              <a:rPr lang="en-US" altLang="zh-CN" sz="2000" b="1" i="1" smtClean="0">
                <a:ea typeface="SimSun" pitchFamily="2" charset="-122"/>
              </a:rPr>
              <a:t>x</a:t>
            </a:r>
            <a:r>
              <a:rPr lang="en-US" altLang="zh-CN" sz="2000" b="1" i="1" baseline="-25000" smtClean="0">
                <a:ea typeface="SimSun" pitchFamily="2" charset="-122"/>
              </a:rPr>
              <a:t>w</a:t>
            </a:r>
            <a:r>
              <a:rPr lang="en-US" altLang="zh-CN" sz="2000" b="1" baseline="-25000" smtClean="0">
                <a:ea typeface="SimSun" pitchFamily="2" charset="-122"/>
              </a:rPr>
              <a:t>–1 </a:t>
            </a:r>
            <a:r>
              <a:rPr lang="en-US" altLang="zh-CN" sz="2000" smtClean="0">
                <a:ea typeface="SimSun" pitchFamily="2" charset="-122"/>
              </a:rPr>
              <a:t>,…, </a:t>
            </a:r>
            <a:r>
              <a:rPr lang="en-US" altLang="zh-CN" sz="2000" b="1" i="1" smtClean="0">
                <a:ea typeface="SimSun" pitchFamily="2" charset="-122"/>
              </a:rPr>
              <a:t>x</a:t>
            </a:r>
            <a:r>
              <a:rPr lang="en-US" altLang="zh-CN" sz="2000" b="1" i="1" baseline="-25000" smtClean="0">
                <a:ea typeface="SimSun" pitchFamily="2" charset="-122"/>
              </a:rPr>
              <a:t>w</a:t>
            </a:r>
            <a:r>
              <a:rPr lang="en-US" altLang="zh-CN" sz="2000" b="1" baseline="-25000" smtClean="0">
                <a:ea typeface="SimSun" pitchFamily="2" charset="-122"/>
              </a:rPr>
              <a:t>–1 </a:t>
            </a:r>
            <a:r>
              <a:rPr lang="en-US" altLang="zh-CN" sz="2000" smtClean="0">
                <a:ea typeface="SimSun" pitchFamily="2" charset="-122"/>
              </a:rPr>
              <a:t>, </a:t>
            </a:r>
            <a:r>
              <a:rPr lang="en-US" altLang="zh-CN" sz="2000" b="1" i="1" smtClean="0">
                <a:ea typeface="SimSun" pitchFamily="2" charset="-122"/>
              </a:rPr>
              <a:t>x</a:t>
            </a:r>
            <a:r>
              <a:rPr lang="en-US" altLang="zh-CN" sz="2000" b="1" i="1" baseline="-25000" smtClean="0">
                <a:ea typeface="SimSun" pitchFamily="2" charset="-122"/>
              </a:rPr>
              <a:t>w</a:t>
            </a:r>
            <a:r>
              <a:rPr lang="en-US" altLang="zh-CN" sz="2000" b="1" baseline="-25000" smtClean="0">
                <a:ea typeface="SimSun" pitchFamily="2" charset="-122"/>
              </a:rPr>
              <a:t>–1 </a:t>
            </a:r>
            <a:r>
              <a:rPr lang="en-US" altLang="zh-CN" sz="2000" smtClean="0">
                <a:ea typeface="SimSun" pitchFamily="2" charset="-122"/>
              </a:rPr>
              <a:t>, </a:t>
            </a:r>
            <a:r>
              <a:rPr lang="en-US" altLang="zh-CN" sz="2000" b="1" i="1" smtClean="0">
                <a:ea typeface="SimSun" pitchFamily="2" charset="-122"/>
              </a:rPr>
              <a:t>x</a:t>
            </a:r>
            <a:r>
              <a:rPr lang="en-US" altLang="zh-CN" sz="2000" b="1" i="1" baseline="-25000" smtClean="0">
                <a:ea typeface="SimSun" pitchFamily="2" charset="-122"/>
              </a:rPr>
              <a:t>w</a:t>
            </a:r>
            <a:r>
              <a:rPr lang="en-US" altLang="zh-CN" sz="2000" b="1" baseline="-25000" smtClean="0">
                <a:ea typeface="SimSun" pitchFamily="2" charset="-122"/>
              </a:rPr>
              <a:t>–2 </a:t>
            </a:r>
            <a:r>
              <a:rPr lang="en-US" altLang="zh-CN" sz="2000" smtClean="0">
                <a:ea typeface="SimSun" pitchFamily="2" charset="-122"/>
              </a:rPr>
              <a:t>,…, </a:t>
            </a:r>
            <a:r>
              <a:rPr lang="en-US" altLang="zh-CN" sz="2000" b="1" i="1" smtClean="0">
                <a:ea typeface="SimSun" pitchFamily="2" charset="-122"/>
              </a:rPr>
              <a:t>x</a:t>
            </a:r>
            <a:r>
              <a:rPr lang="en-US" altLang="zh-CN" sz="2000" b="1" baseline="-25000" smtClean="0">
                <a:ea typeface="SimSun" pitchFamily="2" charset="-122"/>
              </a:rPr>
              <a:t>0</a:t>
            </a:r>
            <a:endParaRPr lang="en-US" altLang="zh-CN" sz="2000" smtClean="0">
              <a:ea typeface="SimSun" pitchFamily="2" charset="-122"/>
            </a:endParaRPr>
          </a:p>
          <a:p>
            <a:pPr eaLnBrk="1" hangingPunct="1"/>
            <a:endParaRPr lang="zh-CN" altLang="en-US" sz="1900" smtClean="0">
              <a:ea typeface="SimSun" pitchFamily="2" charset="-122"/>
            </a:endParaRPr>
          </a:p>
        </p:txBody>
      </p:sp>
      <p:sp>
        <p:nvSpPr>
          <p:cNvPr id="15364" name="Rectangle 4"/>
          <p:cNvSpPr>
            <a:spLocks noChangeArrowheads="1"/>
          </p:cNvSpPr>
          <p:nvPr/>
        </p:nvSpPr>
        <p:spPr bwMode="auto">
          <a:xfrm>
            <a:off x="1981200" y="4529138"/>
            <a:ext cx="14636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400" i="1">
                <a:latin typeface="Helvetica" pitchFamily="34" charset="0"/>
                <a:ea typeface="SimSun" pitchFamily="2" charset="-122"/>
              </a:rPr>
              <a:t>k</a:t>
            </a:r>
            <a:r>
              <a:rPr lang="en-US" altLang="zh-CN" sz="1400">
                <a:latin typeface="Helvetica" pitchFamily="34" charset="0"/>
                <a:ea typeface="SimSun" pitchFamily="2" charset="-122"/>
              </a:rPr>
              <a:t> copies of MSB</a:t>
            </a:r>
          </a:p>
        </p:txBody>
      </p:sp>
      <p:grpSp>
        <p:nvGrpSpPr>
          <p:cNvPr id="15365" name="Group 5"/>
          <p:cNvGrpSpPr>
            <a:grpSpLocks/>
          </p:cNvGrpSpPr>
          <p:nvPr/>
        </p:nvGrpSpPr>
        <p:grpSpPr bwMode="auto">
          <a:xfrm>
            <a:off x="3276600" y="4127500"/>
            <a:ext cx="5181600" cy="1981200"/>
            <a:chOff x="1392" y="2352"/>
            <a:chExt cx="3264" cy="1248"/>
          </a:xfrm>
        </p:grpSpPr>
        <p:grpSp>
          <p:nvGrpSpPr>
            <p:cNvPr id="15373" name="Group 6"/>
            <p:cNvGrpSpPr>
              <a:grpSpLocks/>
            </p:cNvGrpSpPr>
            <p:nvPr/>
          </p:nvGrpSpPr>
          <p:grpSpPr bwMode="auto">
            <a:xfrm>
              <a:off x="2928" y="2400"/>
              <a:ext cx="1728" cy="144"/>
              <a:chOff x="2928" y="2400"/>
              <a:chExt cx="1728" cy="144"/>
            </a:xfrm>
          </p:grpSpPr>
          <p:sp>
            <p:nvSpPr>
              <p:cNvPr id="15401" name="Rectangle 7"/>
              <p:cNvSpPr>
                <a:spLocks noChangeArrowheads="1"/>
              </p:cNvSpPr>
              <p:nvPr/>
            </p:nvSpPr>
            <p:spPr bwMode="auto">
              <a:xfrm>
                <a:off x="2928" y="2400"/>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2" name="Rectangle 8"/>
              <p:cNvSpPr>
                <a:spLocks noChangeArrowheads="1"/>
              </p:cNvSpPr>
              <p:nvPr/>
            </p:nvSpPr>
            <p:spPr bwMode="auto">
              <a:xfrm>
                <a:off x="3072" y="2400"/>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3" name="Rectangle 9"/>
              <p:cNvSpPr>
                <a:spLocks noChangeArrowheads="1"/>
              </p:cNvSpPr>
              <p:nvPr/>
            </p:nvSpPr>
            <p:spPr bwMode="auto">
              <a:xfrm>
                <a:off x="3216" y="2400"/>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4" name="Rectangle 10"/>
              <p:cNvSpPr>
                <a:spLocks noChangeArrowheads="1"/>
              </p:cNvSpPr>
              <p:nvPr/>
            </p:nvSpPr>
            <p:spPr bwMode="auto">
              <a:xfrm>
                <a:off x="4224" y="2400"/>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5" name="Rectangle 11"/>
              <p:cNvSpPr>
                <a:spLocks noChangeArrowheads="1"/>
              </p:cNvSpPr>
              <p:nvPr/>
            </p:nvSpPr>
            <p:spPr bwMode="auto">
              <a:xfrm>
                <a:off x="4368" y="2400"/>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6" name="Rectangle 12"/>
              <p:cNvSpPr>
                <a:spLocks noChangeArrowheads="1"/>
              </p:cNvSpPr>
              <p:nvPr/>
            </p:nvSpPr>
            <p:spPr bwMode="auto">
              <a:xfrm>
                <a:off x="4512" y="2400"/>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7" name="Rectangle 13"/>
              <p:cNvSpPr>
                <a:spLocks noChangeArrowheads="1"/>
              </p:cNvSpPr>
              <p:nvPr/>
            </p:nvSpPr>
            <p:spPr bwMode="auto">
              <a:xfrm>
                <a:off x="3360" y="2400"/>
                <a:ext cx="86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r>
                  <a:rPr lang="en-US" altLang="zh-CN" sz="1800">
                    <a:latin typeface="Courier New" pitchFamily="49" charset="0"/>
                    <a:ea typeface="SimSun" pitchFamily="2" charset="-122"/>
                  </a:rPr>
                  <a:t>• • •</a:t>
                </a:r>
              </a:p>
            </p:txBody>
          </p:sp>
        </p:grpSp>
        <p:sp>
          <p:nvSpPr>
            <p:cNvPr id="15374" name="Rectangle 14"/>
            <p:cNvSpPr>
              <a:spLocks noChangeArrowheads="1"/>
            </p:cNvSpPr>
            <p:nvPr/>
          </p:nvSpPr>
          <p:spPr bwMode="auto">
            <a:xfrm>
              <a:off x="2544" y="2352"/>
              <a:ext cx="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800" b="1" i="1">
                  <a:latin typeface="Times" pitchFamily="18" charset="0"/>
                  <a:ea typeface="SimSun" pitchFamily="2" charset="-122"/>
                </a:rPr>
                <a:t>X</a:t>
              </a:r>
              <a:r>
                <a:rPr lang="en-US" altLang="zh-CN" sz="1800">
                  <a:latin typeface="Times" pitchFamily="18" charset="0"/>
                  <a:ea typeface="SimSun" pitchFamily="2" charset="-122"/>
                </a:rPr>
                <a:t> </a:t>
              </a:r>
              <a:endParaRPr lang="en-US" altLang="zh-CN" sz="1800">
                <a:latin typeface="Symbol" pitchFamily="18" charset="2"/>
                <a:ea typeface="SimSun" pitchFamily="2" charset="-122"/>
              </a:endParaRPr>
            </a:p>
          </p:txBody>
        </p:sp>
        <p:sp>
          <p:nvSpPr>
            <p:cNvPr id="15375" name="Rectangle 15"/>
            <p:cNvSpPr>
              <a:spLocks noChangeArrowheads="1"/>
            </p:cNvSpPr>
            <p:nvPr/>
          </p:nvSpPr>
          <p:spPr bwMode="auto">
            <a:xfrm>
              <a:off x="1392" y="3360"/>
              <a:ext cx="2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800" b="1" i="1">
                  <a:latin typeface="Times" pitchFamily="18" charset="0"/>
                  <a:ea typeface="SimSun" pitchFamily="2" charset="-122"/>
                </a:rPr>
                <a:t>X</a:t>
              </a:r>
              <a:r>
                <a:rPr lang="en-US" altLang="zh-CN" sz="1800">
                  <a:latin typeface="Times" pitchFamily="18" charset="0"/>
                  <a:ea typeface="SimSun" pitchFamily="2" charset="-122"/>
                </a:rPr>
                <a:t> </a:t>
              </a:r>
              <a:r>
                <a:rPr lang="en-US" altLang="zh-CN" sz="1800">
                  <a:latin typeface="Symbol" pitchFamily="18" charset="2"/>
                  <a:ea typeface="SimSun" pitchFamily="2" charset="-122"/>
                </a:rPr>
                <a:t></a:t>
              </a:r>
            </a:p>
          </p:txBody>
        </p:sp>
        <p:sp>
          <p:nvSpPr>
            <p:cNvPr id="15376" name="Line 16"/>
            <p:cNvSpPr>
              <a:spLocks noChangeShapeType="1"/>
            </p:cNvSpPr>
            <p:nvPr/>
          </p:nvSpPr>
          <p:spPr bwMode="auto">
            <a:xfrm>
              <a:off x="3024"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77" name="Line 17"/>
            <p:cNvSpPr>
              <a:spLocks noChangeShapeType="1"/>
            </p:cNvSpPr>
            <p:nvPr/>
          </p:nvSpPr>
          <p:spPr bwMode="auto">
            <a:xfrm flipH="1">
              <a:off x="2880" y="2592"/>
              <a:ext cx="144"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15378" name="Group 18"/>
            <p:cNvGrpSpPr>
              <a:grpSpLocks/>
            </p:cNvGrpSpPr>
            <p:nvPr/>
          </p:nvGrpSpPr>
          <p:grpSpPr bwMode="auto">
            <a:xfrm>
              <a:off x="1824" y="3456"/>
              <a:ext cx="2832" cy="144"/>
              <a:chOff x="1824" y="3456"/>
              <a:chExt cx="2832" cy="144"/>
            </a:xfrm>
          </p:grpSpPr>
          <p:sp>
            <p:nvSpPr>
              <p:cNvPr id="15388" name="Rectangle 19"/>
              <p:cNvSpPr>
                <a:spLocks noChangeArrowheads="1"/>
              </p:cNvSpPr>
              <p:nvPr/>
            </p:nvSpPr>
            <p:spPr bwMode="auto">
              <a:xfrm>
                <a:off x="2112" y="3456"/>
                <a:ext cx="528"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r>
                  <a:rPr lang="en-US" altLang="zh-CN" sz="1800">
                    <a:latin typeface="Courier New" pitchFamily="49" charset="0"/>
                    <a:ea typeface="SimSun" pitchFamily="2" charset="-122"/>
                  </a:rPr>
                  <a:t>• • •</a:t>
                </a:r>
              </a:p>
            </p:txBody>
          </p:sp>
          <p:sp>
            <p:nvSpPr>
              <p:cNvPr id="15389" name="Rectangle 20"/>
              <p:cNvSpPr>
                <a:spLocks noChangeArrowheads="1"/>
              </p:cNvSpPr>
              <p:nvPr/>
            </p:nvSpPr>
            <p:spPr bwMode="auto">
              <a:xfrm>
                <a:off x="2784" y="3456"/>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0" name="Rectangle 21"/>
              <p:cNvSpPr>
                <a:spLocks noChangeArrowheads="1"/>
              </p:cNvSpPr>
              <p:nvPr/>
            </p:nvSpPr>
            <p:spPr bwMode="auto">
              <a:xfrm>
                <a:off x="2640" y="3456"/>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1" name="Rectangle 22"/>
              <p:cNvSpPr>
                <a:spLocks noChangeArrowheads="1"/>
              </p:cNvSpPr>
              <p:nvPr/>
            </p:nvSpPr>
            <p:spPr bwMode="auto">
              <a:xfrm>
                <a:off x="1968" y="3456"/>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2" name="Rectangle 23"/>
              <p:cNvSpPr>
                <a:spLocks noChangeArrowheads="1"/>
              </p:cNvSpPr>
              <p:nvPr/>
            </p:nvSpPr>
            <p:spPr bwMode="auto">
              <a:xfrm>
                <a:off x="1824" y="3456"/>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grpSp>
            <p:nvGrpSpPr>
              <p:cNvPr id="15393" name="Group 24"/>
              <p:cNvGrpSpPr>
                <a:grpSpLocks/>
              </p:cNvGrpSpPr>
              <p:nvPr/>
            </p:nvGrpSpPr>
            <p:grpSpPr bwMode="auto">
              <a:xfrm>
                <a:off x="2928" y="3456"/>
                <a:ext cx="1728" cy="144"/>
                <a:chOff x="2928" y="3456"/>
                <a:chExt cx="1728" cy="144"/>
              </a:xfrm>
            </p:grpSpPr>
            <p:sp>
              <p:nvSpPr>
                <p:cNvPr id="15394" name="Rectangle 25"/>
                <p:cNvSpPr>
                  <a:spLocks noChangeArrowheads="1"/>
                </p:cNvSpPr>
                <p:nvPr/>
              </p:nvSpPr>
              <p:spPr bwMode="auto">
                <a:xfrm>
                  <a:off x="2928" y="3456"/>
                  <a:ext cx="144" cy="144"/>
                </a:xfrm>
                <a:prstGeom prst="rect">
                  <a:avLst/>
                </a:prstGeom>
                <a:solidFill>
                  <a:schemeClr val="bg2"/>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5" name="Rectangle 26"/>
                <p:cNvSpPr>
                  <a:spLocks noChangeArrowheads="1"/>
                </p:cNvSpPr>
                <p:nvPr/>
              </p:nvSpPr>
              <p:spPr bwMode="auto">
                <a:xfrm>
                  <a:off x="3072" y="3456"/>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6" name="Rectangle 27"/>
                <p:cNvSpPr>
                  <a:spLocks noChangeArrowheads="1"/>
                </p:cNvSpPr>
                <p:nvPr/>
              </p:nvSpPr>
              <p:spPr bwMode="auto">
                <a:xfrm>
                  <a:off x="3216" y="3456"/>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7" name="Rectangle 28"/>
                <p:cNvSpPr>
                  <a:spLocks noChangeArrowheads="1"/>
                </p:cNvSpPr>
                <p:nvPr/>
              </p:nvSpPr>
              <p:spPr bwMode="auto">
                <a:xfrm>
                  <a:off x="4224" y="3456"/>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8" name="Rectangle 29"/>
                <p:cNvSpPr>
                  <a:spLocks noChangeArrowheads="1"/>
                </p:cNvSpPr>
                <p:nvPr/>
              </p:nvSpPr>
              <p:spPr bwMode="auto">
                <a:xfrm>
                  <a:off x="4368" y="3456"/>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399" name="Rectangle 30"/>
                <p:cNvSpPr>
                  <a:spLocks noChangeArrowheads="1"/>
                </p:cNvSpPr>
                <p:nvPr/>
              </p:nvSpPr>
              <p:spPr bwMode="auto">
                <a:xfrm>
                  <a:off x="4512" y="3456"/>
                  <a:ext cx="14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endParaRPr lang="zh-CN" altLang="en-US" sz="1800">
                    <a:latin typeface="Courier New" pitchFamily="49" charset="0"/>
                    <a:ea typeface="SimSun" pitchFamily="2" charset="-122"/>
                  </a:endParaRPr>
                </a:p>
              </p:txBody>
            </p:sp>
            <p:sp>
              <p:nvSpPr>
                <p:cNvPr id="15400" name="Rectangle 31"/>
                <p:cNvSpPr>
                  <a:spLocks noChangeArrowheads="1"/>
                </p:cNvSpPr>
                <p:nvPr/>
              </p:nvSpPr>
              <p:spPr bwMode="auto">
                <a:xfrm>
                  <a:off x="3360" y="3456"/>
                  <a:ext cx="864" cy="144"/>
                </a:xfrm>
                <a:prstGeom prst="rect">
                  <a:avLst/>
                </a:prstGeom>
                <a:solidFill>
                  <a:schemeClr val="bg1"/>
                </a:solidFill>
                <a:ln w="25400">
                  <a:solidFill>
                    <a:schemeClr val="tx1"/>
                  </a:solidFill>
                  <a:miter lim="800000"/>
                  <a:headEnd/>
                  <a:tailEnd/>
                </a:ln>
              </p:spPr>
              <p:txBody>
                <a:bodyPr wrap="none"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spcBef>
                      <a:spcPct val="0"/>
                    </a:spcBef>
                    <a:buClrTx/>
                    <a:buSzTx/>
                    <a:buFontTx/>
                    <a:buNone/>
                  </a:pPr>
                  <a:r>
                    <a:rPr lang="en-US" altLang="zh-CN" sz="1800">
                      <a:latin typeface="Courier New" pitchFamily="49" charset="0"/>
                      <a:ea typeface="SimSun" pitchFamily="2" charset="-122"/>
                    </a:rPr>
                    <a:t>• • •</a:t>
                  </a:r>
                </a:p>
              </p:txBody>
            </p:sp>
          </p:grpSp>
        </p:grpSp>
        <p:sp>
          <p:nvSpPr>
            <p:cNvPr id="15379" name="Line 32"/>
            <p:cNvSpPr>
              <a:spLocks noChangeShapeType="1"/>
            </p:cNvSpPr>
            <p:nvPr/>
          </p:nvSpPr>
          <p:spPr bwMode="auto">
            <a:xfrm flipH="1">
              <a:off x="2736" y="2592"/>
              <a:ext cx="288"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0" name="Line 33"/>
            <p:cNvSpPr>
              <a:spLocks noChangeShapeType="1"/>
            </p:cNvSpPr>
            <p:nvPr/>
          </p:nvSpPr>
          <p:spPr bwMode="auto">
            <a:xfrm flipH="1">
              <a:off x="2064" y="2592"/>
              <a:ext cx="96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1" name="Line 34"/>
            <p:cNvSpPr>
              <a:spLocks noChangeShapeType="1"/>
            </p:cNvSpPr>
            <p:nvPr/>
          </p:nvSpPr>
          <p:spPr bwMode="auto">
            <a:xfrm flipH="1">
              <a:off x="1920" y="2592"/>
              <a:ext cx="1104"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2" name="Line 35"/>
            <p:cNvSpPr>
              <a:spLocks noChangeShapeType="1"/>
            </p:cNvSpPr>
            <p:nvPr/>
          </p:nvSpPr>
          <p:spPr bwMode="auto">
            <a:xfrm>
              <a:off x="3168"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3" name="Line 36"/>
            <p:cNvSpPr>
              <a:spLocks noChangeShapeType="1"/>
            </p:cNvSpPr>
            <p:nvPr/>
          </p:nvSpPr>
          <p:spPr bwMode="auto">
            <a:xfrm>
              <a:off x="3312"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4" name="Line 37"/>
            <p:cNvSpPr>
              <a:spLocks noChangeShapeType="1"/>
            </p:cNvSpPr>
            <p:nvPr/>
          </p:nvSpPr>
          <p:spPr bwMode="auto">
            <a:xfrm>
              <a:off x="4320"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5" name="Line 38"/>
            <p:cNvSpPr>
              <a:spLocks noChangeShapeType="1"/>
            </p:cNvSpPr>
            <p:nvPr/>
          </p:nvSpPr>
          <p:spPr bwMode="auto">
            <a:xfrm>
              <a:off x="4464"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6" name="Line 39"/>
            <p:cNvSpPr>
              <a:spLocks noChangeShapeType="1"/>
            </p:cNvSpPr>
            <p:nvPr/>
          </p:nvSpPr>
          <p:spPr bwMode="auto">
            <a:xfrm>
              <a:off x="4608" y="2592"/>
              <a:ext cx="0" cy="81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7" name="Rectangle 40"/>
            <p:cNvSpPr>
              <a:spLocks noChangeArrowheads="1"/>
            </p:cNvSpPr>
            <p:nvPr/>
          </p:nvSpPr>
          <p:spPr bwMode="auto">
            <a:xfrm>
              <a:off x="2352" y="3120"/>
              <a:ext cx="4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400">
                  <a:latin typeface="Courier New" pitchFamily="49" charset="0"/>
                  <a:ea typeface="SimSun" pitchFamily="2" charset="-122"/>
                </a:rPr>
                <a:t>• • •</a:t>
              </a:r>
            </a:p>
          </p:txBody>
        </p:sp>
      </p:grpSp>
      <p:sp>
        <p:nvSpPr>
          <p:cNvPr id="15366" name="Line 41"/>
          <p:cNvSpPr>
            <a:spLocks noChangeShapeType="1"/>
          </p:cNvSpPr>
          <p:nvPr/>
        </p:nvSpPr>
        <p:spPr bwMode="auto">
          <a:xfrm>
            <a:off x="5715000" y="3898900"/>
            <a:ext cx="2743200" cy="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67" name="Rectangle 42"/>
          <p:cNvSpPr>
            <a:spLocks noChangeArrowheads="1"/>
          </p:cNvSpPr>
          <p:nvPr/>
        </p:nvSpPr>
        <p:spPr bwMode="auto">
          <a:xfrm>
            <a:off x="6934200" y="3733800"/>
            <a:ext cx="349250" cy="36671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800" i="1">
                <a:latin typeface="Helvetica" pitchFamily="34" charset="0"/>
                <a:ea typeface="SimSun" pitchFamily="2" charset="-122"/>
              </a:rPr>
              <a:t>w</a:t>
            </a:r>
          </a:p>
        </p:txBody>
      </p:sp>
      <p:sp>
        <p:nvSpPr>
          <p:cNvPr id="15368" name="Line 43"/>
          <p:cNvSpPr>
            <a:spLocks noChangeShapeType="1"/>
          </p:cNvSpPr>
          <p:nvPr/>
        </p:nvSpPr>
        <p:spPr bwMode="auto">
          <a:xfrm>
            <a:off x="5715000" y="6337300"/>
            <a:ext cx="2743200" cy="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69" name="Rectangle 44"/>
          <p:cNvSpPr>
            <a:spLocks noChangeArrowheads="1"/>
          </p:cNvSpPr>
          <p:nvPr/>
        </p:nvSpPr>
        <p:spPr bwMode="auto">
          <a:xfrm>
            <a:off x="6934200" y="6172200"/>
            <a:ext cx="349250" cy="36671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800" i="1">
                <a:latin typeface="Helvetica" pitchFamily="34" charset="0"/>
                <a:ea typeface="SimSun" pitchFamily="2" charset="-122"/>
              </a:rPr>
              <a:t>w</a:t>
            </a:r>
          </a:p>
        </p:txBody>
      </p:sp>
      <p:sp>
        <p:nvSpPr>
          <p:cNvPr id="15370" name="Line 45"/>
          <p:cNvSpPr>
            <a:spLocks noChangeShapeType="1"/>
          </p:cNvSpPr>
          <p:nvPr/>
        </p:nvSpPr>
        <p:spPr bwMode="auto">
          <a:xfrm>
            <a:off x="3962400" y="6337300"/>
            <a:ext cx="1752600" cy="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71" name="Rectangle 46"/>
          <p:cNvSpPr>
            <a:spLocks noChangeArrowheads="1"/>
          </p:cNvSpPr>
          <p:nvPr/>
        </p:nvSpPr>
        <p:spPr bwMode="auto">
          <a:xfrm>
            <a:off x="4572000" y="6184900"/>
            <a:ext cx="298450" cy="36671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en-US" altLang="zh-CN" sz="1800" i="1">
                <a:latin typeface="Helvetica" pitchFamily="34" charset="0"/>
                <a:ea typeface="SimSun" pitchFamily="2" charset="-122"/>
              </a:rPr>
              <a:t>k</a:t>
            </a:r>
          </a:p>
        </p:txBody>
      </p:sp>
      <p:sp>
        <p:nvSpPr>
          <p:cNvPr id="15372" name="Freeform 47"/>
          <p:cNvSpPr>
            <a:spLocks/>
          </p:cNvSpPr>
          <p:nvPr/>
        </p:nvSpPr>
        <p:spPr bwMode="auto">
          <a:xfrm>
            <a:off x="2057400" y="4376738"/>
            <a:ext cx="1296988" cy="77787"/>
          </a:xfrm>
          <a:custGeom>
            <a:avLst/>
            <a:gdLst>
              <a:gd name="T0" fmla="*/ 0 w 817"/>
              <a:gd name="T1" fmla="*/ 0 h 49"/>
              <a:gd name="T2" fmla="*/ 0 w 817"/>
              <a:gd name="T3" fmla="*/ 76200 h 49"/>
              <a:gd name="T4" fmla="*/ 1295400 w 817"/>
              <a:gd name="T5" fmla="*/ 76200 h 49"/>
              <a:gd name="T6" fmla="*/ 1295400 w 817"/>
              <a:gd name="T7" fmla="*/ 0 h 49"/>
              <a:gd name="T8" fmla="*/ 0 60000 65536"/>
              <a:gd name="T9" fmla="*/ 0 60000 65536"/>
              <a:gd name="T10" fmla="*/ 0 60000 65536"/>
              <a:gd name="T11" fmla="*/ 0 60000 65536"/>
              <a:gd name="T12" fmla="*/ 0 w 817"/>
              <a:gd name="T13" fmla="*/ 0 h 49"/>
              <a:gd name="T14" fmla="*/ 817 w 817"/>
              <a:gd name="T15" fmla="*/ 49 h 49"/>
            </a:gdLst>
            <a:ahLst/>
            <a:cxnLst>
              <a:cxn ang="T8">
                <a:pos x="T0" y="T1"/>
              </a:cxn>
              <a:cxn ang="T9">
                <a:pos x="T2" y="T3"/>
              </a:cxn>
              <a:cxn ang="T10">
                <a:pos x="T4" y="T5"/>
              </a:cxn>
              <a:cxn ang="T11">
                <a:pos x="T6" y="T7"/>
              </a:cxn>
            </a:cxnLst>
            <a:rect l="T12" t="T13" r="T14" b="T15"/>
            <a:pathLst>
              <a:path w="817" h="49">
                <a:moveTo>
                  <a:pt x="0" y="0"/>
                </a:moveTo>
                <a:lnTo>
                  <a:pt x="0" y="48"/>
                </a:lnTo>
                <a:lnTo>
                  <a:pt x="816" y="48"/>
                </a:lnTo>
                <a:lnTo>
                  <a:pt x="81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Tree>
    <p:extLst>
      <p:ext uri="{BB962C8B-B14F-4D97-AF65-F5344CB8AC3E}">
        <p14:creationId xmlns:p14="http://schemas.microsoft.com/office/powerpoint/2010/main" val="31731861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ea typeface="SimSun" pitchFamily="2" charset="-122"/>
              </a:rPr>
              <a:t>Sign Extension Example</a:t>
            </a:r>
          </a:p>
        </p:txBody>
      </p:sp>
      <p:sp>
        <p:nvSpPr>
          <p:cNvPr id="16387" name="Text Box 3"/>
          <p:cNvSpPr txBox="1">
            <a:spLocks noChangeArrowheads="1"/>
          </p:cNvSpPr>
          <p:nvPr/>
        </p:nvSpPr>
        <p:spPr bwMode="auto">
          <a:xfrm>
            <a:off x="2159000" y="2743200"/>
            <a:ext cx="4191000" cy="12287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spcBef>
                <a:spcPct val="0"/>
              </a:spcBef>
              <a:buClrTx/>
              <a:buSzTx/>
              <a:buFontTx/>
              <a:buNone/>
            </a:pPr>
            <a:r>
              <a:rPr lang="zh-CN" altLang="en-US" sz="1800" b="1">
                <a:latin typeface="Courier New" pitchFamily="49" charset="0"/>
                <a:ea typeface="SimSun" pitchFamily="2" charset="-122"/>
              </a:rPr>
              <a:t>  </a:t>
            </a:r>
            <a:r>
              <a:rPr lang="en-US" altLang="zh-CN" sz="1800" b="1">
                <a:latin typeface="Courier New" pitchFamily="49" charset="0"/>
                <a:ea typeface="SimSun" pitchFamily="2" charset="-122"/>
              </a:rPr>
              <a:t>short int x =  15213;</a:t>
            </a:r>
          </a:p>
          <a:p>
            <a:pPr>
              <a:spcBef>
                <a:spcPct val="0"/>
              </a:spcBef>
              <a:buClrTx/>
              <a:buSzTx/>
              <a:buFontTx/>
              <a:buNone/>
            </a:pPr>
            <a:r>
              <a:rPr lang="en-US" altLang="zh-CN" sz="1800" b="1">
                <a:latin typeface="Courier New" pitchFamily="49" charset="0"/>
                <a:ea typeface="SimSun" pitchFamily="2" charset="-122"/>
              </a:rPr>
              <a:t>  int      ix = (int) x; </a:t>
            </a:r>
          </a:p>
          <a:p>
            <a:pPr>
              <a:spcBef>
                <a:spcPct val="0"/>
              </a:spcBef>
              <a:buClrTx/>
              <a:buSzTx/>
              <a:buFontTx/>
              <a:buNone/>
            </a:pPr>
            <a:r>
              <a:rPr lang="en-US" altLang="zh-CN" sz="1800" b="1">
                <a:latin typeface="Courier New" pitchFamily="49" charset="0"/>
                <a:ea typeface="SimSun" pitchFamily="2" charset="-122"/>
              </a:rPr>
              <a:t>  short int y = -15213;</a:t>
            </a:r>
          </a:p>
          <a:p>
            <a:pPr>
              <a:spcBef>
                <a:spcPct val="0"/>
              </a:spcBef>
              <a:buClrTx/>
              <a:buSzTx/>
              <a:buFontTx/>
              <a:buNone/>
            </a:pPr>
            <a:r>
              <a:rPr lang="en-US" altLang="zh-CN" sz="1800" b="1">
                <a:latin typeface="Courier New" pitchFamily="49" charset="0"/>
                <a:ea typeface="SimSun" pitchFamily="2" charset="-122"/>
              </a:rPr>
              <a:t>  int      iy = (int) y;</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102100"/>
            <a:ext cx="84312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863007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ctrTitle"/>
          </p:nvPr>
        </p:nvSpPr>
        <p:spPr/>
        <p:txBody>
          <a:bodyPr/>
          <a:lstStyle/>
          <a:p>
            <a:pPr eaLnBrk="1" hangingPunct="1"/>
            <a:r>
              <a:rPr lang="en-US" altLang="zh-CN" sz="4400" smtClean="0">
                <a:ea typeface="SimSun" pitchFamily="2" charset="-122"/>
              </a:rPr>
              <a:t>Memory Locations, Addresses, and Operations</a:t>
            </a:r>
          </a:p>
        </p:txBody>
      </p:sp>
      <p:sp>
        <p:nvSpPr>
          <p:cNvPr id="17411"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9176709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ea typeface="SimSun" pitchFamily="2" charset="-122"/>
              </a:rPr>
              <a:t>Memory Location, Addresses, and Operation</a:t>
            </a:r>
          </a:p>
        </p:txBody>
      </p:sp>
      <p:sp>
        <p:nvSpPr>
          <p:cNvPr id="18435" name="Rectangle 3"/>
          <p:cNvSpPr>
            <a:spLocks noGrp="1" noChangeArrowheads="1"/>
          </p:cNvSpPr>
          <p:nvPr>
            <p:ph type="body" idx="1"/>
          </p:nvPr>
        </p:nvSpPr>
        <p:spPr>
          <a:xfrm>
            <a:off x="457200" y="1719263"/>
            <a:ext cx="3276600" cy="4411662"/>
          </a:xfrm>
        </p:spPr>
        <p:txBody>
          <a:bodyPr/>
          <a:lstStyle/>
          <a:p>
            <a:pPr eaLnBrk="1" hangingPunct="1"/>
            <a:r>
              <a:rPr lang="en-US" altLang="zh-CN" sz="2600" smtClean="0">
                <a:ea typeface="SimSun" pitchFamily="2" charset="-122"/>
              </a:rPr>
              <a:t>Memory consists of many millions of storage cells, each of which can store 1 bit.</a:t>
            </a:r>
          </a:p>
          <a:p>
            <a:pPr eaLnBrk="1" hangingPunct="1"/>
            <a:r>
              <a:rPr lang="en-US" altLang="zh-CN" sz="2600" smtClean="0">
                <a:ea typeface="SimSun" pitchFamily="2" charset="-122"/>
              </a:rPr>
              <a:t>Data is usually accessed in </a:t>
            </a:r>
            <a:r>
              <a:rPr lang="en-US" altLang="zh-CN" sz="2600" i="1" smtClean="0">
                <a:ea typeface="SimSun" pitchFamily="2" charset="-122"/>
              </a:rPr>
              <a:t>n</a:t>
            </a:r>
            <a:r>
              <a:rPr lang="en-US" altLang="zh-CN" sz="2600" smtClean="0">
                <a:ea typeface="SimSun" pitchFamily="2" charset="-122"/>
              </a:rPr>
              <a:t>-bit groups. </a:t>
            </a:r>
            <a:r>
              <a:rPr lang="en-US" altLang="zh-CN" sz="2600" i="1" smtClean="0">
                <a:ea typeface="SimSun" pitchFamily="2" charset="-122"/>
              </a:rPr>
              <a:t>n</a:t>
            </a:r>
            <a:r>
              <a:rPr lang="en-US" altLang="zh-CN" sz="2600" smtClean="0">
                <a:ea typeface="SimSun" pitchFamily="2" charset="-122"/>
              </a:rPr>
              <a:t> is called word length.</a:t>
            </a:r>
          </a:p>
        </p:txBody>
      </p:sp>
      <p:grpSp>
        <p:nvGrpSpPr>
          <p:cNvPr id="18436" name="Group 40"/>
          <p:cNvGrpSpPr>
            <a:grpSpLocks/>
          </p:cNvGrpSpPr>
          <p:nvPr/>
        </p:nvGrpSpPr>
        <p:grpSpPr bwMode="auto">
          <a:xfrm>
            <a:off x="3733800" y="1339850"/>
            <a:ext cx="4814888" cy="5518150"/>
            <a:chOff x="697" y="816"/>
            <a:chExt cx="3033" cy="4018"/>
          </a:xfrm>
        </p:grpSpPr>
        <p:sp>
          <p:nvSpPr>
            <p:cNvPr id="18437" name="Rectangle 4"/>
            <p:cNvSpPr>
              <a:spLocks noChangeArrowheads="1"/>
            </p:cNvSpPr>
            <p:nvPr/>
          </p:nvSpPr>
          <p:spPr bwMode="auto">
            <a:xfrm>
              <a:off x="3048" y="1364"/>
              <a:ext cx="68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second word</a:t>
              </a:r>
              <a:endParaRPr lang="en-CA" altLang="zh-CN" sz="2400">
                <a:latin typeface="Times New Roman" pitchFamily="18" charset="0"/>
                <a:ea typeface="SimSun" pitchFamily="2" charset="-122"/>
              </a:endParaRPr>
            </a:p>
          </p:txBody>
        </p:sp>
        <p:sp>
          <p:nvSpPr>
            <p:cNvPr id="18438" name="Line 5"/>
            <p:cNvSpPr>
              <a:spLocks noChangeShapeType="1"/>
            </p:cNvSpPr>
            <p:nvPr/>
          </p:nvSpPr>
          <p:spPr bwMode="auto">
            <a:xfrm flipH="1">
              <a:off x="697" y="3011"/>
              <a:ext cx="1881" cy="1"/>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39" name="Line 6"/>
            <p:cNvSpPr>
              <a:spLocks noChangeShapeType="1"/>
            </p:cNvSpPr>
            <p:nvPr/>
          </p:nvSpPr>
          <p:spPr bwMode="auto">
            <a:xfrm flipH="1">
              <a:off x="697" y="1600"/>
              <a:ext cx="1881" cy="1"/>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0" name="Freeform 7"/>
            <p:cNvSpPr>
              <a:spLocks/>
            </p:cNvSpPr>
            <p:nvPr/>
          </p:nvSpPr>
          <p:spPr bwMode="auto">
            <a:xfrm>
              <a:off x="710" y="881"/>
              <a:ext cx="78" cy="40"/>
            </a:xfrm>
            <a:custGeom>
              <a:avLst/>
              <a:gdLst>
                <a:gd name="T0" fmla="*/ 78 w 6"/>
                <a:gd name="T1" fmla="*/ 0 h 3"/>
                <a:gd name="T2" fmla="*/ 0 w 6"/>
                <a:gd name="T3" fmla="*/ 13 h 3"/>
                <a:gd name="T4" fmla="*/ 78 w 6"/>
                <a:gd name="T5" fmla="*/ 40 h 3"/>
                <a:gd name="T6" fmla="*/ 78 w 6"/>
                <a:gd name="T7" fmla="*/ 13 h 3"/>
                <a:gd name="T8" fmla="*/ 78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41" name="Freeform 8"/>
            <p:cNvSpPr>
              <a:spLocks/>
            </p:cNvSpPr>
            <p:nvPr/>
          </p:nvSpPr>
          <p:spPr bwMode="auto">
            <a:xfrm>
              <a:off x="710" y="881"/>
              <a:ext cx="78" cy="40"/>
            </a:xfrm>
            <a:custGeom>
              <a:avLst/>
              <a:gdLst>
                <a:gd name="T0" fmla="*/ 78 w 78"/>
                <a:gd name="T1" fmla="*/ 0 h 40"/>
                <a:gd name="T2" fmla="*/ 0 w 78"/>
                <a:gd name="T3" fmla="*/ 13 h 40"/>
                <a:gd name="T4" fmla="*/ 78 w 78"/>
                <a:gd name="T5" fmla="*/ 40 h 40"/>
                <a:gd name="T6" fmla="*/ 78 w 78"/>
                <a:gd name="T7" fmla="*/ 13 h 40"/>
                <a:gd name="T8" fmla="*/ 78 w 78"/>
                <a:gd name="T9" fmla="*/ 0 h 40"/>
                <a:gd name="T10" fmla="*/ 0 60000 65536"/>
                <a:gd name="T11" fmla="*/ 0 60000 65536"/>
                <a:gd name="T12" fmla="*/ 0 60000 65536"/>
                <a:gd name="T13" fmla="*/ 0 60000 65536"/>
                <a:gd name="T14" fmla="*/ 0 60000 65536"/>
                <a:gd name="T15" fmla="*/ 0 w 78"/>
                <a:gd name="T16" fmla="*/ 0 h 40"/>
                <a:gd name="T17" fmla="*/ 78 w 78"/>
                <a:gd name="T18" fmla="*/ 40 h 40"/>
              </a:gdLst>
              <a:ahLst/>
              <a:cxnLst>
                <a:cxn ang="T10">
                  <a:pos x="T0" y="T1"/>
                </a:cxn>
                <a:cxn ang="T11">
                  <a:pos x="T2" y="T3"/>
                </a:cxn>
                <a:cxn ang="T12">
                  <a:pos x="T4" y="T5"/>
                </a:cxn>
                <a:cxn ang="T13">
                  <a:pos x="T6" y="T7"/>
                </a:cxn>
                <a:cxn ang="T14">
                  <a:pos x="T8" y="T9"/>
                </a:cxn>
              </a:cxnLst>
              <a:rect l="T15" t="T16" r="T17" b="T18"/>
              <a:pathLst>
                <a:path w="78" h="40">
                  <a:moveTo>
                    <a:pt x="78" y="0"/>
                  </a:moveTo>
                  <a:lnTo>
                    <a:pt x="0" y="13"/>
                  </a:lnTo>
                  <a:lnTo>
                    <a:pt x="78" y="40"/>
                  </a:lnTo>
                  <a:lnTo>
                    <a:pt x="78" y="13"/>
                  </a:lnTo>
                  <a:lnTo>
                    <a:pt x="78" y="0"/>
                  </a:lnTo>
                  <a:close/>
                </a:path>
              </a:pathLst>
            </a:custGeom>
            <a:solidFill>
              <a:srgbClr val="000000"/>
            </a:solidFill>
            <a:ln w="0">
              <a:solidFill>
                <a:srgbClr val="000000"/>
              </a:solidFill>
              <a:round/>
              <a:headEnd/>
              <a:tailEnd/>
            </a:ln>
          </p:spPr>
          <p:txBody>
            <a:bodyPr/>
            <a:lstStyle/>
            <a:p>
              <a:endParaRPr lang="en-IN"/>
            </a:p>
          </p:txBody>
        </p:sp>
        <p:sp>
          <p:nvSpPr>
            <p:cNvPr id="18442" name="Line 9"/>
            <p:cNvSpPr>
              <a:spLocks noChangeShapeType="1"/>
            </p:cNvSpPr>
            <p:nvPr/>
          </p:nvSpPr>
          <p:spPr bwMode="auto">
            <a:xfrm>
              <a:off x="772" y="894"/>
              <a:ext cx="6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3" name="Freeform 10"/>
            <p:cNvSpPr>
              <a:spLocks/>
            </p:cNvSpPr>
            <p:nvPr/>
          </p:nvSpPr>
          <p:spPr bwMode="auto">
            <a:xfrm>
              <a:off x="2497" y="881"/>
              <a:ext cx="79" cy="40"/>
            </a:xfrm>
            <a:custGeom>
              <a:avLst/>
              <a:gdLst>
                <a:gd name="T0" fmla="*/ 0 w 6"/>
                <a:gd name="T1" fmla="*/ 40 h 3"/>
                <a:gd name="T2" fmla="*/ 79 w 6"/>
                <a:gd name="T3" fmla="*/ 13 h 3"/>
                <a:gd name="T4" fmla="*/ 0 w 6"/>
                <a:gd name="T5" fmla="*/ 0 h 3"/>
                <a:gd name="T6" fmla="*/ 0 w 6"/>
                <a:gd name="T7" fmla="*/ 13 h 3"/>
                <a:gd name="T8" fmla="*/ 0 w 6"/>
                <a:gd name="T9" fmla="*/ 4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44" name="Freeform 11"/>
            <p:cNvSpPr>
              <a:spLocks/>
            </p:cNvSpPr>
            <p:nvPr/>
          </p:nvSpPr>
          <p:spPr bwMode="auto">
            <a:xfrm>
              <a:off x="2497" y="881"/>
              <a:ext cx="79" cy="40"/>
            </a:xfrm>
            <a:custGeom>
              <a:avLst/>
              <a:gdLst>
                <a:gd name="T0" fmla="*/ 0 w 79"/>
                <a:gd name="T1" fmla="*/ 40 h 40"/>
                <a:gd name="T2" fmla="*/ 79 w 79"/>
                <a:gd name="T3" fmla="*/ 13 h 40"/>
                <a:gd name="T4" fmla="*/ 0 w 79"/>
                <a:gd name="T5" fmla="*/ 0 h 40"/>
                <a:gd name="T6" fmla="*/ 0 w 79"/>
                <a:gd name="T7" fmla="*/ 13 h 40"/>
                <a:gd name="T8" fmla="*/ 0 w 79"/>
                <a:gd name="T9" fmla="*/ 40 h 40"/>
                <a:gd name="T10" fmla="*/ 0 60000 65536"/>
                <a:gd name="T11" fmla="*/ 0 60000 65536"/>
                <a:gd name="T12" fmla="*/ 0 60000 65536"/>
                <a:gd name="T13" fmla="*/ 0 60000 65536"/>
                <a:gd name="T14" fmla="*/ 0 60000 65536"/>
                <a:gd name="T15" fmla="*/ 0 w 79"/>
                <a:gd name="T16" fmla="*/ 0 h 40"/>
                <a:gd name="T17" fmla="*/ 79 w 79"/>
                <a:gd name="T18" fmla="*/ 40 h 40"/>
              </a:gdLst>
              <a:ahLst/>
              <a:cxnLst>
                <a:cxn ang="T10">
                  <a:pos x="T0" y="T1"/>
                </a:cxn>
                <a:cxn ang="T11">
                  <a:pos x="T2" y="T3"/>
                </a:cxn>
                <a:cxn ang="T12">
                  <a:pos x="T4" y="T5"/>
                </a:cxn>
                <a:cxn ang="T13">
                  <a:pos x="T6" y="T7"/>
                </a:cxn>
                <a:cxn ang="T14">
                  <a:pos x="T8" y="T9"/>
                </a:cxn>
              </a:cxnLst>
              <a:rect l="T15" t="T16" r="T17" b="T18"/>
              <a:pathLst>
                <a:path w="79" h="40">
                  <a:moveTo>
                    <a:pt x="0" y="40"/>
                  </a:moveTo>
                  <a:lnTo>
                    <a:pt x="79" y="13"/>
                  </a:lnTo>
                  <a:lnTo>
                    <a:pt x="0" y="0"/>
                  </a:lnTo>
                  <a:lnTo>
                    <a:pt x="0" y="13"/>
                  </a:lnTo>
                  <a:lnTo>
                    <a:pt x="0" y="40"/>
                  </a:lnTo>
                  <a:close/>
                </a:path>
              </a:pathLst>
            </a:custGeom>
            <a:solidFill>
              <a:srgbClr val="000000"/>
            </a:solidFill>
            <a:ln w="0">
              <a:solidFill>
                <a:srgbClr val="000000"/>
              </a:solidFill>
              <a:round/>
              <a:headEnd/>
              <a:tailEnd/>
            </a:ln>
          </p:spPr>
          <p:txBody>
            <a:bodyPr/>
            <a:lstStyle/>
            <a:p>
              <a:endParaRPr lang="en-IN"/>
            </a:p>
          </p:txBody>
        </p:sp>
        <p:sp>
          <p:nvSpPr>
            <p:cNvPr id="18445" name="Line 12"/>
            <p:cNvSpPr>
              <a:spLocks noChangeShapeType="1"/>
            </p:cNvSpPr>
            <p:nvPr/>
          </p:nvSpPr>
          <p:spPr bwMode="auto">
            <a:xfrm flipH="1">
              <a:off x="1873" y="894"/>
              <a:ext cx="66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6" name="Line 13"/>
            <p:cNvSpPr>
              <a:spLocks noChangeShapeType="1"/>
            </p:cNvSpPr>
            <p:nvPr/>
          </p:nvSpPr>
          <p:spPr bwMode="auto">
            <a:xfrm flipV="1">
              <a:off x="697" y="855"/>
              <a:ext cx="1"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7" name="Line 14"/>
            <p:cNvSpPr>
              <a:spLocks noChangeShapeType="1"/>
            </p:cNvSpPr>
            <p:nvPr/>
          </p:nvSpPr>
          <p:spPr bwMode="auto">
            <a:xfrm flipV="1">
              <a:off x="2578" y="855"/>
              <a:ext cx="1" cy="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8" name="Line 15"/>
            <p:cNvSpPr>
              <a:spLocks noChangeShapeType="1"/>
            </p:cNvSpPr>
            <p:nvPr/>
          </p:nvSpPr>
          <p:spPr bwMode="auto">
            <a:xfrm flipH="1">
              <a:off x="697" y="1325"/>
              <a:ext cx="1881" cy="1"/>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9" name="Rectangle 16"/>
            <p:cNvSpPr>
              <a:spLocks noChangeArrowheads="1"/>
            </p:cNvSpPr>
            <p:nvPr/>
          </p:nvSpPr>
          <p:spPr bwMode="auto">
            <a:xfrm>
              <a:off x="3048" y="1090"/>
              <a:ext cx="48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first word</a:t>
              </a:r>
              <a:endParaRPr lang="en-CA" altLang="zh-CN" sz="2400">
                <a:latin typeface="Times New Roman" pitchFamily="18" charset="0"/>
                <a:ea typeface="SimSun" pitchFamily="2" charset="-122"/>
              </a:endParaRPr>
            </a:p>
          </p:txBody>
        </p:sp>
        <p:sp>
          <p:nvSpPr>
            <p:cNvPr id="18450" name="Line 17"/>
            <p:cNvSpPr>
              <a:spLocks noChangeShapeType="1"/>
            </p:cNvSpPr>
            <p:nvPr/>
          </p:nvSpPr>
          <p:spPr bwMode="auto">
            <a:xfrm flipH="1">
              <a:off x="697" y="2710"/>
              <a:ext cx="1881" cy="1"/>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1" name="Line 18"/>
            <p:cNvSpPr>
              <a:spLocks noChangeShapeType="1"/>
            </p:cNvSpPr>
            <p:nvPr/>
          </p:nvSpPr>
          <p:spPr bwMode="auto">
            <a:xfrm flipH="1">
              <a:off x="697" y="4147"/>
              <a:ext cx="1881" cy="1"/>
            </a:xfrm>
            <a:prstGeom prst="line">
              <a:avLst/>
            </a:prstGeom>
            <a:noFill/>
            <a:ln w="206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2" name="Rectangle 19"/>
            <p:cNvSpPr>
              <a:spLocks noChangeArrowheads="1"/>
            </p:cNvSpPr>
            <p:nvPr/>
          </p:nvSpPr>
          <p:spPr bwMode="auto">
            <a:xfrm>
              <a:off x="697" y="1038"/>
              <a:ext cx="1881" cy="3383"/>
            </a:xfrm>
            <a:prstGeom prst="rect">
              <a:avLst/>
            </a:prstGeom>
            <a:noFill/>
            <a:ln w="2063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18453" name="Rectangle 20"/>
            <p:cNvSpPr>
              <a:spLocks noChangeArrowheads="1"/>
            </p:cNvSpPr>
            <p:nvPr/>
          </p:nvSpPr>
          <p:spPr bwMode="auto">
            <a:xfrm>
              <a:off x="1429" y="4656"/>
              <a:ext cx="159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600">
                  <a:solidFill>
                    <a:srgbClr val="000000"/>
                  </a:solidFill>
                  <a:latin typeface="Nimbus Roman No9 L" charset="0"/>
                  <a:ea typeface="SimSun" pitchFamily="2" charset="-122"/>
                </a:rPr>
                <a:t>Figure 2.5.   Memory words.</a:t>
              </a:r>
              <a:endParaRPr lang="en-CA" altLang="zh-CN" sz="2400">
                <a:latin typeface="Times New Roman" pitchFamily="18" charset="0"/>
                <a:ea typeface="SimSun" pitchFamily="2" charset="-122"/>
              </a:endParaRPr>
            </a:p>
          </p:txBody>
        </p:sp>
        <p:sp>
          <p:nvSpPr>
            <p:cNvPr id="18454" name="Rectangle 21"/>
            <p:cNvSpPr>
              <a:spLocks noChangeArrowheads="1"/>
            </p:cNvSpPr>
            <p:nvPr/>
          </p:nvSpPr>
          <p:spPr bwMode="auto">
            <a:xfrm>
              <a:off x="1494" y="816"/>
              <a:ext cx="6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i="1">
                  <a:solidFill>
                    <a:srgbClr val="000000"/>
                  </a:solidFill>
                  <a:latin typeface="Nimbus Roman No9 L" charset="0"/>
                  <a:ea typeface="SimSun" pitchFamily="2" charset="-122"/>
                </a:rPr>
                <a:t>n</a:t>
              </a:r>
              <a:endParaRPr lang="en-CA" altLang="zh-CN" sz="2400">
                <a:latin typeface="Times New Roman" pitchFamily="18" charset="0"/>
                <a:ea typeface="SimSun" pitchFamily="2" charset="-122"/>
              </a:endParaRPr>
            </a:p>
          </p:txBody>
        </p:sp>
        <p:sp>
          <p:nvSpPr>
            <p:cNvPr id="18455" name="Rectangle 22"/>
            <p:cNvSpPr>
              <a:spLocks noChangeArrowheads="1"/>
            </p:cNvSpPr>
            <p:nvPr/>
          </p:nvSpPr>
          <p:spPr bwMode="auto">
            <a:xfrm>
              <a:off x="1546" y="816"/>
              <a:ext cx="22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500">
                  <a:solidFill>
                    <a:srgbClr val="000000"/>
                  </a:solidFill>
                  <a:latin typeface="Nimbus Roman No9 L" charset="0"/>
                  <a:ea typeface="SimSun" pitchFamily="2" charset="-122"/>
                </a:rPr>
                <a:t> </a:t>
              </a:r>
              <a:r>
                <a:rPr lang="en-CA" altLang="zh-CN" sz="1500">
                  <a:solidFill>
                    <a:srgbClr val="000000"/>
                  </a:solidFill>
                  <a:latin typeface="Nimbus Roman No9 L" charset="0"/>
                  <a:ea typeface="SimSun" pitchFamily="2" charset="-122"/>
                </a:rPr>
                <a:t>bits</a:t>
              </a:r>
              <a:endParaRPr lang="en-CA" altLang="zh-CN" sz="2400">
                <a:latin typeface="Times New Roman" pitchFamily="18" charset="0"/>
                <a:ea typeface="SimSun" pitchFamily="2" charset="-122"/>
              </a:endParaRPr>
            </a:p>
          </p:txBody>
        </p:sp>
        <p:sp>
          <p:nvSpPr>
            <p:cNvPr id="18456" name="Rectangle 23"/>
            <p:cNvSpPr>
              <a:spLocks noChangeArrowheads="1"/>
            </p:cNvSpPr>
            <p:nvPr/>
          </p:nvSpPr>
          <p:spPr bwMode="auto">
            <a:xfrm>
              <a:off x="3035" y="4186"/>
              <a:ext cx="48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last word</a:t>
              </a:r>
              <a:endParaRPr lang="en-CA" altLang="zh-CN" sz="2400">
                <a:latin typeface="Times New Roman" pitchFamily="18" charset="0"/>
                <a:ea typeface="SimSun" pitchFamily="2" charset="-122"/>
              </a:endParaRPr>
            </a:p>
          </p:txBody>
        </p:sp>
        <p:sp>
          <p:nvSpPr>
            <p:cNvPr id="18457" name="Rectangle 24"/>
            <p:cNvSpPr>
              <a:spLocks noChangeArrowheads="1"/>
            </p:cNvSpPr>
            <p:nvPr/>
          </p:nvSpPr>
          <p:spPr bwMode="auto">
            <a:xfrm>
              <a:off x="3035" y="2788"/>
              <a:ext cx="2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i="1">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18458" name="Rectangle 25"/>
            <p:cNvSpPr>
              <a:spLocks noChangeArrowheads="1"/>
            </p:cNvSpPr>
            <p:nvPr/>
          </p:nvSpPr>
          <p:spPr bwMode="auto">
            <a:xfrm>
              <a:off x="3061" y="2788"/>
              <a:ext cx="42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500">
                  <a:solidFill>
                    <a:srgbClr val="000000"/>
                  </a:solidFill>
                  <a:latin typeface="Nimbus Roman No9 L" charset="0"/>
                  <a:ea typeface="SimSun" pitchFamily="2" charset="-122"/>
                </a:rPr>
                <a:t> </a:t>
              </a:r>
              <a:r>
                <a:rPr lang="en-CA" altLang="zh-CN" sz="1500">
                  <a:solidFill>
                    <a:srgbClr val="000000"/>
                  </a:solidFill>
                  <a:latin typeface="Nimbus Roman No9 L" charset="0"/>
                  <a:ea typeface="SimSun" pitchFamily="2" charset="-122"/>
                </a:rPr>
                <a:t>th word</a:t>
              </a:r>
              <a:endParaRPr lang="en-CA" altLang="zh-CN" sz="2400">
                <a:latin typeface="Times New Roman" pitchFamily="18" charset="0"/>
                <a:ea typeface="SimSun" pitchFamily="2" charset="-122"/>
              </a:endParaRPr>
            </a:p>
          </p:txBody>
        </p:sp>
        <p:sp>
          <p:nvSpPr>
            <p:cNvPr id="18459" name="Freeform 26"/>
            <p:cNvSpPr>
              <a:spLocks/>
            </p:cNvSpPr>
            <p:nvPr/>
          </p:nvSpPr>
          <p:spPr bwMode="auto">
            <a:xfrm>
              <a:off x="2852" y="2854"/>
              <a:ext cx="79" cy="26"/>
            </a:xfrm>
            <a:custGeom>
              <a:avLst/>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60" name="Freeform 27"/>
            <p:cNvSpPr>
              <a:spLocks/>
            </p:cNvSpPr>
            <p:nvPr/>
          </p:nvSpPr>
          <p:spPr bwMode="auto">
            <a:xfrm>
              <a:off x="2852" y="2854"/>
              <a:ext cx="79" cy="26"/>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IN"/>
            </a:p>
          </p:txBody>
        </p:sp>
        <p:sp>
          <p:nvSpPr>
            <p:cNvPr id="18461" name="Line 28"/>
            <p:cNvSpPr>
              <a:spLocks noChangeShapeType="1"/>
            </p:cNvSpPr>
            <p:nvPr/>
          </p:nvSpPr>
          <p:spPr bwMode="auto">
            <a:xfrm flipH="1">
              <a:off x="2473" y="2867"/>
              <a:ext cx="379"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62" name="Freeform 29"/>
            <p:cNvSpPr>
              <a:spLocks/>
            </p:cNvSpPr>
            <p:nvPr/>
          </p:nvSpPr>
          <p:spPr bwMode="auto">
            <a:xfrm>
              <a:off x="2852" y="1443"/>
              <a:ext cx="79" cy="39"/>
            </a:xfrm>
            <a:custGeom>
              <a:avLst/>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63" name="Freeform 30"/>
            <p:cNvSpPr>
              <a:spLocks/>
            </p:cNvSpPr>
            <p:nvPr/>
          </p:nvSpPr>
          <p:spPr bwMode="auto">
            <a:xfrm>
              <a:off x="2852" y="1443"/>
              <a:ext cx="79" cy="39"/>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IN"/>
            </a:p>
          </p:txBody>
        </p:sp>
        <p:sp>
          <p:nvSpPr>
            <p:cNvPr id="18464" name="Line 31"/>
            <p:cNvSpPr>
              <a:spLocks noChangeShapeType="1"/>
            </p:cNvSpPr>
            <p:nvPr/>
          </p:nvSpPr>
          <p:spPr bwMode="auto">
            <a:xfrm flipH="1">
              <a:off x="2473" y="1456"/>
              <a:ext cx="379"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65" name="Freeform 32"/>
            <p:cNvSpPr>
              <a:spLocks/>
            </p:cNvSpPr>
            <p:nvPr/>
          </p:nvSpPr>
          <p:spPr bwMode="auto">
            <a:xfrm>
              <a:off x="2852" y="1169"/>
              <a:ext cx="79" cy="26"/>
            </a:xfrm>
            <a:custGeom>
              <a:avLst/>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66" name="Freeform 33"/>
            <p:cNvSpPr>
              <a:spLocks/>
            </p:cNvSpPr>
            <p:nvPr/>
          </p:nvSpPr>
          <p:spPr bwMode="auto">
            <a:xfrm>
              <a:off x="2852" y="1169"/>
              <a:ext cx="79" cy="26"/>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IN"/>
            </a:p>
          </p:txBody>
        </p:sp>
        <p:sp>
          <p:nvSpPr>
            <p:cNvPr id="18467" name="Line 34"/>
            <p:cNvSpPr>
              <a:spLocks noChangeShapeType="1"/>
            </p:cNvSpPr>
            <p:nvPr/>
          </p:nvSpPr>
          <p:spPr bwMode="auto">
            <a:xfrm flipH="1">
              <a:off x="2473" y="1182"/>
              <a:ext cx="379"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68" name="Freeform 35"/>
            <p:cNvSpPr>
              <a:spLocks/>
            </p:cNvSpPr>
            <p:nvPr/>
          </p:nvSpPr>
          <p:spPr bwMode="auto">
            <a:xfrm>
              <a:off x="2852" y="4265"/>
              <a:ext cx="79" cy="39"/>
            </a:xfrm>
            <a:custGeom>
              <a:avLst/>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69" name="Freeform 36"/>
            <p:cNvSpPr>
              <a:spLocks/>
            </p:cNvSpPr>
            <p:nvPr/>
          </p:nvSpPr>
          <p:spPr bwMode="auto">
            <a:xfrm>
              <a:off x="2852" y="4265"/>
              <a:ext cx="79" cy="39"/>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IN"/>
            </a:p>
          </p:txBody>
        </p:sp>
        <p:sp>
          <p:nvSpPr>
            <p:cNvPr id="18470" name="Line 37"/>
            <p:cNvSpPr>
              <a:spLocks noChangeShapeType="1"/>
            </p:cNvSpPr>
            <p:nvPr/>
          </p:nvSpPr>
          <p:spPr bwMode="auto">
            <a:xfrm flipH="1">
              <a:off x="2473" y="4278"/>
              <a:ext cx="379"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1" name="Text Box 38"/>
            <p:cNvSpPr txBox="1">
              <a:spLocks noChangeArrowheads="1"/>
            </p:cNvSpPr>
            <p:nvPr/>
          </p:nvSpPr>
          <p:spPr bwMode="auto">
            <a:xfrm>
              <a:off x="1536" y="1884"/>
              <a:ext cx="168"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p>
            <a:p>
              <a:pPr eaLnBrk="1" hangingPunct="1">
                <a:lnSpc>
                  <a:spcPct val="20000"/>
                </a:lnSpc>
                <a:spcBef>
                  <a:spcPct val="50000"/>
                </a:spcBef>
                <a:buClrTx/>
                <a:buSzTx/>
                <a:buFontTx/>
                <a:buNone/>
              </a:pPr>
              <a:endParaRPr lang="zh-CN" altLang="en-CA" sz="2000">
                <a:latin typeface="Nimbus Roman No9 L" charset="0"/>
                <a:ea typeface="SimSun" pitchFamily="2" charset="-122"/>
              </a:endParaRPr>
            </a:p>
          </p:txBody>
        </p:sp>
        <p:sp>
          <p:nvSpPr>
            <p:cNvPr id="18472" name="Text Box 39"/>
            <p:cNvSpPr txBox="1">
              <a:spLocks noChangeArrowheads="1"/>
            </p:cNvSpPr>
            <p:nvPr/>
          </p:nvSpPr>
          <p:spPr bwMode="auto">
            <a:xfrm>
              <a:off x="1548" y="3306"/>
              <a:ext cx="168"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p>
            <a:p>
              <a:pPr eaLnBrk="1" hangingPunct="1">
                <a:lnSpc>
                  <a:spcPct val="20000"/>
                </a:lnSpc>
                <a:spcBef>
                  <a:spcPct val="50000"/>
                </a:spcBef>
                <a:buClrTx/>
                <a:buSzTx/>
                <a:buFontTx/>
                <a:buNone/>
              </a:pPr>
              <a:endParaRPr lang="zh-CN" altLang="en-CA" sz="2000">
                <a:latin typeface="Nimbus Roman No9 L" charset="0"/>
                <a:ea typeface="SimSun" pitchFamily="2" charset="-122"/>
              </a:endParaRPr>
            </a:p>
          </p:txBody>
        </p:sp>
      </p:grpSp>
    </p:spTree>
    <p:extLst>
      <p:ext uri="{BB962C8B-B14F-4D97-AF65-F5344CB8AC3E}">
        <p14:creationId xmlns:p14="http://schemas.microsoft.com/office/powerpoint/2010/main" val="9475193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19459" name="Rectangle 3"/>
          <p:cNvSpPr>
            <a:spLocks noGrp="1" noChangeArrowheads="1"/>
          </p:cNvSpPr>
          <p:nvPr>
            <p:ph type="body" idx="1"/>
          </p:nvPr>
        </p:nvSpPr>
        <p:spPr>
          <a:xfrm>
            <a:off x="457200" y="1719263"/>
            <a:ext cx="8229600" cy="566737"/>
          </a:xfrm>
        </p:spPr>
        <p:txBody>
          <a:bodyPr/>
          <a:lstStyle/>
          <a:p>
            <a:pPr eaLnBrk="1" hangingPunct="1"/>
            <a:r>
              <a:rPr lang="en-US" altLang="zh-CN" smtClean="0">
                <a:ea typeface="SimSun" pitchFamily="2" charset="-122"/>
              </a:rPr>
              <a:t>32-bit word length example</a:t>
            </a:r>
          </a:p>
        </p:txBody>
      </p:sp>
      <p:sp>
        <p:nvSpPr>
          <p:cNvPr id="19460" name="Rectangle 5"/>
          <p:cNvSpPr>
            <a:spLocks noChangeArrowheads="1"/>
          </p:cNvSpPr>
          <p:nvPr/>
        </p:nvSpPr>
        <p:spPr bwMode="auto">
          <a:xfrm>
            <a:off x="3575050" y="6577013"/>
            <a:ext cx="18383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Sans L" charset="0"/>
                <a:ea typeface="SimSun" pitchFamily="2" charset="-122"/>
              </a:rPr>
              <a:t>(b) Four characters</a:t>
            </a:r>
            <a:endParaRPr lang="en-CA" altLang="zh-CN" sz="2400">
              <a:latin typeface="Times New Roman" pitchFamily="18" charset="0"/>
              <a:ea typeface="SimSun" pitchFamily="2" charset="-122"/>
            </a:endParaRPr>
          </a:p>
        </p:txBody>
      </p:sp>
      <p:sp>
        <p:nvSpPr>
          <p:cNvPr id="19461" name="Rectangle 6"/>
          <p:cNvSpPr>
            <a:spLocks noChangeArrowheads="1"/>
          </p:cNvSpPr>
          <p:nvPr/>
        </p:nvSpPr>
        <p:spPr bwMode="auto">
          <a:xfrm>
            <a:off x="6502400"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character</a:t>
            </a:r>
            <a:endParaRPr lang="en-CA" altLang="zh-CN" sz="2400">
              <a:latin typeface="Times New Roman" pitchFamily="18" charset="0"/>
              <a:ea typeface="SimSun" pitchFamily="2" charset="-122"/>
            </a:endParaRPr>
          </a:p>
        </p:txBody>
      </p:sp>
      <p:sp>
        <p:nvSpPr>
          <p:cNvPr id="19462" name="Rectangle 7"/>
          <p:cNvSpPr>
            <a:spLocks noChangeArrowheads="1"/>
          </p:cNvSpPr>
          <p:nvPr/>
        </p:nvSpPr>
        <p:spPr bwMode="auto">
          <a:xfrm>
            <a:off x="4954588"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character</a:t>
            </a:r>
            <a:endParaRPr lang="en-CA" altLang="zh-CN" sz="2400">
              <a:latin typeface="Times New Roman" pitchFamily="18" charset="0"/>
              <a:ea typeface="SimSun" pitchFamily="2" charset="-122"/>
            </a:endParaRPr>
          </a:p>
        </p:txBody>
      </p:sp>
      <p:sp>
        <p:nvSpPr>
          <p:cNvPr id="19463" name="Rectangle 8"/>
          <p:cNvSpPr>
            <a:spLocks noChangeArrowheads="1"/>
          </p:cNvSpPr>
          <p:nvPr/>
        </p:nvSpPr>
        <p:spPr bwMode="auto">
          <a:xfrm>
            <a:off x="1885950"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character</a:t>
            </a:r>
            <a:endParaRPr lang="en-CA" altLang="zh-CN" sz="2400">
              <a:latin typeface="Times New Roman" pitchFamily="18" charset="0"/>
              <a:ea typeface="SimSun" pitchFamily="2" charset="-122"/>
            </a:endParaRPr>
          </a:p>
        </p:txBody>
      </p:sp>
      <p:sp>
        <p:nvSpPr>
          <p:cNvPr id="19464" name="Rectangle 9"/>
          <p:cNvSpPr>
            <a:spLocks noChangeArrowheads="1"/>
          </p:cNvSpPr>
          <p:nvPr/>
        </p:nvSpPr>
        <p:spPr bwMode="auto">
          <a:xfrm>
            <a:off x="3408363"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character</a:t>
            </a:r>
            <a:endParaRPr lang="en-CA" altLang="zh-CN" sz="2400">
              <a:latin typeface="Times New Roman" pitchFamily="18" charset="0"/>
              <a:ea typeface="SimSun" pitchFamily="2" charset="-122"/>
            </a:endParaRPr>
          </a:p>
        </p:txBody>
      </p:sp>
      <p:sp>
        <p:nvSpPr>
          <p:cNvPr id="19465" name="Rectangle 10"/>
          <p:cNvSpPr>
            <a:spLocks noChangeArrowheads="1"/>
          </p:cNvSpPr>
          <p:nvPr/>
        </p:nvSpPr>
        <p:spPr bwMode="auto">
          <a:xfrm>
            <a:off x="3551238" y="4173538"/>
            <a:ext cx="18891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Sans L" charset="0"/>
                <a:ea typeface="SimSun" pitchFamily="2" charset="-122"/>
              </a:rPr>
              <a:t>(a) A signed integer</a:t>
            </a:r>
            <a:endParaRPr lang="en-CA" altLang="zh-CN" sz="2400">
              <a:latin typeface="Times New Roman" pitchFamily="18" charset="0"/>
              <a:ea typeface="SimSun" pitchFamily="2" charset="-122"/>
            </a:endParaRPr>
          </a:p>
        </p:txBody>
      </p:sp>
      <p:sp>
        <p:nvSpPr>
          <p:cNvPr id="19466" name="Rectangle 11"/>
          <p:cNvSpPr>
            <a:spLocks noChangeArrowheads="1"/>
          </p:cNvSpPr>
          <p:nvPr/>
        </p:nvSpPr>
        <p:spPr bwMode="auto">
          <a:xfrm>
            <a:off x="2266950" y="3365500"/>
            <a:ext cx="78263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Sign bit:</a:t>
            </a:r>
            <a:endParaRPr lang="en-CA" altLang="zh-CN" sz="2400">
              <a:latin typeface="Times New Roman" pitchFamily="18" charset="0"/>
              <a:ea typeface="SimSun" pitchFamily="2" charset="-122"/>
            </a:endParaRPr>
          </a:p>
        </p:txBody>
      </p:sp>
      <p:sp>
        <p:nvSpPr>
          <p:cNvPr id="19467" name="Rectangle 12"/>
          <p:cNvSpPr>
            <a:spLocks noChangeArrowheads="1"/>
          </p:cNvSpPr>
          <p:nvPr/>
        </p:nvSpPr>
        <p:spPr bwMode="auto">
          <a:xfrm>
            <a:off x="3813175" y="3360738"/>
            <a:ext cx="2246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900">
                <a:solidFill>
                  <a:srgbClr val="000000"/>
                </a:solidFill>
                <a:latin typeface="Nimbus Roman No9 L" charset="0"/>
                <a:ea typeface="SimSun" pitchFamily="2" charset="-122"/>
              </a:rPr>
              <a:t> </a:t>
            </a:r>
            <a:r>
              <a:rPr lang="en-CA" altLang="zh-CN" sz="1900">
                <a:solidFill>
                  <a:srgbClr val="000000"/>
                </a:solidFill>
                <a:latin typeface="Nimbus Roman No9 L" charset="0"/>
                <a:ea typeface="SimSun" pitchFamily="2" charset="-122"/>
              </a:rPr>
              <a:t>for positive numbers</a:t>
            </a:r>
            <a:endParaRPr lang="en-CA" altLang="zh-CN" sz="2400">
              <a:latin typeface="Times New Roman" pitchFamily="18" charset="0"/>
              <a:ea typeface="SimSun" pitchFamily="2" charset="-122"/>
            </a:endParaRPr>
          </a:p>
        </p:txBody>
      </p:sp>
      <p:sp>
        <p:nvSpPr>
          <p:cNvPr id="19468" name="Rectangle 13"/>
          <p:cNvSpPr>
            <a:spLocks noChangeArrowheads="1"/>
          </p:cNvSpPr>
          <p:nvPr/>
        </p:nvSpPr>
        <p:spPr bwMode="auto">
          <a:xfrm>
            <a:off x="3813175" y="3668713"/>
            <a:ext cx="23415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900">
                <a:solidFill>
                  <a:srgbClr val="000000"/>
                </a:solidFill>
                <a:latin typeface="Nimbus Roman No9 L" charset="0"/>
                <a:ea typeface="SimSun" pitchFamily="2" charset="-122"/>
              </a:rPr>
              <a:t> </a:t>
            </a:r>
            <a:r>
              <a:rPr lang="en-CA" altLang="zh-CN" sz="1900">
                <a:solidFill>
                  <a:srgbClr val="000000"/>
                </a:solidFill>
                <a:latin typeface="Nimbus Roman No9 L" charset="0"/>
                <a:ea typeface="SimSun" pitchFamily="2" charset="-122"/>
              </a:rPr>
              <a:t>for negative numbers</a:t>
            </a:r>
            <a:endParaRPr lang="en-CA" altLang="zh-CN" sz="2400">
              <a:latin typeface="Times New Roman" pitchFamily="18" charset="0"/>
              <a:ea typeface="SimSun" pitchFamily="2" charset="-122"/>
            </a:endParaRPr>
          </a:p>
        </p:txBody>
      </p:sp>
      <p:sp>
        <p:nvSpPr>
          <p:cNvPr id="19469" name="Rectangle 14"/>
          <p:cNvSpPr>
            <a:spLocks noChangeArrowheads="1"/>
          </p:cNvSpPr>
          <p:nvPr/>
        </p:nvSpPr>
        <p:spPr bwMode="auto">
          <a:xfrm>
            <a:off x="659765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ASCII</a:t>
            </a:r>
            <a:endParaRPr lang="en-CA" altLang="zh-CN" sz="2400">
              <a:latin typeface="Times New Roman" pitchFamily="18" charset="0"/>
              <a:ea typeface="SimSun" pitchFamily="2" charset="-122"/>
            </a:endParaRPr>
          </a:p>
        </p:txBody>
      </p:sp>
      <p:sp>
        <p:nvSpPr>
          <p:cNvPr id="19470" name="Rectangle 15"/>
          <p:cNvSpPr>
            <a:spLocks noChangeArrowheads="1"/>
          </p:cNvSpPr>
          <p:nvPr/>
        </p:nvSpPr>
        <p:spPr bwMode="auto">
          <a:xfrm>
            <a:off x="507365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ASCII</a:t>
            </a:r>
            <a:endParaRPr lang="en-CA" altLang="zh-CN" sz="2400">
              <a:latin typeface="Times New Roman" pitchFamily="18" charset="0"/>
              <a:ea typeface="SimSun" pitchFamily="2" charset="-122"/>
            </a:endParaRPr>
          </a:p>
        </p:txBody>
      </p:sp>
      <p:sp>
        <p:nvSpPr>
          <p:cNvPr id="19471" name="Rectangle 16"/>
          <p:cNvSpPr>
            <a:spLocks noChangeArrowheads="1"/>
          </p:cNvSpPr>
          <p:nvPr/>
        </p:nvSpPr>
        <p:spPr bwMode="auto">
          <a:xfrm>
            <a:off x="3527425"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ASCII</a:t>
            </a:r>
            <a:endParaRPr lang="en-CA" altLang="zh-CN" sz="2400">
              <a:latin typeface="Times New Roman" pitchFamily="18" charset="0"/>
              <a:ea typeface="SimSun" pitchFamily="2" charset="-122"/>
            </a:endParaRPr>
          </a:p>
        </p:txBody>
      </p:sp>
      <p:sp>
        <p:nvSpPr>
          <p:cNvPr id="19472" name="Rectangle 17"/>
          <p:cNvSpPr>
            <a:spLocks noChangeArrowheads="1"/>
          </p:cNvSpPr>
          <p:nvPr/>
        </p:nvSpPr>
        <p:spPr bwMode="auto">
          <a:xfrm>
            <a:off x="198120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ASCII</a:t>
            </a:r>
            <a:endParaRPr lang="en-CA" altLang="zh-CN" sz="2400">
              <a:latin typeface="Times New Roman" pitchFamily="18" charset="0"/>
              <a:ea typeface="SimSun" pitchFamily="2" charset="-122"/>
            </a:endParaRPr>
          </a:p>
        </p:txBody>
      </p:sp>
      <p:sp>
        <p:nvSpPr>
          <p:cNvPr id="19473" name="Line 18"/>
          <p:cNvSpPr>
            <a:spLocks noChangeShapeType="1"/>
          </p:cNvSpPr>
          <p:nvPr/>
        </p:nvSpPr>
        <p:spPr bwMode="auto">
          <a:xfrm flipV="1">
            <a:off x="1957388" y="2651125"/>
            <a:ext cx="1587"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4" name="Line 19"/>
          <p:cNvSpPr>
            <a:spLocks noChangeShapeType="1"/>
          </p:cNvSpPr>
          <p:nvPr/>
        </p:nvSpPr>
        <p:spPr bwMode="auto">
          <a:xfrm flipV="1">
            <a:off x="2409825" y="2651125"/>
            <a:ext cx="1588"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5" name="Line 20"/>
          <p:cNvSpPr>
            <a:spLocks noChangeShapeType="1"/>
          </p:cNvSpPr>
          <p:nvPr/>
        </p:nvSpPr>
        <p:spPr bwMode="auto">
          <a:xfrm flipV="1">
            <a:off x="6740525" y="2651125"/>
            <a:ext cx="1588"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6" name="Line 21"/>
          <p:cNvSpPr>
            <a:spLocks noChangeShapeType="1"/>
          </p:cNvSpPr>
          <p:nvPr/>
        </p:nvSpPr>
        <p:spPr bwMode="auto">
          <a:xfrm flipV="1">
            <a:off x="7191375" y="2651125"/>
            <a:ext cx="1588"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7" name="Line 22"/>
          <p:cNvSpPr>
            <a:spLocks noChangeShapeType="1"/>
          </p:cNvSpPr>
          <p:nvPr/>
        </p:nvSpPr>
        <p:spPr bwMode="auto">
          <a:xfrm>
            <a:off x="1481138" y="3103563"/>
            <a:ext cx="6186487" cy="1587"/>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8" name="Line 23"/>
          <p:cNvSpPr>
            <a:spLocks noChangeShapeType="1"/>
          </p:cNvSpPr>
          <p:nvPr/>
        </p:nvSpPr>
        <p:spPr bwMode="auto">
          <a:xfrm>
            <a:off x="1481138" y="2651125"/>
            <a:ext cx="1587"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9" name="Line 24"/>
          <p:cNvSpPr>
            <a:spLocks noChangeShapeType="1"/>
          </p:cNvSpPr>
          <p:nvPr/>
        </p:nvSpPr>
        <p:spPr bwMode="auto">
          <a:xfrm flipH="1">
            <a:off x="1481138" y="2651125"/>
            <a:ext cx="6186487" cy="1588"/>
          </a:xfrm>
          <a:prstGeom prst="line">
            <a:avLst/>
          </a:prstGeom>
          <a:noFill/>
          <a:ln w="71438">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0" name="Line 25"/>
          <p:cNvSpPr>
            <a:spLocks noChangeShapeType="1"/>
          </p:cNvSpPr>
          <p:nvPr/>
        </p:nvSpPr>
        <p:spPr bwMode="auto">
          <a:xfrm>
            <a:off x="1481138" y="2198688"/>
            <a:ext cx="1587" cy="309562"/>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1" name="Line 26"/>
          <p:cNvSpPr>
            <a:spLocks noChangeShapeType="1"/>
          </p:cNvSpPr>
          <p:nvPr/>
        </p:nvSpPr>
        <p:spPr bwMode="auto">
          <a:xfrm flipH="1" flipV="1">
            <a:off x="7669213" y="2198688"/>
            <a:ext cx="20637" cy="309562"/>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2" name="Freeform 27"/>
          <p:cNvSpPr>
            <a:spLocks/>
          </p:cNvSpPr>
          <p:nvPr/>
        </p:nvSpPr>
        <p:spPr bwMode="auto">
          <a:xfrm>
            <a:off x="7477125" y="2317750"/>
            <a:ext cx="142875" cy="47625"/>
          </a:xfrm>
          <a:custGeom>
            <a:avLst/>
            <a:gdLst>
              <a:gd name="T0" fmla="*/ 0 w 6"/>
              <a:gd name="T1" fmla="*/ 47625 h 2"/>
              <a:gd name="T2" fmla="*/ 142875 w 6"/>
              <a:gd name="T3" fmla="*/ 23813 h 2"/>
              <a:gd name="T4" fmla="*/ 0 w 6"/>
              <a:gd name="T5" fmla="*/ 0 h 2"/>
              <a:gd name="T6" fmla="*/ 0 w 6"/>
              <a:gd name="T7" fmla="*/ 23813 h 2"/>
              <a:gd name="T8" fmla="*/ 0 w 6"/>
              <a:gd name="T9" fmla="*/ 47625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483" name="Freeform 28"/>
          <p:cNvSpPr>
            <a:spLocks/>
          </p:cNvSpPr>
          <p:nvPr/>
        </p:nvSpPr>
        <p:spPr bwMode="auto">
          <a:xfrm>
            <a:off x="7477125" y="2317750"/>
            <a:ext cx="142875" cy="47625"/>
          </a:xfrm>
          <a:custGeom>
            <a:avLst/>
            <a:gdLst>
              <a:gd name="T0" fmla="*/ 0 w 90"/>
              <a:gd name="T1" fmla="*/ 47625 h 30"/>
              <a:gd name="T2" fmla="*/ 142875 w 90"/>
              <a:gd name="T3" fmla="*/ 23813 h 30"/>
              <a:gd name="T4" fmla="*/ 0 w 90"/>
              <a:gd name="T5" fmla="*/ 0 h 30"/>
              <a:gd name="T6" fmla="*/ 0 w 90"/>
              <a:gd name="T7" fmla="*/ 23813 h 30"/>
              <a:gd name="T8" fmla="*/ 0 w 90"/>
              <a:gd name="T9" fmla="*/ 47625 h 30"/>
              <a:gd name="T10" fmla="*/ 0 60000 65536"/>
              <a:gd name="T11" fmla="*/ 0 60000 65536"/>
              <a:gd name="T12" fmla="*/ 0 60000 65536"/>
              <a:gd name="T13" fmla="*/ 0 60000 65536"/>
              <a:gd name="T14" fmla="*/ 0 60000 65536"/>
              <a:gd name="T15" fmla="*/ 0 w 90"/>
              <a:gd name="T16" fmla="*/ 0 h 30"/>
              <a:gd name="T17" fmla="*/ 90 w 90"/>
              <a:gd name="T18" fmla="*/ 30 h 30"/>
            </a:gdLst>
            <a:ahLst/>
            <a:cxnLst>
              <a:cxn ang="T10">
                <a:pos x="T0" y="T1"/>
              </a:cxn>
              <a:cxn ang="T11">
                <a:pos x="T2" y="T3"/>
              </a:cxn>
              <a:cxn ang="T12">
                <a:pos x="T4" y="T5"/>
              </a:cxn>
              <a:cxn ang="T13">
                <a:pos x="T6" y="T7"/>
              </a:cxn>
              <a:cxn ang="T14">
                <a:pos x="T8" y="T9"/>
              </a:cxn>
            </a:cxnLst>
            <a:rect l="T15" t="T16" r="T17" b="T18"/>
            <a:pathLst>
              <a:path w="90" h="30">
                <a:moveTo>
                  <a:pt x="0" y="30"/>
                </a:moveTo>
                <a:lnTo>
                  <a:pt x="90" y="15"/>
                </a:lnTo>
                <a:lnTo>
                  <a:pt x="0" y="0"/>
                </a:lnTo>
                <a:lnTo>
                  <a:pt x="0" y="15"/>
                </a:lnTo>
                <a:lnTo>
                  <a:pt x="0" y="30"/>
                </a:lnTo>
                <a:close/>
              </a:path>
            </a:pathLst>
          </a:custGeom>
          <a:solidFill>
            <a:srgbClr val="000000"/>
          </a:solidFill>
          <a:ln w="0">
            <a:solidFill>
              <a:srgbClr val="000000"/>
            </a:solidFill>
            <a:round/>
            <a:headEnd/>
            <a:tailEnd/>
          </a:ln>
        </p:spPr>
        <p:txBody>
          <a:bodyPr/>
          <a:lstStyle/>
          <a:p>
            <a:endParaRPr lang="en-IN"/>
          </a:p>
        </p:txBody>
      </p:sp>
      <p:sp>
        <p:nvSpPr>
          <p:cNvPr id="19484" name="Line 29"/>
          <p:cNvSpPr>
            <a:spLocks noChangeShapeType="1"/>
          </p:cNvSpPr>
          <p:nvPr/>
        </p:nvSpPr>
        <p:spPr bwMode="auto">
          <a:xfrm flipH="1">
            <a:off x="5026025" y="2341563"/>
            <a:ext cx="2451100" cy="158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5" name="Freeform 30"/>
          <p:cNvSpPr>
            <a:spLocks/>
          </p:cNvSpPr>
          <p:nvPr/>
        </p:nvSpPr>
        <p:spPr bwMode="auto">
          <a:xfrm>
            <a:off x="1528763" y="2317750"/>
            <a:ext cx="142875" cy="47625"/>
          </a:xfrm>
          <a:custGeom>
            <a:avLst/>
            <a:gdLst>
              <a:gd name="T0" fmla="*/ 142875 w 6"/>
              <a:gd name="T1" fmla="*/ 0 h 2"/>
              <a:gd name="T2" fmla="*/ 0 w 6"/>
              <a:gd name="T3" fmla="*/ 23813 h 2"/>
              <a:gd name="T4" fmla="*/ 142875 w 6"/>
              <a:gd name="T5" fmla="*/ 47625 h 2"/>
              <a:gd name="T6" fmla="*/ 142875 w 6"/>
              <a:gd name="T7" fmla="*/ 23813 h 2"/>
              <a:gd name="T8" fmla="*/ 14287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486" name="Freeform 31"/>
          <p:cNvSpPr>
            <a:spLocks/>
          </p:cNvSpPr>
          <p:nvPr/>
        </p:nvSpPr>
        <p:spPr bwMode="auto">
          <a:xfrm>
            <a:off x="1528763" y="2317750"/>
            <a:ext cx="142875" cy="47625"/>
          </a:xfrm>
          <a:custGeom>
            <a:avLst/>
            <a:gdLst>
              <a:gd name="T0" fmla="*/ 142875 w 90"/>
              <a:gd name="T1" fmla="*/ 0 h 30"/>
              <a:gd name="T2" fmla="*/ 0 w 90"/>
              <a:gd name="T3" fmla="*/ 23813 h 30"/>
              <a:gd name="T4" fmla="*/ 142875 w 90"/>
              <a:gd name="T5" fmla="*/ 47625 h 30"/>
              <a:gd name="T6" fmla="*/ 142875 w 90"/>
              <a:gd name="T7" fmla="*/ 23813 h 30"/>
              <a:gd name="T8" fmla="*/ 142875 w 90"/>
              <a:gd name="T9" fmla="*/ 0 h 30"/>
              <a:gd name="T10" fmla="*/ 0 60000 65536"/>
              <a:gd name="T11" fmla="*/ 0 60000 65536"/>
              <a:gd name="T12" fmla="*/ 0 60000 65536"/>
              <a:gd name="T13" fmla="*/ 0 60000 65536"/>
              <a:gd name="T14" fmla="*/ 0 60000 65536"/>
              <a:gd name="T15" fmla="*/ 0 w 90"/>
              <a:gd name="T16" fmla="*/ 0 h 30"/>
              <a:gd name="T17" fmla="*/ 90 w 90"/>
              <a:gd name="T18" fmla="*/ 30 h 30"/>
            </a:gdLst>
            <a:ahLst/>
            <a:cxnLst>
              <a:cxn ang="T10">
                <a:pos x="T0" y="T1"/>
              </a:cxn>
              <a:cxn ang="T11">
                <a:pos x="T2" y="T3"/>
              </a:cxn>
              <a:cxn ang="T12">
                <a:pos x="T4" y="T5"/>
              </a:cxn>
              <a:cxn ang="T13">
                <a:pos x="T6" y="T7"/>
              </a:cxn>
              <a:cxn ang="T14">
                <a:pos x="T8" y="T9"/>
              </a:cxn>
            </a:cxnLst>
            <a:rect l="T15" t="T16" r="T17" b="T18"/>
            <a:pathLst>
              <a:path w="90" h="30">
                <a:moveTo>
                  <a:pt x="90" y="0"/>
                </a:moveTo>
                <a:lnTo>
                  <a:pt x="0" y="15"/>
                </a:lnTo>
                <a:lnTo>
                  <a:pt x="90" y="30"/>
                </a:lnTo>
                <a:lnTo>
                  <a:pt x="90" y="15"/>
                </a:lnTo>
                <a:lnTo>
                  <a:pt x="90" y="0"/>
                </a:lnTo>
                <a:close/>
              </a:path>
            </a:pathLst>
          </a:custGeom>
          <a:solidFill>
            <a:srgbClr val="000000"/>
          </a:solidFill>
          <a:ln w="0">
            <a:solidFill>
              <a:srgbClr val="000000"/>
            </a:solidFill>
            <a:round/>
            <a:headEnd/>
            <a:tailEnd/>
          </a:ln>
        </p:spPr>
        <p:txBody>
          <a:bodyPr/>
          <a:lstStyle/>
          <a:p>
            <a:endParaRPr lang="en-IN"/>
          </a:p>
        </p:txBody>
      </p:sp>
      <p:sp>
        <p:nvSpPr>
          <p:cNvPr id="19487" name="Line 32"/>
          <p:cNvSpPr>
            <a:spLocks noChangeShapeType="1"/>
          </p:cNvSpPr>
          <p:nvPr/>
        </p:nvSpPr>
        <p:spPr bwMode="auto">
          <a:xfrm>
            <a:off x="1671638" y="2341563"/>
            <a:ext cx="2451100" cy="158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8" name="Rectangle 33"/>
          <p:cNvSpPr>
            <a:spLocks noChangeArrowheads="1"/>
          </p:cNvSpPr>
          <p:nvPr/>
        </p:nvSpPr>
        <p:spPr bwMode="auto">
          <a:xfrm>
            <a:off x="4289425" y="2198688"/>
            <a:ext cx="6381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32 bits</a:t>
            </a:r>
            <a:endParaRPr lang="en-CA" altLang="zh-CN" sz="2400">
              <a:latin typeface="Times New Roman" pitchFamily="18" charset="0"/>
              <a:ea typeface="SimSun" pitchFamily="2" charset="-122"/>
            </a:endParaRPr>
          </a:p>
        </p:txBody>
      </p:sp>
      <p:sp>
        <p:nvSpPr>
          <p:cNvPr id="19489" name="Line 34"/>
          <p:cNvSpPr>
            <a:spLocks noChangeShapeType="1"/>
          </p:cNvSpPr>
          <p:nvPr/>
        </p:nvSpPr>
        <p:spPr bwMode="auto">
          <a:xfrm flipV="1">
            <a:off x="3027363" y="5078413"/>
            <a:ext cx="1587" cy="452437"/>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0" name="Line 35"/>
          <p:cNvSpPr>
            <a:spLocks noChangeShapeType="1"/>
          </p:cNvSpPr>
          <p:nvPr/>
        </p:nvSpPr>
        <p:spPr bwMode="auto">
          <a:xfrm flipV="1">
            <a:off x="4575175" y="5078413"/>
            <a:ext cx="1588" cy="452437"/>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1" name="Line 36"/>
          <p:cNvSpPr>
            <a:spLocks noChangeShapeType="1"/>
          </p:cNvSpPr>
          <p:nvPr/>
        </p:nvSpPr>
        <p:spPr bwMode="auto">
          <a:xfrm flipV="1">
            <a:off x="6121400" y="5078413"/>
            <a:ext cx="1588" cy="452437"/>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2" name="Rectangle 37"/>
          <p:cNvSpPr>
            <a:spLocks noChangeArrowheads="1"/>
          </p:cNvSpPr>
          <p:nvPr/>
        </p:nvSpPr>
        <p:spPr bwMode="auto">
          <a:xfrm>
            <a:off x="1481138" y="5078413"/>
            <a:ext cx="6186487" cy="452437"/>
          </a:xfrm>
          <a:prstGeom prst="rect">
            <a:avLst/>
          </a:prstGeom>
          <a:noFill/>
          <a:ln w="2381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19493" name="Rectangle 38"/>
          <p:cNvSpPr>
            <a:spLocks noChangeArrowheads="1"/>
          </p:cNvSpPr>
          <p:nvPr/>
        </p:nvSpPr>
        <p:spPr bwMode="auto">
          <a:xfrm>
            <a:off x="202882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8 bits</a:t>
            </a:r>
            <a:endParaRPr lang="en-CA" altLang="zh-CN" sz="2400">
              <a:latin typeface="Times New Roman" pitchFamily="18" charset="0"/>
              <a:ea typeface="SimSun" pitchFamily="2" charset="-122"/>
            </a:endParaRPr>
          </a:p>
        </p:txBody>
      </p:sp>
      <p:sp>
        <p:nvSpPr>
          <p:cNvPr id="19494" name="Rectangle 39"/>
          <p:cNvSpPr>
            <a:spLocks noChangeArrowheads="1"/>
          </p:cNvSpPr>
          <p:nvPr/>
        </p:nvSpPr>
        <p:spPr bwMode="auto">
          <a:xfrm>
            <a:off x="3575050"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8 bits</a:t>
            </a:r>
            <a:endParaRPr lang="en-CA" altLang="zh-CN" sz="2400">
              <a:latin typeface="Times New Roman" pitchFamily="18" charset="0"/>
              <a:ea typeface="SimSun" pitchFamily="2" charset="-122"/>
            </a:endParaRPr>
          </a:p>
        </p:txBody>
      </p:sp>
      <p:sp>
        <p:nvSpPr>
          <p:cNvPr id="19495" name="Rectangle 40"/>
          <p:cNvSpPr>
            <a:spLocks noChangeArrowheads="1"/>
          </p:cNvSpPr>
          <p:nvPr/>
        </p:nvSpPr>
        <p:spPr bwMode="auto">
          <a:xfrm>
            <a:off x="512127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8 bits</a:t>
            </a:r>
            <a:endParaRPr lang="en-CA" altLang="zh-CN" sz="2400">
              <a:latin typeface="Times New Roman" pitchFamily="18" charset="0"/>
              <a:ea typeface="SimSun" pitchFamily="2" charset="-122"/>
            </a:endParaRPr>
          </a:p>
        </p:txBody>
      </p:sp>
      <p:sp>
        <p:nvSpPr>
          <p:cNvPr id="19496" name="Rectangle 41"/>
          <p:cNvSpPr>
            <a:spLocks noChangeArrowheads="1"/>
          </p:cNvSpPr>
          <p:nvPr/>
        </p:nvSpPr>
        <p:spPr bwMode="auto">
          <a:xfrm>
            <a:off x="664527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8 bits</a:t>
            </a:r>
            <a:endParaRPr lang="en-CA" altLang="zh-CN" sz="2400">
              <a:latin typeface="Times New Roman" pitchFamily="18" charset="0"/>
              <a:ea typeface="SimSun" pitchFamily="2" charset="-122"/>
            </a:endParaRPr>
          </a:p>
        </p:txBody>
      </p:sp>
      <p:sp>
        <p:nvSpPr>
          <p:cNvPr id="19497" name="Line 42"/>
          <p:cNvSpPr>
            <a:spLocks noChangeShapeType="1"/>
          </p:cNvSpPr>
          <p:nvPr/>
        </p:nvSpPr>
        <p:spPr bwMode="auto">
          <a:xfrm flipV="1">
            <a:off x="7667625" y="2651125"/>
            <a:ext cx="1588" cy="452438"/>
          </a:xfrm>
          <a:prstGeom prst="line">
            <a:avLst/>
          </a:prstGeom>
          <a:noFill/>
          <a:ln w="23813">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8" name="Freeform 43"/>
          <p:cNvSpPr>
            <a:spLocks/>
          </p:cNvSpPr>
          <p:nvPr/>
        </p:nvSpPr>
        <p:spPr bwMode="auto">
          <a:xfrm>
            <a:off x="1695450" y="3222625"/>
            <a:ext cx="47625" cy="142875"/>
          </a:xfrm>
          <a:custGeom>
            <a:avLst/>
            <a:gdLst>
              <a:gd name="T0" fmla="*/ 47625 w 2"/>
              <a:gd name="T1" fmla="*/ 142875 h 6"/>
              <a:gd name="T2" fmla="*/ 23813 w 2"/>
              <a:gd name="T3" fmla="*/ 0 h 6"/>
              <a:gd name="T4" fmla="*/ 0 w 2"/>
              <a:gd name="T5" fmla="*/ 142875 h 6"/>
              <a:gd name="T6" fmla="*/ 23813 w 2"/>
              <a:gd name="T7" fmla="*/ 142875 h 6"/>
              <a:gd name="T8" fmla="*/ 47625 w 2"/>
              <a:gd name="T9" fmla="*/ 142875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499" name="Freeform 44"/>
          <p:cNvSpPr>
            <a:spLocks/>
          </p:cNvSpPr>
          <p:nvPr/>
        </p:nvSpPr>
        <p:spPr bwMode="auto">
          <a:xfrm>
            <a:off x="1695450" y="3222625"/>
            <a:ext cx="47625" cy="142875"/>
          </a:xfrm>
          <a:custGeom>
            <a:avLst/>
            <a:gdLst>
              <a:gd name="T0" fmla="*/ 47625 w 30"/>
              <a:gd name="T1" fmla="*/ 142875 h 90"/>
              <a:gd name="T2" fmla="*/ 23813 w 30"/>
              <a:gd name="T3" fmla="*/ 0 h 90"/>
              <a:gd name="T4" fmla="*/ 0 w 30"/>
              <a:gd name="T5" fmla="*/ 142875 h 90"/>
              <a:gd name="T6" fmla="*/ 23813 w 30"/>
              <a:gd name="T7" fmla="*/ 142875 h 90"/>
              <a:gd name="T8" fmla="*/ 47625 w 30"/>
              <a:gd name="T9" fmla="*/ 142875 h 90"/>
              <a:gd name="T10" fmla="*/ 0 60000 65536"/>
              <a:gd name="T11" fmla="*/ 0 60000 65536"/>
              <a:gd name="T12" fmla="*/ 0 60000 65536"/>
              <a:gd name="T13" fmla="*/ 0 60000 65536"/>
              <a:gd name="T14" fmla="*/ 0 60000 65536"/>
              <a:gd name="T15" fmla="*/ 0 w 30"/>
              <a:gd name="T16" fmla="*/ 0 h 90"/>
              <a:gd name="T17" fmla="*/ 30 w 30"/>
              <a:gd name="T18" fmla="*/ 90 h 90"/>
            </a:gdLst>
            <a:ahLst/>
            <a:cxnLst>
              <a:cxn ang="T10">
                <a:pos x="T0" y="T1"/>
              </a:cxn>
              <a:cxn ang="T11">
                <a:pos x="T2" y="T3"/>
              </a:cxn>
              <a:cxn ang="T12">
                <a:pos x="T4" y="T5"/>
              </a:cxn>
              <a:cxn ang="T13">
                <a:pos x="T6" y="T7"/>
              </a:cxn>
              <a:cxn ang="T14">
                <a:pos x="T8" y="T9"/>
              </a:cxn>
            </a:cxnLst>
            <a:rect l="T15" t="T16" r="T17" b="T18"/>
            <a:pathLst>
              <a:path w="30" h="90">
                <a:moveTo>
                  <a:pt x="30" y="90"/>
                </a:moveTo>
                <a:lnTo>
                  <a:pt x="15" y="0"/>
                </a:lnTo>
                <a:lnTo>
                  <a:pt x="0" y="90"/>
                </a:lnTo>
                <a:lnTo>
                  <a:pt x="15" y="90"/>
                </a:lnTo>
                <a:lnTo>
                  <a:pt x="30" y="90"/>
                </a:lnTo>
                <a:close/>
              </a:path>
            </a:pathLst>
          </a:custGeom>
          <a:solidFill>
            <a:srgbClr val="000000"/>
          </a:solidFill>
          <a:ln w="0">
            <a:solidFill>
              <a:srgbClr val="000000"/>
            </a:solidFill>
            <a:round/>
            <a:headEnd/>
            <a:tailEnd/>
          </a:ln>
        </p:spPr>
        <p:txBody>
          <a:bodyPr/>
          <a:lstStyle/>
          <a:p>
            <a:endParaRPr lang="en-IN"/>
          </a:p>
        </p:txBody>
      </p:sp>
      <p:sp>
        <p:nvSpPr>
          <p:cNvPr id="19500" name="Freeform 45"/>
          <p:cNvSpPr>
            <a:spLocks/>
          </p:cNvSpPr>
          <p:nvPr/>
        </p:nvSpPr>
        <p:spPr bwMode="auto">
          <a:xfrm>
            <a:off x="1719263" y="3365500"/>
            <a:ext cx="381000" cy="166688"/>
          </a:xfrm>
          <a:custGeom>
            <a:avLst/>
            <a:gdLst>
              <a:gd name="T0" fmla="*/ 0 w 16"/>
              <a:gd name="T1" fmla="*/ 0 h 7"/>
              <a:gd name="T2" fmla="*/ 0 w 16"/>
              <a:gd name="T3" fmla="*/ 47625 h 7"/>
              <a:gd name="T4" fmla="*/ 0 w 16"/>
              <a:gd name="T5" fmla="*/ 166688 h 7"/>
              <a:gd name="T6" fmla="*/ 166688 w 16"/>
              <a:gd name="T7" fmla="*/ 166688 h 7"/>
              <a:gd name="T8" fmla="*/ 381000 w 16"/>
              <a:gd name="T9" fmla="*/ 166688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0"/>
                </a:moveTo>
                <a:lnTo>
                  <a:pt x="0" y="2"/>
                </a:lnTo>
                <a:lnTo>
                  <a:pt x="0" y="7"/>
                </a:lnTo>
                <a:lnTo>
                  <a:pt x="7" y="7"/>
                </a:lnTo>
                <a:lnTo>
                  <a:pt x="16" y="7"/>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01" name="Rectangle 46"/>
          <p:cNvSpPr>
            <a:spLocks noChangeArrowheads="1"/>
          </p:cNvSpPr>
          <p:nvPr/>
        </p:nvSpPr>
        <p:spPr bwMode="auto">
          <a:xfrm>
            <a:off x="1600200"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02" name="Rectangle 47"/>
          <p:cNvSpPr>
            <a:spLocks noChangeArrowheads="1"/>
          </p:cNvSpPr>
          <p:nvPr/>
        </p:nvSpPr>
        <p:spPr bwMode="auto">
          <a:xfrm>
            <a:off x="1719263" y="2817813"/>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31</a:t>
            </a:r>
            <a:endParaRPr lang="en-CA" altLang="zh-CN" sz="2400">
              <a:latin typeface="Times New Roman" pitchFamily="18" charset="0"/>
              <a:ea typeface="SimSun" pitchFamily="2" charset="-122"/>
            </a:endParaRPr>
          </a:p>
        </p:txBody>
      </p:sp>
      <p:sp>
        <p:nvSpPr>
          <p:cNvPr id="19503" name="Rectangle 48"/>
          <p:cNvSpPr>
            <a:spLocks noChangeArrowheads="1"/>
          </p:cNvSpPr>
          <p:nvPr/>
        </p:nvSpPr>
        <p:spPr bwMode="auto">
          <a:xfrm>
            <a:off x="2052638"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04" name="Rectangle 49"/>
          <p:cNvSpPr>
            <a:spLocks noChangeArrowheads="1"/>
          </p:cNvSpPr>
          <p:nvPr/>
        </p:nvSpPr>
        <p:spPr bwMode="auto">
          <a:xfrm>
            <a:off x="2171700" y="2817813"/>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30</a:t>
            </a:r>
            <a:endParaRPr lang="en-CA" altLang="zh-CN" sz="2400">
              <a:latin typeface="Times New Roman" pitchFamily="18" charset="0"/>
              <a:ea typeface="SimSun" pitchFamily="2" charset="-122"/>
            </a:endParaRPr>
          </a:p>
        </p:txBody>
      </p:sp>
      <p:sp>
        <p:nvSpPr>
          <p:cNvPr id="19505" name="Rectangle 50"/>
          <p:cNvSpPr>
            <a:spLocks noChangeArrowheads="1"/>
          </p:cNvSpPr>
          <p:nvPr/>
        </p:nvSpPr>
        <p:spPr bwMode="auto">
          <a:xfrm>
            <a:off x="6881813"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06" name="Rectangle 51"/>
          <p:cNvSpPr>
            <a:spLocks noChangeArrowheads="1"/>
          </p:cNvSpPr>
          <p:nvPr/>
        </p:nvSpPr>
        <p:spPr bwMode="auto">
          <a:xfrm>
            <a:off x="7000875" y="28178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9507" name="Rectangle 52"/>
          <p:cNvSpPr>
            <a:spLocks noChangeArrowheads="1"/>
          </p:cNvSpPr>
          <p:nvPr/>
        </p:nvSpPr>
        <p:spPr bwMode="auto">
          <a:xfrm>
            <a:off x="7334250"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08" name="Rectangle 53"/>
          <p:cNvSpPr>
            <a:spLocks noChangeArrowheads="1"/>
          </p:cNvSpPr>
          <p:nvPr/>
        </p:nvSpPr>
        <p:spPr bwMode="auto">
          <a:xfrm>
            <a:off x="7453313" y="28178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9509" name="Rectangle 54"/>
          <p:cNvSpPr>
            <a:spLocks noChangeArrowheads="1"/>
          </p:cNvSpPr>
          <p:nvPr/>
        </p:nvSpPr>
        <p:spPr bwMode="auto">
          <a:xfrm>
            <a:off x="3146425" y="336550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10" name="Rectangle 55"/>
          <p:cNvSpPr>
            <a:spLocks noChangeArrowheads="1"/>
          </p:cNvSpPr>
          <p:nvPr/>
        </p:nvSpPr>
        <p:spPr bwMode="auto">
          <a:xfrm>
            <a:off x="3265488" y="3482975"/>
            <a:ext cx="1841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31</a:t>
            </a:r>
            <a:endParaRPr lang="en-CA" altLang="zh-CN" sz="2400">
              <a:latin typeface="Times New Roman" pitchFamily="18" charset="0"/>
              <a:ea typeface="SimSun" pitchFamily="2" charset="-122"/>
            </a:endParaRPr>
          </a:p>
        </p:txBody>
      </p:sp>
      <p:sp>
        <p:nvSpPr>
          <p:cNvPr id="19511" name="Rectangle 56"/>
          <p:cNvSpPr>
            <a:spLocks noChangeArrowheads="1"/>
          </p:cNvSpPr>
          <p:nvPr/>
        </p:nvSpPr>
        <p:spPr bwMode="auto">
          <a:xfrm>
            <a:off x="3670300" y="336550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19512" name="Rectangle 57"/>
          <p:cNvSpPr>
            <a:spLocks noChangeArrowheads="1"/>
          </p:cNvSpPr>
          <p:nvPr/>
        </p:nvSpPr>
        <p:spPr bwMode="auto">
          <a:xfrm>
            <a:off x="3432175" y="3365500"/>
            <a:ext cx="1254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9513" name="Rectangle 58"/>
          <p:cNvSpPr>
            <a:spLocks noChangeArrowheads="1"/>
          </p:cNvSpPr>
          <p:nvPr/>
        </p:nvSpPr>
        <p:spPr bwMode="auto">
          <a:xfrm>
            <a:off x="3146425" y="3673475"/>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i="1">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19514" name="Rectangle 59"/>
          <p:cNvSpPr>
            <a:spLocks noChangeArrowheads="1"/>
          </p:cNvSpPr>
          <p:nvPr/>
        </p:nvSpPr>
        <p:spPr bwMode="auto">
          <a:xfrm>
            <a:off x="3265488" y="3792538"/>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31</a:t>
            </a:r>
            <a:endParaRPr lang="en-CA" altLang="zh-CN" sz="2400">
              <a:latin typeface="Times New Roman" pitchFamily="18" charset="0"/>
              <a:ea typeface="SimSun" pitchFamily="2" charset="-122"/>
            </a:endParaRPr>
          </a:p>
        </p:txBody>
      </p:sp>
      <p:sp>
        <p:nvSpPr>
          <p:cNvPr id="19515" name="Rectangle 60"/>
          <p:cNvSpPr>
            <a:spLocks noChangeArrowheads="1"/>
          </p:cNvSpPr>
          <p:nvPr/>
        </p:nvSpPr>
        <p:spPr bwMode="auto">
          <a:xfrm>
            <a:off x="3670300" y="3673475"/>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19516" name="Rectangle 61"/>
          <p:cNvSpPr>
            <a:spLocks noChangeArrowheads="1"/>
          </p:cNvSpPr>
          <p:nvPr/>
        </p:nvSpPr>
        <p:spPr bwMode="auto">
          <a:xfrm>
            <a:off x="3432175" y="3673475"/>
            <a:ext cx="1254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7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19517" name="Freeform 62"/>
          <p:cNvSpPr>
            <a:spLocks/>
          </p:cNvSpPr>
          <p:nvPr/>
        </p:nvSpPr>
        <p:spPr bwMode="auto">
          <a:xfrm>
            <a:off x="6881813" y="5697538"/>
            <a:ext cx="690562" cy="119062"/>
          </a:xfrm>
          <a:custGeom>
            <a:avLst/>
            <a:gdLst>
              <a:gd name="T0" fmla="*/ 690562 w 29"/>
              <a:gd name="T1" fmla="*/ 0 h 5"/>
              <a:gd name="T2" fmla="*/ 666750 w 29"/>
              <a:gd name="T3" fmla="*/ 23812 h 5"/>
              <a:gd name="T4" fmla="*/ 642937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18" name="Freeform 63"/>
          <p:cNvSpPr>
            <a:spLocks/>
          </p:cNvSpPr>
          <p:nvPr/>
        </p:nvSpPr>
        <p:spPr bwMode="auto">
          <a:xfrm>
            <a:off x="6216650" y="5697538"/>
            <a:ext cx="665163" cy="119062"/>
          </a:xfrm>
          <a:custGeom>
            <a:avLst/>
            <a:gdLst>
              <a:gd name="T0" fmla="*/ 0 w 28"/>
              <a:gd name="T1" fmla="*/ 0 h 5"/>
              <a:gd name="T2" fmla="*/ 0 w 28"/>
              <a:gd name="T3" fmla="*/ 23812 h 5"/>
              <a:gd name="T4" fmla="*/ 23756 w 28"/>
              <a:gd name="T5" fmla="*/ 47625 h 5"/>
              <a:gd name="T6" fmla="*/ 23756 w 28"/>
              <a:gd name="T7" fmla="*/ 47625 h 5"/>
              <a:gd name="T8" fmla="*/ 47512 w 28"/>
              <a:gd name="T9" fmla="*/ 47625 h 5"/>
              <a:gd name="T10" fmla="*/ 47512 w 28"/>
              <a:gd name="T11" fmla="*/ 47625 h 5"/>
              <a:gd name="T12" fmla="*/ 237558 w 28"/>
              <a:gd name="T13" fmla="*/ 47625 h 5"/>
              <a:gd name="T14" fmla="*/ 332582 w 28"/>
              <a:gd name="T15" fmla="*/ 47625 h 5"/>
              <a:gd name="T16" fmla="*/ 427605 w 28"/>
              <a:gd name="T17" fmla="*/ 47625 h 5"/>
              <a:gd name="T18" fmla="*/ 617651 w 28"/>
              <a:gd name="T19" fmla="*/ 47625 h 5"/>
              <a:gd name="T20" fmla="*/ 617651 w 28"/>
              <a:gd name="T21" fmla="*/ 47625 h 5"/>
              <a:gd name="T22" fmla="*/ 617651 w 28"/>
              <a:gd name="T23" fmla="*/ 47625 h 5"/>
              <a:gd name="T24" fmla="*/ 641407 w 28"/>
              <a:gd name="T25" fmla="*/ 47625 h 5"/>
              <a:gd name="T26" fmla="*/ 641407 w 28"/>
              <a:gd name="T27" fmla="*/ 71437 h 5"/>
              <a:gd name="T28" fmla="*/ 665163 w 28"/>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5"/>
              <a:gd name="T47" fmla="*/ 28 w 28"/>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0" y="0"/>
                </a:moveTo>
                <a:lnTo>
                  <a:pt x="0" y="1"/>
                </a:lnTo>
                <a:lnTo>
                  <a:pt x="1" y="2"/>
                </a:lnTo>
                <a:lnTo>
                  <a:pt x="2" y="2"/>
                </a:lnTo>
                <a:lnTo>
                  <a:pt x="10" y="2"/>
                </a:lnTo>
                <a:lnTo>
                  <a:pt x="14" y="2"/>
                </a:lnTo>
                <a:lnTo>
                  <a:pt x="18" y="2"/>
                </a:lnTo>
                <a:lnTo>
                  <a:pt x="26" y="2"/>
                </a:lnTo>
                <a:lnTo>
                  <a:pt x="27" y="2"/>
                </a:lnTo>
                <a:lnTo>
                  <a:pt x="27" y="3"/>
                </a:lnTo>
                <a:lnTo>
                  <a:pt x="28"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19" name="Freeform 64"/>
          <p:cNvSpPr>
            <a:spLocks/>
          </p:cNvSpPr>
          <p:nvPr/>
        </p:nvSpPr>
        <p:spPr bwMode="auto">
          <a:xfrm>
            <a:off x="5335588" y="5697538"/>
            <a:ext cx="690562" cy="119062"/>
          </a:xfrm>
          <a:custGeom>
            <a:avLst/>
            <a:gdLst>
              <a:gd name="T0" fmla="*/ 690562 w 29"/>
              <a:gd name="T1" fmla="*/ 0 h 5"/>
              <a:gd name="T2" fmla="*/ 666750 w 29"/>
              <a:gd name="T3" fmla="*/ 23812 h 5"/>
              <a:gd name="T4" fmla="*/ 666750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8" y="2"/>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0" name="Freeform 65"/>
          <p:cNvSpPr>
            <a:spLocks/>
          </p:cNvSpPr>
          <p:nvPr/>
        </p:nvSpPr>
        <p:spPr bwMode="auto">
          <a:xfrm>
            <a:off x="4668838" y="5697538"/>
            <a:ext cx="666750" cy="119062"/>
          </a:xfrm>
          <a:custGeom>
            <a:avLst/>
            <a:gdLst>
              <a:gd name="T0" fmla="*/ 0 w 28"/>
              <a:gd name="T1" fmla="*/ 0 h 5"/>
              <a:gd name="T2" fmla="*/ 23813 w 28"/>
              <a:gd name="T3" fmla="*/ 23812 h 5"/>
              <a:gd name="T4" fmla="*/ 23813 w 28"/>
              <a:gd name="T5" fmla="*/ 47625 h 5"/>
              <a:gd name="T6" fmla="*/ 47625 w 28"/>
              <a:gd name="T7" fmla="*/ 47625 h 5"/>
              <a:gd name="T8" fmla="*/ 47625 w 28"/>
              <a:gd name="T9" fmla="*/ 47625 h 5"/>
              <a:gd name="T10" fmla="*/ 71438 w 28"/>
              <a:gd name="T11" fmla="*/ 47625 h 5"/>
              <a:gd name="T12" fmla="*/ 238125 w 28"/>
              <a:gd name="T13" fmla="*/ 47625 h 5"/>
              <a:gd name="T14" fmla="*/ 333375 w 28"/>
              <a:gd name="T15" fmla="*/ 47625 h 5"/>
              <a:gd name="T16" fmla="*/ 428625 w 28"/>
              <a:gd name="T17" fmla="*/ 47625 h 5"/>
              <a:gd name="T18" fmla="*/ 619125 w 28"/>
              <a:gd name="T19" fmla="*/ 47625 h 5"/>
              <a:gd name="T20" fmla="*/ 619125 w 28"/>
              <a:gd name="T21" fmla="*/ 47625 h 5"/>
              <a:gd name="T22" fmla="*/ 642938 w 28"/>
              <a:gd name="T23" fmla="*/ 47625 h 5"/>
              <a:gd name="T24" fmla="*/ 642938 w 28"/>
              <a:gd name="T25" fmla="*/ 71437 h 5"/>
              <a:gd name="T26" fmla="*/ 66675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0" y="0"/>
                </a:moveTo>
                <a:lnTo>
                  <a:pt x="1" y="1"/>
                </a:lnTo>
                <a:lnTo>
                  <a:pt x="1" y="2"/>
                </a:lnTo>
                <a:lnTo>
                  <a:pt x="2" y="2"/>
                </a:lnTo>
                <a:lnTo>
                  <a:pt x="3" y="2"/>
                </a:lnTo>
                <a:lnTo>
                  <a:pt x="10" y="2"/>
                </a:lnTo>
                <a:lnTo>
                  <a:pt x="14" y="2"/>
                </a:lnTo>
                <a:lnTo>
                  <a:pt x="18" y="2"/>
                </a:lnTo>
                <a:lnTo>
                  <a:pt x="26" y="2"/>
                </a:lnTo>
                <a:lnTo>
                  <a:pt x="27" y="2"/>
                </a:lnTo>
                <a:lnTo>
                  <a:pt x="27" y="3"/>
                </a:lnTo>
                <a:lnTo>
                  <a:pt x="28"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1" name="Freeform 66"/>
          <p:cNvSpPr>
            <a:spLocks/>
          </p:cNvSpPr>
          <p:nvPr/>
        </p:nvSpPr>
        <p:spPr bwMode="auto">
          <a:xfrm>
            <a:off x="3813175" y="5697538"/>
            <a:ext cx="666750" cy="119062"/>
          </a:xfrm>
          <a:custGeom>
            <a:avLst/>
            <a:gdLst>
              <a:gd name="T0" fmla="*/ 666750 w 28"/>
              <a:gd name="T1" fmla="*/ 0 h 5"/>
              <a:gd name="T2" fmla="*/ 642938 w 28"/>
              <a:gd name="T3" fmla="*/ 23812 h 5"/>
              <a:gd name="T4" fmla="*/ 642938 w 28"/>
              <a:gd name="T5" fmla="*/ 47625 h 5"/>
              <a:gd name="T6" fmla="*/ 619125 w 28"/>
              <a:gd name="T7" fmla="*/ 47625 h 5"/>
              <a:gd name="T8" fmla="*/ 619125 w 28"/>
              <a:gd name="T9" fmla="*/ 47625 h 5"/>
              <a:gd name="T10" fmla="*/ 595313 w 28"/>
              <a:gd name="T11" fmla="*/ 47625 h 5"/>
              <a:gd name="T12" fmla="*/ 428625 w 28"/>
              <a:gd name="T13" fmla="*/ 47625 h 5"/>
              <a:gd name="T14" fmla="*/ 333375 w 28"/>
              <a:gd name="T15" fmla="*/ 47625 h 5"/>
              <a:gd name="T16" fmla="*/ 238125 w 28"/>
              <a:gd name="T17" fmla="*/ 47625 h 5"/>
              <a:gd name="T18" fmla="*/ 47625 w 28"/>
              <a:gd name="T19" fmla="*/ 47625 h 5"/>
              <a:gd name="T20" fmla="*/ 47625 w 28"/>
              <a:gd name="T21" fmla="*/ 47625 h 5"/>
              <a:gd name="T22" fmla="*/ 23813 w 28"/>
              <a:gd name="T23" fmla="*/ 47625 h 5"/>
              <a:gd name="T24" fmla="*/ 23813 w 28"/>
              <a:gd name="T25" fmla="*/ 71437 h 5"/>
              <a:gd name="T26" fmla="*/ 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28" y="0"/>
                </a:moveTo>
                <a:lnTo>
                  <a:pt x="27" y="1"/>
                </a:lnTo>
                <a:lnTo>
                  <a:pt x="27" y="2"/>
                </a:lnTo>
                <a:lnTo>
                  <a:pt x="26" y="2"/>
                </a:lnTo>
                <a:lnTo>
                  <a:pt x="25" y="2"/>
                </a:lnTo>
                <a:lnTo>
                  <a:pt x="18" y="2"/>
                </a:lnTo>
                <a:lnTo>
                  <a:pt x="14" y="2"/>
                </a:lnTo>
                <a:lnTo>
                  <a:pt x="10" y="2"/>
                </a:lnTo>
                <a:lnTo>
                  <a:pt x="2" y="2"/>
                </a:lnTo>
                <a:lnTo>
                  <a:pt x="1"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2" name="Freeform 67"/>
          <p:cNvSpPr>
            <a:spLocks/>
          </p:cNvSpPr>
          <p:nvPr/>
        </p:nvSpPr>
        <p:spPr bwMode="auto">
          <a:xfrm>
            <a:off x="3122613" y="5697538"/>
            <a:ext cx="690562" cy="119062"/>
          </a:xfrm>
          <a:custGeom>
            <a:avLst/>
            <a:gdLst>
              <a:gd name="T0" fmla="*/ 0 w 29"/>
              <a:gd name="T1" fmla="*/ 0 h 5"/>
              <a:gd name="T2" fmla="*/ 23812 w 29"/>
              <a:gd name="T3" fmla="*/ 23812 h 5"/>
              <a:gd name="T4" fmla="*/ 23812 w 29"/>
              <a:gd name="T5" fmla="*/ 47625 h 5"/>
              <a:gd name="T6" fmla="*/ 47625 w 29"/>
              <a:gd name="T7" fmla="*/ 47625 h 5"/>
              <a:gd name="T8" fmla="*/ 47625 w 29"/>
              <a:gd name="T9" fmla="*/ 47625 h 5"/>
              <a:gd name="T10" fmla="*/ 71437 w 29"/>
              <a:gd name="T11" fmla="*/ 47625 h 5"/>
              <a:gd name="T12" fmla="*/ 261937 w 29"/>
              <a:gd name="T13" fmla="*/ 47625 h 5"/>
              <a:gd name="T14" fmla="*/ 333375 w 29"/>
              <a:gd name="T15" fmla="*/ 47625 h 5"/>
              <a:gd name="T16" fmla="*/ 428625 w 29"/>
              <a:gd name="T17" fmla="*/ 47625 h 5"/>
              <a:gd name="T18" fmla="*/ 619125 w 29"/>
              <a:gd name="T19" fmla="*/ 47625 h 5"/>
              <a:gd name="T20" fmla="*/ 619125 w 29"/>
              <a:gd name="T21" fmla="*/ 47625 h 5"/>
              <a:gd name="T22" fmla="*/ 642937 w 29"/>
              <a:gd name="T23" fmla="*/ 47625 h 5"/>
              <a:gd name="T24" fmla="*/ 642937 w 29"/>
              <a:gd name="T25" fmla="*/ 47625 h 5"/>
              <a:gd name="T26" fmla="*/ 666750 w 29"/>
              <a:gd name="T27" fmla="*/ 71437 h 5"/>
              <a:gd name="T28" fmla="*/ 690562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0" y="0"/>
                </a:moveTo>
                <a:lnTo>
                  <a:pt x="1" y="1"/>
                </a:lnTo>
                <a:lnTo>
                  <a:pt x="1" y="2"/>
                </a:lnTo>
                <a:lnTo>
                  <a:pt x="2" y="2"/>
                </a:lnTo>
                <a:lnTo>
                  <a:pt x="3" y="2"/>
                </a:lnTo>
                <a:lnTo>
                  <a:pt x="11" y="2"/>
                </a:lnTo>
                <a:lnTo>
                  <a:pt x="14" y="2"/>
                </a:lnTo>
                <a:lnTo>
                  <a:pt x="18" y="2"/>
                </a:lnTo>
                <a:lnTo>
                  <a:pt x="26" y="2"/>
                </a:lnTo>
                <a:lnTo>
                  <a:pt x="27" y="2"/>
                </a:lnTo>
                <a:lnTo>
                  <a:pt x="28" y="3"/>
                </a:lnTo>
                <a:lnTo>
                  <a:pt x="29"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3" name="Freeform 68"/>
          <p:cNvSpPr>
            <a:spLocks/>
          </p:cNvSpPr>
          <p:nvPr/>
        </p:nvSpPr>
        <p:spPr bwMode="auto">
          <a:xfrm>
            <a:off x="2266950" y="5697538"/>
            <a:ext cx="688975" cy="119062"/>
          </a:xfrm>
          <a:custGeom>
            <a:avLst/>
            <a:gdLst>
              <a:gd name="T0" fmla="*/ 688975 w 29"/>
              <a:gd name="T1" fmla="*/ 0 h 5"/>
              <a:gd name="T2" fmla="*/ 665217 w 29"/>
              <a:gd name="T3" fmla="*/ 23812 h 5"/>
              <a:gd name="T4" fmla="*/ 641459 w 29"/>
              <a:gd name="T5" fmla="*/ 47625 h 5"/>
              <a:gd name="T6" fmla="*/ 641459 w 29"/>
              <a:gd name="T7" fmla="*/ 47625 h 5"/>
              <a:gd name="T8" fmla="*/ 617702 w 29"/>
              <a:gd name="T9" fmla="*/ 47625 h 5"/>
              <a:gd name="T10" fmla="*/ 617702 w 29"/>
              <a:gd name="T11" fmla="*/ 47625 h 5"/>
              <a:gd name="T12" fmla="*/ 427640 w 29"/>
              <a:gd name="T13" fmla="*/ 47625 h 5"/>
              <a:gd name="T14" fmla="*/ 332609 w 29"/>
              <a:gd name="T15" fmla="*/ 47625 h 5"/>
              <a:gd name="T16" fmla="*/ 261335 w 29"/>
              <a:gd name="T17" fmla="*/ 47625 h 5"/>
              <a:gd name="T18" fmla="*/ 71273 w 29"/>
              <a:gd name="T19" fmla="*/ 47625 h 5"/>
              <a:gd name="T20" fmla="*/ 47516 w 29"/>
              <a:gd name="T21" fmla="*/ 47625 h 5"/>
              <a:gd name="T22" fmla="*/ 47516 w 29"/>
              <a:gd name="T23" fmla="*/ 47625 h 5"/>
              <a:gd name="T24" fmla="*/ 23758 w 29"/>
              <a:gd name="T25" fmla="*/ 47625 h 5"/>
              <a:gd name="T26" fmla="*/ 23758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7" y="2"/>
                </a:lnTo>
                <a:lnTo>
                  <a:pt x="26" y="2"/>
                </a:lnTo>
                <a:lnTo>
                  <a:pt x="18" y="2"/>
                </a:lnTo>
                <a:lnTo>
                  <a:pt x="14" y="2"/>
                </a:lnTo>
                <a:lnTo>
                  <a:pt x="11" y="2"/>
                </a:lnTo>
                <a:lnTo>
                  <a:pt x="3" y="2"/>
                </a:lnTo>
                <a:lnTo>
                  <a:pt x="2" y="2"/>
                </a:lnTo>
                <a:lnTo>
                  <a:pt x="1"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4" name="Freeform 69"/>
          <p:cNvSpPr>
            <a:spLocks/>
          </p:cNvSpPr>
          <p:nvPr/>
        </p:nvSpPr>
        <p:spPr bwMode="auto">
          <a:xfrm>
            <a:off x="1576388" y="5697538"/>
            <a:ext cx="690562" cy="119062"/>
          </a:xfrm>
          <a:custGeom>
            <a:avLst/>
            <a:gdLst>
              <a:gd name="T0" fmla="*/ 0 w 29"/>
              <a:gd name="T1" fmla="*/ 0 h 5"/>
              <a:gd name="T2" fmla="*/ 23812 w 29"/>
              <a:gd name="T3" fmla="*/ 23812 h 5"/>
              <a:gd name="T4" fmla="*/ 47625 w 29"/>
              <a:gd name="T5" fmla="*/ 47625 h 5"/>
              <a:gd name="T6" fmla="*/ 47625 w 29"/>
              <a:gd name="T7" fmla="*/ 47625 h 5"/>
              <a:gd name="T8" fmla="*/ 71437 w 29"/>
              <a:gd name="T9" fmla="*/ 47625 h 5"/>
              <a:gd name="T10" fmla="*/ 71437 w 29"/>
              <a:gd name="T11" fmla="*/ 47625 h 5"/>
              <a:gd name="T12" fmla="*/ 261937 w 29"/>
              <a:gd name="T13" fmla="*/ 47625 h 5"/>
              <a:gd name="T14" fmla="*/ 357187 w 29"/>
              <a:gd name="T15" fmla="*/ 47625 h 5"/>
              <a:gd name="T16" fmla="*/ 428625 w 29"/>
              <a:gd name="T17" fmla="*/ 47625 h 5"/>
              <a:gd name="T18" fmla="*/ 619125 w 29"/>
              <a:gd name="T19" fmla="*/ 47625 h 5"/>
              <a:gd name="T20" fmla="*/ 642937 w 29"/>
              <a:gd name="T21" fmla="*/ 47625 h 5"/>
              <a:gd name="T22" fmla="*/ 642937 w 29"/>
              <a:gd name="T23" fmla="*/ 47625 h 5"/>
              <a:gd name="T24" fmla="*/ 666750 w 29"/>
              <a:gd name="T25" fmla="*/ 71437 h 5"/>
              <a:gd name="T26" fmla="*/ 690562 w 29"/>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
              <a:gd name="T44" fmla="*/ 29 w 29"/>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
                <a:moveTo>
                  <a:pt x="0" y="0"/>
                </a:moveTo>
                <a:lnTo>
                  <a:pt x="1" y="1"/>
                </a:lnTo>
                <a:lnTo>
                  <a:pt x="2" y="2"/>
                </a:lnTo>
                <a:lnTo>
                  <a:pt x="3" y="2"/>
                </a:lnTo>
                <a:lnTo>
                  <a:pt x="11" y="2"/>
                </a:lnTo>
                <a:lnTo>
                  <a:pt x="15" y="2"/>
                </a:lnTo>
                <a:lnTo>
                  <a:pt x="18" y="2"/>
                </a:lnTo>
                <a:lnTo>
                  <a:pt x="26" y="2"/>
                </a:lnTo>
                <a:lnTo>
                  <a:pt x="27" y="2"/>
                </a:lnTo>
                <a:lnTo>
                  <a:pt x="28" y="3"/>
                </a:lnTo>
                <a:lnTo>
                  <a:pt x="29"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525" name="Text Box 70"/>
          <p:cNvSpPr txBox="1">
            <a:spLocks noChangeArrowheads="1"/>
          </p:cNvSpPr>
          <p:nvPr/>
        </p:nvSpPr>
        <p:spPr bwMode="auto">
          <a:xfrm rot="-5400000">
            <a:off x="4521200" y="2352675"/>
            <a:ext cx="2667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p>
          <a:p>
            <a:pPr eaLnBrk="1" hangingPunct="1">
              <a:lnSpc>
                <a:spcPct val="20000"/>
              </a:lnSpc>
              <a:spcBef>
                <a:spcPct val="50000"/>
              </a:spcBef>
              <a:buClrTx/>
              <a:buSzTx/>
              <a:buFontTx/>
              <a:buNone/>
            </a:pPr>
            <a:endParaRPr lang="zh-CN" altLang="en-CA" sz="2000">
              <a:latin typeface="Nimbus Roman No9 L" charset="0"/>
              <a:ea typeface="SimSun" pitchFamily="2" charset="-122"/>
            </a:endParaRPr>
          </a:p>
        </p:txBody>
      </p:sp>
    </p:spTree>
    <p:extLst>
      <p:ext uri="{BB962C8B-B14F-4D97-AF65-F5344CB8AC3E}">
        <p14:creationId xmlns:p14="http://schemas.microsoft.com/office/powerpoint/2010/main" val="2437364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IN" b="1" dirty="0" smtClean="0"/>
              <a:t/>
            </a:r>
            <a:br>
              <a:rPr lang="en-IN" b="1" dirty="0" smtClean="0"/>
            </a:br>
            <a:r>
              <a:rPr lang="en-IN" b="1" dirty="0" smtClean="0"/>
              <a:t>Module </a:t>
            </a:r>
            <a:r>
              <a:rPr lang="en-IN" b="1" dirty="0"/>
              <a:t>– 2</a:t>
            </a:r>
            <a:r>
              <a:rPr lang="en-IN" dirty="0"/>
              <a:t/>
            </a:r>
            <a:br>
              <a:rPr lang="en-IN" dirty="0"/>
            </a:br>
            <a:endParaRPr lang="en-IN" dirty="0"/>
          </a:p>
        </p:txBody>
      </p:sp>
      <p:sp>
        <p:nvSpPr>
          <p:cNvPr id="4" name="Subtitle 3"/>
          <p:cNvSpPr>
            <a:spLocks noGrp="1"/>
          </p:cNvSpPr>
          <p:nvPr>
            <p:ph type="subTitle" idx="1"/>
          </p:nvPr>
        </p:nvSpPr>
        <p:spPr>
          <a:xfrm>
            <a:off x="381000" y="1143000"/>
            <a:ext cx="8458200" cy="5181600"/>
          </a:xfrm>
        </p:spPr>
        <p:txBody>
          <a:bodyPr/>
          <a:lstStyle/>
          <a:p>
            <a:pPr algn="just"/>
            <a:r>
              <a:rPr lang="en-IN" b="1" dirty="0" err="1">
                <a:solidFill>
                  <a:schemeClr val="tx1"/>
                </a:solidFill>
                <a:latin typeface="Times New Roman" panose="02020603050405020304" pitchFamily="18" charset="0"/>
                <a:cs typeface="Times New Roman" panose="02020603050405020304" pitchFamily="18" charset="0"/>
              </a:rPr>
              <a:t>Input/Output</a:t>
            </a:r>
            <a:r>
              <a:rPr lang="en-IN" b="1" dirty="0">
                <a:solidFill>
                  <a:schemeClr val="tx1"/>
                </a:solidFill>
                <a:latin typeface="Times New Roman" panose="02020603050405020304" pitchFamily="18" charset="0"/>
                <a:cs typeface="Times New Roman" panose="02020603050405020304" pitchFamily="18" charset="0"/>
              </a:rPr>
              <a:t> Organization: </a:t>
            </a:r>
            <a:r>
              <a:rPr lang="en-IN" dirty="0">
                <a:solidFill>
                  <a:schemeClr val="tx1"/>
                </a:solidFill>
                <a:latin typeface="Times New Roman" panose="02020603050405020304" pitchFamily="18" charset="0"/>
                <a:cs typeface="Times New Roman" panose="02020603050405020304" pitchFamily="18" charset="0"/>
              </a:rPr>
              <a:t>Accessing I/O Devices, Interrupts – Interrupt Hardware, </a:t>
            </a:r>
            <a:r>
              <a:rPr lang="en-IN" dirty="0" smtClean="0">
                <a:solidFill>
                  <a:schemeClr val="tx1"/>
                </a:solidFill>
                <a:latin typeface="Times New Roman" panose="02020603050405020304" pitchFamily="18" charset="0"/>
                <a:cs typeface="Times New Roman" panose="02020603050405020304" pitchFamily="18" charset="0"/>
              </a:rPr>
              <a:t>Direct Memory </a:t>
            </a:r>
            <a:r>
              <a:rPr lang="en-IN" dirty="0">
                <a:solidFill>
                  <a:schemeClr val="tx1"/>
                </a:solidFill>
                <a:latin typeface="Times New Roman" panose="02020603050405020304" pitchFamily="18" charset="0"/>
                <a:cs typeface="Times New Roman" panose="02020603050405020304" pitchFamily="18" charset="0"/>
              </a:rPr>
              <a:t>Access, Buses, Interface Circuits, Standard I/O Interfaces – PCI Bus, SCSI </a:t>
            </a:r>
            <a:r>
              <a:rPr lang="en-IN" dirty="0" smtClean="0">
                <a:solidFill>
                  <a:schemeClr val="tx1"/>
                </a:solidFill>
                <a:latin typeface="Times New Roman" panose="02020603050405020304" pitchFamily="18" charset="0"/>
                <a:cs typeface="Times New Roman" panose="02020603050405020304" pitchFamily="18" charset="0"/>
              </a:rPr>
              <a:t>Bus, USB</a:t>
            </a:r>
            <a:r>
              <a:rPr lang="en-IN" dirty="0">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5777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0483" name="Rectangle 3"/>
          <p:cNvSpPr>
            <a:spLocks noGrp="1" noChangeArrowheads="1"/>
          </p:cNvSpPr>
          <p:nvPr>
            <p:ph type="body" idx="1"/>
          </p:nvPr>
        </p:nvSpPr>
        <p:spPr/>
        <p:txBody>
          <a:bodyPr/>
          <a:lstStyle/>
          <a:p>
            <a:pPr eaLnBrk="1" hangingPunct="1"/>
            <a:r>
              <a:rPr lang="en-US" altLang="zh-CN" sz="2600" smtClean="0">
                <a:ea typeface="SimSun" pitchFamily="2" charset="-122"/>
              </a:rPr>
              <a:t>To retrieve information from memory, either for one word or one byte (8-bit), addresses for each location are needed.</a:t>
            </a:r>
          </a:p>
          <a:p>
            <a:pPr eaLnBrk="1" hangingPunct="1"/>
            <a:r>
              <a:rPr lang="en-US" altLang="zh-CN" sz="2600" smtClean="0">
                <a:ea typeface="SimSun" pitchFamily="2" charset="-122"/>
              </a:rPr>
              <a:t>A </a:t>
            </a:r>
            <a:r>
              <a:rPr lang="en-US" altLang="zh-CN" sz="2600" i="1" smtClean="0">
                <a:ea typeface="SimSun" pitchFamily="2" charset="-122"/>
              </a:rPr>
              <a:t>k</a:t>
            </a:r>
            <a:r>
              <a:rPr lang="en-US" altLang="zh-CN" sz="2600" smtClean="0">
                <a:ea typeface="SimSun" pitchFamily="2" charset="-122"/>
              </a:rPr>
              <a:t>-bit address memory has 2</a:t>
            </a:r>
            <a:r>
              <a:rPr lang="en-US" altLang="zh-CN" sz="2600" baseline="30000" smtClean="0">
                <a:ea typeface="SimSun" pitchFamily="2" charset="-122"/>
              </a:rPr>
              <a:t>k</a:t>
            </a:r>
            <a:r>
              <a:rPr lang="en-US" altLang="zh-CN" sz="2600" smtClean="0">
                <a:ea typeface="SimSun" pitchFamily="2" charset="-122"/>
              </a:rPr>
              <a:t> memory locations, namely 0 – 2</a:t>
            </a:r>
            <a:r>
              <a:rPr lang="en-US" altLang="zh-CN" sz="2600" baseline="30000" smtClean="0">
                <a:ea typeface="SimSun" pitchFamily="2" charset="-122"/>
              </a:rPr>
              <a:t>k</a:t>
            </a:r>
            <a:r>
              <a:rPr lang="en-US" altLang="zh-CN" sz="2600" smtClean="0">
                <a:ea typeface="SimSun" pitchFamily="2" charset="-122"/>
              </a:rPr>
              <a:t>-1, called memory space.</a:t>
            </a:r>
          </a:p>
          <a:p>
            <a:pPr eaLnBrk="1" hangingPunct="1"/>
            <a:r>
              <a:rPr lang="en-US" altLang="zh-CN" sz="2600" smtClean="0">
                <a:ea typeface="SimSun" pitchFamily="2" charset="-122"/>
              </a:rPr>
              <a:t>24-bit memory: 2</a:t>
            </a:r>
            <a:r>
              <a:rPr lang="en-US" altLang="zh-CN" sz="2600" baseline="30000" smtClean="0">
                <a:ea typeface="SimSun" pitchFamily="2" charset="-122"/>
              </a:rPr>
              <a:t>24</a:t>
            </a:r>
            <a:r>
              <a:rPr lang="en-US" altLang="zh-CN" sz="2600" smtClean="0">
                <a:ea typeface="SimSun" pitchFamily="2" charset="-122"/>
              </a:rPr>
              <a:t> = 16,777,216 = 16M (1M=2</a:t>
            </a:r>
            <a:r>
              <a:rPr lang="en-US" altLang="zh-CN" sz="2600" baseline="30000" smtClean="0">
                <a:ea typeface="SimSun" pitchFamily="2" charset="-122"/>
              </a:rPr>
              <a:t>20</a:t>
            </a:r>
            <a:r>
              <a:rPr lang="en-US" altLang="zh-CN" sz="2600" smtClean="0">
                <a:ea typeface="SimSun" pitchFamily="2" charset="-122"/>
              </a:rPr>
              <a:t>)</a:t>
            </a:r>
          </a:p>
          <a:p>
            <a:pPr eaLnBrk="1" hangingPunct="1"/>
            <a:r>
              <a:rPr lang="en-US" altLang="zh-CN" sz="2600" smtClean="0">
                <a:ea typeface="SimSun" pitchFamily="2" charset="-122"/>
              </a:rPr>
              <a:t>32-bit memory: 2</a:t>
            </a:r>
            <a:r>
              <a:rPr lang="en-US" altLang="zh-CN" sz="2600" baseline="30000" smtClean="0">
                <a:ea typeface="SimSun" pitchFamily="2" charset="-122"/>
              </a:rPr>
              <a:t>32</a:t>
            </a:r>
            <a:r>
              <a:rPr lang="en-US" altLang="zh-CN" sz="2600" smtClean="0">
                <a:ea typeface="SimSun" pitchFamily="2" charset="-122"/>
              </a:rPr>
              <a:t> = 4G (1G=2</a:t>
            </a:r>
            <a:r>
              <a:rPr lang="en-US" altLang="zh-CN" sz="2600" baseline="30000" smtClean="0">
                <a:ea typeface="SimSun" pitchFamily="2" charset="-122"/>
              </a:rPr>
              <a:t>30</a:t>
            </a:r>
            <a:r>
              <a:rPr lang="en-US" altLang="zh-CN" sz="2600" smtClean="0">
                <a:ea typeface="SimSun" pitchFamily="2" charset="-122"/>
              </a:rPr>
              <a:t>)</a:t>
            </a:r>
          </a:p>
          <a:p>
            <a:pPr eaLnBrk="1" hangingPunct="1"/>
            <a:r>
              <a:rPr lang="en-US" altLang="zh-CN" sz="2600" smtClean="0">
                <a:ea typeface="SimSun" pitchFamily="2" charset="-122"/>
              </a:rPr>
              <a:t>1K(kilo)=2</a:t>
            </a:r>
            <a:r>
              <a:rPr lang="en-US" altLang="zh-CN" sz="2600" baseline="30000" smtClean="0">
                <a:ea typeface="SimSun" pitchFamily="2" charset="-122"/>
              </a:rPr>
              <a:t>10</a:t>
            </a:r>
          </a:p>
          <a:p>
            <a:pPr eaLnBrk="1" hangingPunct="1"/>
            <a:r>
              <a:rPr lang="en-US" altLang="zh-CN" sz="2600" smtClean="0">
                <a:ea typeface="SimSun" pitchFamily="2" charset="-122"/>
              </a:rPr>
              <a:t>1T(tera)=2</a:t>
            </a:r>
            <a:r>
              <a:rPr lang="en-US" altLang="zh-CN" sz="2600" baseline="30000" smtClean="0">
                <a:ea typeface="SimSun" pitchFamily="2" charset="-122"/>
              </a:rPr>
              <a:t>40</a:t>
            </a:r>
          </a:p>
        </p:txBody>
      </p:sp>
    </p:spTree>
    <p:extLst>
      <p:ext uri="{BB962C8B-B14F-4D97-AF65-F5344CB8AC3E}">
        <p14:creationId xmlns:p14="http://schemas.microsoft.com/office/powerpoint/2010/main" val="16870495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1507" name="Rectangle 3"/>
          <p:cNvSpPr>
            <a:spLocks noGrp="1" noChangeArrowheads="1"/>
          </p:cNvSpPr>
          <p:nvPr>
            <p:ph type="body" idx="1"/>
          </p:nvPr>
        </p:nvSpPr>
        <p:spPr/>
        <p:txBody>
          <a:bodyPr/>
          <a:lstStyle/>
          <a:p>
            <a:pPr eaLnBrk="1" hangingPunct="1"/>
            <a:r>
              <a:rPr lang="en-US" altLang="zh-CN" smtClean="0">
                <a:ea typeface="SimSun" pitchFamily="2" charset="-122"/>
              </a:rPr>
              <a:t>It is impractical to assign distinct addresses to individual bit locations in the memory.</a:t>
            </a:r>
          </a:p>
          <a:p>
            <a:pPr eaLnBrk="1" hangingPunct="1"/>
            <a:r>
              <a:rPr lang="en-US" altLang="zh-CN" smtClean="0">
                <a:ea typeface="SimSun" pitchFamily="2" charset="-122"/>
              </a:rPr>
              <a:t>The most practical assignment is to have successive addresses refer to successive byte locations in the memory – byte-addressable memory.</a:t>
            </a:r>
          </a:p>
          <a:p>
            <a:pPr eaLnBrk="1" hangingPunct="1"/>
            <a:r>
              <a:rPr lang="en-US" altLang="zh-CN" smtClean="0">
                <a:ea typeface="SimSun" pitchFamily="2" charset="-122"/>
              </a:rPr>
              <a:t>Byte locations have addresses 0, 1, 2, … If word length is 32 bits, they successive words are located at addresses 0, 4, 8,…</a:t>
            </a:r>
          </a:p>
        </p:txBody>
      </p:sp>
    </p:spTree>
    <p:extLst>
      <p:ext uri="{BB962C8B-B14F-4D97-AF65-F5344CB8AC3E}">
        <p14:creationId xmlns:p14="http://schemas.microsoft.com/office/powerpoint/2010/main" val="101574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smtClean="0">
                <a:ea typeface="SimSun" pitchFamily="2" charset="-122"/>
              </a:rPr>
              <a:t>Big-Endian and Little-Endian Assignments</a:t>
            </a:r>
          </a:p>
        </p:txBody>
      </p:sp>
      <p:sp>
        <p:nvSpPr>
          <p:cNvPr id="22531" name="Rectangle 4"/>
          <p:cNvSpPr>
            <a:spLocks noChangeArrowheads="1"/>
          </p:cNvSpPr>
          <p:nvPr/>
        </p:nvSpPr>
        <p:spPr bwMode="auto">
          <a:xfrm>
            <a:off x="1747838" y="2671763"/>
            <a:ext cx="2397125" cy="3116262"/>
          </a:xfrm>
          <a:prstGeom prst="rect">
            <a:avLst/>
          </a:prstGeom>
          <a:noFill/>
          <a:ln w="19050">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22532" name="Line 5"/>
          <p:cNvSpPr>
            <a:spLocks noChangeShapeType="1"/>
          </p:cNvSpPr>
          <p:nvPr/>
        </p:nvSpPr>
        <p:spPr bwMode="auto">
          <a:xfrm flipH="1">
            <a:off x="1747838" y="3143250"/>
            <a:ext cx="2397125"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3" name="Line 6"/>
          <p:cNvSpPr>
            <a:spLocks noChangeShapeType="1"/>
          </p:cNvSpPr>
          <p:nvPr/>
        </p:nvSpPr>
        <p:spPr bwMode="auto">
          <a:xfrm flipH="1">
            <a:off x="1747838" y="3635375"/>
            <a:ext cx="2397125"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4" name="Line 7"/>
          <p:cNvSpPr>
            <a:spLocks noChangeShapeType="1"/>
          </p:cNvSpPr>
          <p:nvPr/>
        </p:nvSpPr>
        <p:spPr bwMode="auto">
          <a:xfrm flipV="1">
            <a:off x="2351088" y="2671763"/>
            <a:ext cx="1587"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5" name="Line 8"/>
          <p:cNvSpPr>
            <a:spLocks noChangeShapeType="1"/>
          </p:cNvSpPr>
          <p:nvPr/>
        </p:nvSpPr>
        <p:spPr bwMode="auto">
          <a:xfrm flipV="1">
            <a:off x="2936875" y="2671763"/>
            <a:ext cx="1588"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6" name="Line 9"/>
          <p:cNvSpPr>
            <a:spLocks noChangeShapeType="1"/>
          </p:cNvSpPr>
          <p:nvPr/>
        </p:nvSpPr>
        <p:spPr bwMode="auto">
          <a:xfrm flipV="1">
            <a:off x="3541713" y="2671763"/>
            <a:ext cx="1587"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7" name="Line 10"/>
          <p:cNvSpPr>
            <a:spLocks noChangeShapeType="1"/>
          </p:cNvSpPr>
          <p:nvPr/>
        </p:nvSpPr>
        <p:spPr bwMode="auto">
          <a:xfrm flipH="1">
            <a:off x="1747838" y="5316538"/>
            <a:ext cx="2397125"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8" name="Line 11"/>
          <p:cNvSpPr>
            <a:spLocks noChangeShapeType="1"/>
          </p:cNvSpPr>
          <p:nvPr/>
        </p:nvSpPr>
        <p:spPr bwMode="auto">
          <a:xfrm flipV="1">
            <a:off x="2351088" y="5316538"/>
            <a:ext cx="1587"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9" name="Line 12"/>
          <p:cNvSpPr>
            <a:spLocks noChangeShapeType="1"/>
          </p:cNvSpPr>
          <p:nvPr/>
        </p:nvSpPr>
        <p:spPr bwMode="auto">
          <a:xfrm flipV="1">
            <a:off x="2936875" y="5316538"/>
            <a:ext cx="1588"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0" name="Line 13"/>
          <p:cNvSpPr>
            <a:spLocks noChangeShapeType="1"/>
          </p:cNvSpPr>
          <p:nvPr/>
        </p:nvSpPr>
        <p:spPr bwMode="auto">
          <a:xfrm flipV="1">
            <a:off x="3541713" y="5316538"/>
            <a:ext cx="1587"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1" name="Rectangle 14"/>
          <p:cNvSpPr>
            <a:spLocks noChangeArrowheads="1"/>
          </p:cNvSpPr>
          <p:nvPr/>
        </p:nvSpPr>
        <p:spPr bwMode="auto">
          <a:xfrm>
            <a:off x="1860550"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42" name="Rectangle 15"/>
          <p:cNvSpPr>
            <a:spLocks noChangeArrowheads="1"/>
          </p:cNvSpPr>
          <p:nvPr/>
        </p:nvSpPr>
        <p:spPr bwMode="auto">
          <a:xfrm>
            <a:off x="1954213"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43" name="Rectangle 16"/>
          <p:cNvSpPr>
            <a:spLocks noChangeArrowheads="1"/>
          </p:cNvSpPr>
          <p:nvPr/>
        </p:nvSpPr>
        <p:spPr bwMode="auto">
          <a:xfrm>
            <a:off x="2143125"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544" name="Rectangle 17"/>
          <p:cNvSpPr>
            <a:spLocks noChangeArrowheads="1"/>
          </p:cNvSpPr>
          <p:nvPr/>
        </p:nvSpPr>
        <p:spPr bwMode="auto">
          <a:xfrm>
            <a:off x="2030413" y="5467350"/>
            <a:ext cx="55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45" name="Rectangle 18"/>
          <p:cNvSpPr>
            <a:spLocks noChangeArrowheads="1"/>
          </p:cNvSpPr>
          <p:nvPr/>
        </p:nvSpPr>
        <p:spPr bwMode="auto">
          <a:xfrm>
            <a:off x="246538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46" name="Rectangle 19"/>
          <p:cNvSpPr>
            <a:spLocks noChangeArrowheads="1"/>
          </p:cNvSpPr>
          <p:nvPr/>
        </p:nvSpPr>
        <p:spPr bwMode="auto">
          <a:xfrm>
            <a:off x="2559050"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47" name="Rectangle 20"/>
          <p:cNvSpPr>
            <a:spLocks noChangeArrowheads="1"/>
          </p:cNvSpPr>
          <p:nvPr/>
        </p:nvSpPr>
        <p:spPr bwMode="auto">
          <a:xfrm>
            <a:off x="2747963"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22548" name="Rectangle 21"/>
          <p:cNvSpPr>
            <a:spLocks noChangeArrowheads="1"/>
          </p:cNvSpPr>
          <p:nvPr/>
        </p:nvSpPr>
        <p:spPr bwMode="auto">
          <a:xfrm>
            <a:off x="2635250" y="5467350"/>
            <a:ext cx="555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49" name="Rectangle 22"/>
          <p:cNvSpPr>
            <a:spLocks noChangeArrowheads="1"/>
          </p:cNvSpPr>
          <p:nvPr/>
        </p:nvSpPr>
        <p:spPr bwMode="auto">
          <a:xfrm>
            <a:off x="306863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50" name="Rectangle 23"/>
          <p:cNvSpPr>
            <a:spLocks noChangeArrowheads="1"/>
          </p:cNvSpPr>
          <p:nvPr/>
        </p:nvSpPr>
        <p:spPr bwMode="auto">
          <a:xfrm>
            <a:off x="3144838"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51" name="Rectangle 24"/>
          <p:cNvSpPr>
            <a:spLocks noChangeArrowheads="1"/>
          </p:cNvSpPr>
          <p:nvPr/>
        </p:nvSpPr>
        <p:spPr bwMode="auto">
          <a:xfrm>
            <a:off x="3352800"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52" name="Rectangle 25"/>
          <p:cNvSpPr>
            <a:spLocks noChangeArrowheads="1"/>
          </p:cNvSpPr>
          <p:nvPr/>
        </p:nvSpPr>
        <p:spPr bwMode="auto">
          <a:xfrm>
            <a:off x="3219450" y="5467350"/>
            <a:ext cx="555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53" name="Rectangle 26"/>
          <p:cNvSpPr>
            <a:spLocks noChangeArrowheads="1"/>
          </p:cNvSpPr>
          <p:nvPr/>
        </p:nvSpPr>
        <p:spPr bwMode="auto">
          <a:xfrm>
            <a:off x="3654425"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54" name="Rectangle 27"/>
          <p:cNvSpPr>
            <a:spLocks noChangeArrowheads="1"/>
          </p:cNvSpPr>
          <p:nvPr/>
        </p:nvSpPr>
        <p:spPr bwMode="auto">
          <a:xfrm>
            <a:off x="3748088"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55" name="Rectangle 28"/>
          <p:cNvSpPr>
            <a:spLocks noChangeArrowheads="1"/>
          </p:cNvSpPr>
          <p:nvPr/>
        </p:nvSpPr>
        <p:spPr bwMode="auto">
          <a:xfrm>
            <a:off x="3956050"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22556" name="Rectangle 29"/>
          <p:cNvSpPr>
            <a:spLocks noChangeArrowheads="1"/>
          </p:cNvSpPr>
          <p:nvPr/>
        </p:nvSpPr>
        <p:spPr bwMode="auto">
          <a:xfrm>
            <a:off x="3824288" y="5467350"/>
            <a:ext cx="55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57" name="Rectangle 30"/>
          <p:cNvSpPr>
            <a:spLocks noChangeArrowheads="1"/>
          </p:cNvSpPr>
          <p:nvPr/>
        </p:nvSpPr>
        <p:spPr bwMode="auto">
          <a:xfrm>
            <a:off x="456088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58" name="Rectangle 31"/>
          <p:cNvSpPr>
            <a:spLocks noChangeArrowheads="1"/>
          </p:cNvSpPr>
          <p:nvPr/>
        </p:nvSpPr>
        <p:spPr bwMode="auto">
          <a:xfrm>
            <a:off x="4654550"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59" name="Rectangle 32"/>
          <p:cNvSpPr>
            <a:spLocks noChangeArrowheads="1"/>
          </p:cNvSpPr>
          <p:nvPr/>
        </p:nvSpPr>
        <p:spPr bwMode="auto">
          <a:xfrm>
            <a:off x="4862513"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560" name="Rectangle 33"/>
          <p:cNvSpPr>
            <a:spLocks noChangeArrowheads="1"/>
          </p:cNvSpPr>
          <p:nvPr/>
        </p:nvSpPr>
        <p:spPr bwMode="auto">
          <a:xfrm>
            <a:off x="4730750" y="5467350"/>
            <a:ext cx="555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61" name="Rectangle 34"/>
          <p:cNvSpPr>
            <a:spLocks noChangeArrowheads="1"/>
          </p:cNvSpPr>
          <p:nvPr/>
        </p:nvSpPr>
        <p:spPr bwMode="auto">
          <a:xfrm>
            <a:off x="1200150"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62" name="Rectangle 35"/>
          <p:cNvSpPr>
            <a:spLocks noChangeArrowheads="1"/>
          </p:cNvSpPr>
          <p:nvPr/>
        </p:nvSpPr>
        <p:spPr bwMode="auto">
          <a:xfrm>
            <a:off x="1293813"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63" name="Rectangle 36"/>
          <p:cNvSpPr>
            <a:spLocks noChangeArrowheads="1"/>
          </p:cNvSpPr>
          <p:nvPr/>
        </p:nvSpPr>
        <p:spPr bwMode="auto">
          <a:xfrm>
            <a:off x="1482725"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564" name="Rectangle 37"/>
          <p:cNvSpPr>
            <a:spLocks noChangeArrowheads="1"/>
          </p:cNvSpPr>
          <p:nvPr/>
        </p:nvSpPr>
        <p:spPr bwMode="auto">
          <a:xfrm>
            <a:off x="1370013" y="5467350"/>
            <a:ext cx="55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65" name="Rectangle 38"/>
          <p:cNvSpPr>
            <a:spLocks noChangeArrowheads="1"/>
          </p:cNvSpPr>
          <p:nvPr/>
        </p:nvSpPr>
        <p:spPr bwMode="auto">
          <a:xfrm>
            <a:off x="1992313"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22566" name="Rectangle 39"/>
          <p:cNvSpPr>
            <a:spLocks noChangeArrowheads="1"/>
          </p:cNvSpPr>
          <p:nvPr/>
        </p:nvSpPr>
        <p:spPr bwMode="auto">
          <a:xfrm>
            <a:off x="2597150"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22567" name="Rectangle 40"/>
          <p:cNvSpPr>
            <a:spLocks noChangeArrowheads="1"/>
          </p:cNvSpPr>
          <p:nvPr/>
        </p:nvSpPr>
        <p:spPr bwMode="auto">
          <a:xfrm>
            <a:off x="3200400"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68" name="Rectangle 41"/>
          <p:cNvSpPr>
            <a:spLocks noChangeArrowheads="1"/>
          </p:cNvSpPr>
          <p:nvPr/>
        </p:nvSpPr>
        <p:spPr bwMode="auto">
          <a:xfrm>
            <a:off x="3805238"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22569" name="Rectangle 42"/>
          <p:cNvSpPr>
            <a:spLocks noChangeArrowheads="1"/>
          </p:cNvSpPr>
          <p:nvPr/>
        </p:nvSpPr>
        <p:spPr bwMode="auto">
          <a:xfrm>
            <a:off x="1992313"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570" name="Rectangle 43"/>
          <p:cNvSpPr>
            <a:spLocks noChangeArrowheads="1"/>
          </p:cNvSpPr>
          <p:nvPr/>
        </p:nvSpPr>
        <p:spPr bwMode="auto">
          <a:xfrm>
            <a:off x="2597150"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22571" name="Rectangle 44"/>
          <p:cNvSpPr>
            <a:spLocks noChangeArrowheads="1"/>
          </p:cNvSpPr>
          <p:nvPr/>
        </p:nvSpPr>
        <p:spPr bwMode="auto">
          <a:xfrm>
            <a:off x="3200400"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22572" name="Rectangle 45"/>
          <p:cNvSpPr>
            <a:spLocks noChangeArrowheads="1"/>
          </p:cNvSpPr>
          <p:nvPr/>
        </p:nvSpPr>
        <p:spPr bwMode="auto">
          <a:xfrm>
            <a:off x="3805238"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22573" name="Rectangle 46"/>
          <p:cNvSpPr>
            <a:spLocks noChangeArrowheads="1"/>
          </p:cNvSpPr>
          <p:nvPr/>
        </p:nvSpPr>
        <p:spPr bwMode="auto">
          <a:xfrm>
            <a:off x="4824413"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22574" name="Rectangle 47"/>
          <p:cNvSpPr>
            <a:spLocks noChangeArrowheads="1"/>
          </p:cNvSpPr>
          <p:nvPr/>
        </p:nvSpPr>
        <p:spPr bwMode="auto">
          <a:xfrm>
            <a:off x="1331913" y="2786063"/>
            <a:ext cx="13811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300">
                <a:solidFill>
                  <a:srgbClr val="000000"/>
                </a:solidFill>
                <a:latin typeface="Nimbus Roman No9 L" charset="0"/>
                <a:ea typeface="SimSun" pitchFamily="2" charset="-122"/>
              </a:rPr>
              <a:t> </a:t>
            </a:r>
            <a:r>
              <a:rPr lang="en-CA" altLang="zh-CN" sz="13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22575" name="Rectangle 48"/>
          <p:cNvSpPr>
            <a:spLocks noChangeArrowheads="1"/>
          </p:cNvSpPr>
          <p:nvPr/>
        </p:nvSpPr>
        <p:spPr bwMode="auto">
          <a:xfrm>
            <a:off x="1370013"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576" name="Rectangle 49"/>
          <p:cNvSpPr>
            <a:spLocks noChangeArrowheads="1"/>
          </p:cNvSpPr>
          <p:nvPr/>
        </p:nvSpPr>
        <p:spPr bwMode="auto">
          <a:xfrm>
            <a:off x="5108575" y="2671763"/>
            <a:ext cx="2416175" cy="3116262"/>
          </a:xfrm>
          <a:prstGeom prst="rect">
            <a:avLst/>
          </a:prstGeom>
          <a:noFill/>
          <a:ln w="19050">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22577" name="Line 50"/>
          <p:cNvSpPr>
            <a:spLocks noChangeShapeType="1"/>
          </p:cNvSpPr>
          <p:nvPr/>
        </p:nvSpPr>
        <p:spPr bwMode="auto">
          <a:xfrm flipH="1">
            <a:off x="5108575" y="3143250"/>
            <a:ext cx="2416175"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8" name="Line 51"/>
          <p:cNvSpPr>
            <a:spLocks noChangeShapeType="1"/>
          </p:cNvSpPr>
          <p:nvPr/>
        </p:nvSpPr>
        <p:spPr bwMode="auto">
          <a:xfrm flipH="1">
            <a:off x="5108575" y="3635375"/>
            <a:ext cx="2416175"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9" name="Line 52"/>
          <p:cNvSpPr>
            <a:spLocks noChangeShapeType="1"/>
          </p:cNvSpPr>
          <p:nvPr/>
        </p:nvSpPr>
        <p:spPr bwMode="auto">
          <a:xfrm flipV="1">
            <a:off x="5711825" y="2671763"/>
            <a:ext cx="1588"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0" name="Line 53"/>
          <p:cNvSpPr>
            <a:spLocks noChangeShapeType="1"/>
          </p:cNvSpPr>
          <p:nvPr/>
        </p:nvSpPr>
        <p:spPr bwMode="auto">
          <a:xfrm flipV="1">
            <a:off x="6316663" y="2671763"/>
            <a:ext cx="1587"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1" name="Line 54"/>
          <p:cNvSpPr>
            <a:spLocks noChangeShapeType="1"/>
          </p:cNvSpPr>
          <p:nvPr/>
        </p:nvSpPr>
        <p:spPr bwMode="auto">
          <a:xfrm flipV="1">
            <a:off x="6921500" y="2671763"/>
            <a:ext cx="1588" cy="9636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2" name="Line 55"/>
          <p:cNvSpPr>
            <a:spLocks noChangeShapeType="1"/>
          </p:cNvSpPr>
          <p:nvPr/>
        </p:nvSpPr>
        <p:spPr bwMode="auto">
          <a:xfrm flipH="1">
            <a:off x="5108575" y="5316538"/>
            <a:ext cx="2416175"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3" name="Line 56"/>
          <p:cNvSpPr>
            <a:spLocks noChangeShapeType="1"/>
          </p:cNvSpPr>
          <p:nvPr/>
        </p:nvSpPr>
        <p:spPr bwMode="auto">
          <a:xfrm flipV="1">
            <a:off x="5711825" y="5316538"/>
            <a:ext cx="1588"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4" name="Line 57"/>
          <p:cNvSpPr>
            <a:spLocks noChangeShapeType="1"/>
          </p:cNvSpPr>
          <p:nvPr/>
        </p:nvSpPr>
        <p:spPr bwMode="auto">
          <a:xfrm flipV="1">
            <a:off x="6316663" y="5316538"/>
            <a:ext cx="1587"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5" name="Line 58"/>
          <p:cNvSpPr>
            <a:spLocks noChangeShapeType="1"/>
          </p:cNvSpPr>
          <p:nvPr/>
        </p:nvSpPr>
        <p:spPr bwMode="auto">
          <a:xfrm flipV="1">
            <a:off x="6921500" y="5316538"/>
            <a:ext cx="1588" cy="4714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6" name="Rectangle 59"/>
          <p:cNvSpPr>
            <a:spLocks noChangeArrowheads="1"/>
          </p:cNvSpPr>
          <p:nvPr/>
        </p:nvSpPr>
        <p:spPr bwMode="auto">
          <a:xfrm>
            <a:off x="524033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87" name="Rectangle 60"/>
          <p:cNvSpPr>
            <a:spLocks noChangeArrowheads="1"/>
          </p:cNvSpPr>
          <p:nvPr/>
        </p:nvSpPr>
        <p:spPr bwMode="auto">
          <a:xfrm>
            <a:off x="5316538"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88" name="Rectangle 61"/>
          <p:cNvSpPr>
            <a:spLocks noChangeArrowheads="1"/>
          </p:cNvSpPr>
          <p:nvPr/>
        </p:nvSpPr>
        <p:spPr bwMode="auto">
          <a:xfrm>
            <a:off x="5522913"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22589" name="Rectangle 62"/>
          <p:cNvSpPr>
            <a:spLocks noChangeArrowheads="1"/>
          </p:cNvSpPr>
          <p:nvPr/>
        </p:nvSpPr>
        <p:spPr bwMode="auto">
          <a:xfrm>
            <a:off x="5391150" y="5467350"/>
            <a:ext cx="555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90" name="Rectangle 63"/>
          <p:cNvSpPr>
            <a:spLocks noChangeArrowheads="1"/>
          </p:cNvSpPr>
          <p:nvPr/>
        </p:nvSpPr>
        <p:spPr bwMode="auto">
          <a:xfrm>
            <a:off x="5826125"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91" name="Rectangle 64"/>
          <p:cNvSpPr>
            <a:spLocks noChangeArrowheads="1"/>
          </p:cNvSpPr>
          <p:nvPr/>
        </p:nvSpPr>
        <p:spPr bwMode="auto">
          <a:xfrm>
            <a:off x="5919788"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92" name="Rectangle 65"/>
          <p:cNvSpPr>
            <a:spLocks noChangeArrowheads="1"/>
          </p:cNvSpPr>
          <p:nvPr/>
        </p:nvSpPr>
        <p:spPr bwMode="auto">
          <a:xfrm>
            <a:off x="6127750"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93" name="Rectangle 66"/>
          <p:cNvSpPr>
            <a:spLocks noChangeArrowheads="1"/>
          </p:cNvSpPr>
          <p:nvPr/>
        </p:nvSpPr>
        <p:spPr bwMode="auto">
          <a:xfrm>
            <a:off x="5995988" y="5467350"/>
            <a:ext cx="55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94" name="Rectangle 67"/>
          <p:cNvSpPr>
            <a:spLocks noChangeArrowheads="1"/>
          </p:cNvSpPr>
          <p:nvPr/>
        </p:nvSpPr>
        <p:spPr bwMode="auto">
          <a:xfrm>
            <a:off x="6429375"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95" name="Rectangle 68"/>
          <p:cNvSpPr>
            <a:spLocks noChangeArrowheads="1"/>
          </p:cNvSpPr>
          <p:nvPr/>
        </p:nvSpPr>
        <p:spPr bwMode="auto">
          <a:xfrm>
            <a:off x="6524625"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596" name="Rectangle 69"/>
          <p:cNvSpPr>
            <a:spLocks noChangeArrowheads="1"/>
          </p:cNvSpPr>
          <p:nvPr/>
        </p:nvSpPr>
        <p:spPr bwMode="auto">
          <a:xfrm>
            <a:off x="671353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22597" name="Rectangle 70"/>
          <p:cNvSpPr>
            <a:spLocks noChangeArrowheads="1"/>
          </p:cNvSpPr>
          <p:nvPr/>
        </p:nvSpPr>
        <p:spPr bwMode="auto">
          <a:xfrm>
            <a:off x="6599238" y="5467350"/>
            <a:ext cx="55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598" name="Rectangle 71"/>
          <p:cNvSpPr>
            <a:spLocks noChangeArrowheads="1"/>
          </p:cNvSpPr>
          <p:nvPr/>
        </p:nvSpPr>
        <p:spPr bwMode="auto">
          <a:xfrm>
            <a:off x="7034213"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599" name="Rectangle 72"/>
          <p:cNvSpPr>
            <a:spLocks noChangeArrowheads="1"/>
          </p:cNvSpPr>
          <p:nvPr/>
        </p:nvSpPr>
        <p:spPr bwMode="auto">
          <a:xfrm>
            <a:off x="7127875" y="53911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000" i="1">
                <a:solidFill>
                  <a:srgbClr val="000000"/>
                </a:solidFill>
                <a:latin typeface="Nimbus Roman No9 L" charset="0"/>
                <a:ea typeface="SimSun" pitchFamily="2" charset="-122"/>
              </a:rPr>
              <a:t>k</a:t>
            </a:r>
            <a:endParaRPr lang="en-CA" altLang="zh-CN" sz="2400">
              <a:latin typeface="Times New Roman" pitchFamily="18" charset="0"/>
              <a:ea typeface="SimSun" pitchFamily="2" charset="-122"/>
            </a:endParaRPr>
          </a:p>
        </p:txBody>
      </p:sp>
      <p:sp>
        <p:nvSpPr>
          <p:cNvPr id="22600" name="Rectangle 73"/>
          <p:cNvSpPr>
            <a:spLocks noChangeArrowheads="1"/>
          </p:cNvSpPr>
          <p:nvPr/>
        </p:nvSpPr>
        <p:spPr bwMode="auto">
          <a:xfrm>
            <a:off x="7316788" y="54673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601" name="Rectangle 74"/>
          <p:cNvSpPr>
            <a:spLocks noChangeArrowheads="1"/>
          </p:cNvSpPr>
          <p:nvPr/>
        </p:nvSpPr>
        <p:spPr bwMode="auto">
          <a:xfrm>
            <a:off x="7204075" y="5467350"/>
            <a:ext cx="555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t>
            </a:r>
            <a:endParaRPr lang="en-CA" altLang="zh-CN" sz="2400">
              <a:latin typeface="Times New Roman" pitchFamily="18" charset="0"/>
              <a:ea typeface="SimSun" pitchFamily="2" charset="-122"/>
            </a:endParaRPr>
          </a:p>
        </p:txBody>
      </p:sp>
      <p:sp>
        <p:nvSpPr>
          <p:cNvPr id="22602" name="Rectangle 75"/>
          <p:cNvSpPr>
            <a:spLocks noChangeArrowheads="1"/>
          </p:cNvSpPr>
          <p:nvPr/>
        </p:nvSpPr>
        <p:spPr bwMode="auto">
          <a:xfrm>
            <a:off x="5372100"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a:t>
            </a:r>
            <a:endParaRPr lang="en-CA" altLang="zh-CN" sz="2400">
              <a:latin typeface="Times New Roman" pitchFamily="18" charset="0"/>
              <a:ea typeface="SimSun" pitchFamily="2" charset="-122"/>
            </a:endParaRPr>
          </a:p>
        </p:txBody>
      </p:sp>
      <p:sp>
        <p:nvSpPr>
          <p:cNvPr id="22603" name="Rectangle 76"/>
          <p:cNvSpPr>
            <a:spLocks noChangeArrowheads="1"/>
          </p:cNvSpPr>
          <p:nvPr/>
        </p:nvSpPr>
        <p:spPr bwMode="auto">
          <a:xfrm>
            <a:off x="5976938"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2</a:t>
            </a:r>
            <a:endParaRPr lang="en-CA" altLang="zh-CN" sz="2400">
              <a:latin typeface="Times New Roman" pitchFamily="18" charset="0"/>
              <a:ea typeface="SimSun" pitchFamily="2" charset="-122"/>
            </a:endParaRPr>
          </a:p>
        </p:txBody>
      </p:sp>
      <p:sp>
        <p:nvSpPr>
          <p:cNvPr id="22604" name="Rectangle 77"/>
          <p:cNvSpPr>
            <a:spLocks noChangeArrowheads="1"/>
          </p:cNvSpPr>
          <p:nvPr/>
        </p:nvSpPr>
        <p:spPr bwMode="auto">
          <a:xfrm>
            <a:off x="6562725"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1</a:t>
            </a:r>
            <a:endParaRPr lang="en-CA" altLang="zh-CN" sz="2400">
              <a:latin typeface="Times New Roman" pitchFamily="18" charset="0"/>
              <a:ea typeface="SimSun" pitchFamily="2" charset="-122"/>
            </a:endParaRPr>
          </a:p>
        </p:txBody>
      </p:sp>
      <p:sp>
        <p:nvSpPr>
          <p:cNvPr id="22605" name="Rectangle 78"/>
          <p:cNvSpPr>
            <a:spLocks noChangeArrowheads="1"/>
          </p:cNvSpPr>
          <p:nvPr/>
        </p:nvSpPr>
        <p:spPr bwMode="auto">
          <a:xfrm>
            <a:off x="7165975" y="278606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0</a:t>
            </a:r>
            <a:endParaRPr lang="en-CA" altLang="zh-CN" sz="2400">
              <a:latin typeface="Times New Roman" pitchFamily="18" charset="0"/>
              <a:ea typeface="SimSun" pitchFamily="2" charset="-122"/>
            </a:endParaRPr>
          </a:p>
        </p:txBody>
      </p:sp>
      <p:sp>
        <p:nvSpPr>
          <p:cNvPr id="22606" name="Rectangle 79"/>
          <p:cNvSpPr>
            <a:spLocks noChangeArrowheads="1"/>
          </p:cNvSpPr>
          <p:nvPr/>
        </p:nvSpPr>
        <p:spPr bwMode="auto">
          <a:xfrm>
            <a:off x="5372100"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7</a:t>
            </a:r>
            <a:endParaRPr lang="en-CA" altLang="zh-CN" sz="2400">
              <a:latin typeface="Times New Roman" pitchFamily="18" charset="0"/>
              <a:ea typeface="SimSun" pitchFamily="2" charset="-122"/>
            </a:endParaRPr>
          </a:p>
        </p:txBody>
      </p:sp>
      <p:sp>
        <p:nvSpPr>
          <p:cNvPr id="22607" name="Rectangle 80"/>
          <p:cNvSpPr>
            <a:spLocks noChangeArrowheads="1"/>
          </p:cNvSpPr>
          <p:nvPr/>
        </p:nvSpPr>
        <p:spPr bwMode="auto">
          <a:xfrm>
            <a:off x="5976938"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6</a:t>
            </a:r>
            <a:endParaRPr lang="en-CA" altLang="zh-CN" sz="2400">
              <a:latin typeface="Times New Roman" pitchFamily="18" charset="0"/>
              <a:ea typeface="SimSun" pitchFamily="2" charset="-122"/>
            </a:endParaRPr>
          </a:p>
        </p:txBody>
      </p:sp>
      <p:sp>
        <p:nvSpPr>
          <p:cNvPr id="22608" name="Rectangle 81"/>
          <p:cNvSpPr>
            <a:spLocks noChangeArrowheads="1"/>
          </p:cNvSpPr>
          <p:nvPr/>
        </p:nvSpPr>
        <p:spPr bwMode="auto">
          <a:xfrm>
            <a:off x="6562725"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5</a:t>
            </a:r>
            <a:endParaRPr lang="en-CA" altLang="zh-CN" sz="2400">
              <a:latin typeface="Times New Roman" pitchFamily="18" charset="0"/>
              <a:ea typeface="SimSun" pitchFamily="2" charset="-122"/>
            </a:endParaRPr>
          </a:p>
        </p:txBody>
      </p:sp>
      <p:sp>
        <p:nvSpPr>
          <p:cNvPr id="22609" name="Rectangle 82"/>
          <p:cNvSpPr>
            <a:spLocks noChangeArrowheads="1"/>
          </p:cNvSpPr>
          <p:nvPr/>
        </p:nvSpPr>
        <p:spPr bwMode="auto">
          <a:xfrm>
            <a:off x="7165975"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610" name="Rectangle 83"/>
          <p:cNvSpPr>
            <a:spLocks noChangeArrowheads="1"/>
          </p:cNvSpPr>
          <p:nvPr/>
        </p:nvSpPr>
        <p:spPr bwMode="auto">
          <a:xfrm>
            <a:off x="5881688" y="2370138"/>
            <a:ext cx="9652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Byte address</a:t>
            </a:r>
            <a:endParaRPr lang="en-CA" altLang="zh-CN" sz="2400">
              <a:latin typeface="Times New Roman" pitchFamily="18" charset="0"/>
              <a:ea typeface="SimSun" pitchFamily="2" charset="-122"/>
            </a:endParaRPr>
          </a:p>
        </p:txBody>
      </p:sp>
      <p:sp>
        <p:nvSpPr>
          <p:cNvPr id="22611" name="Rectangle 84"/>
          <p:cNvSpPr>
            <a:spLocks noChangeArrowheads="1"/>
          </p:cNvSpPr>
          <p:nvPr/>
        </p:nvSpPr>
        <p:spPr bwMode="auto">
          <a:xfrm>
            <a:off x="2501900" y="2370138"/>
            <a:ext cx="9652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Byte address</a:t>
            </a:r>
            <a:endParaRPr lang="en-CA" altLang="zh-CN" sz="2400">
              <a:latin typeface="Times New Roman" pitchFamily="18" charset="0"/>
              <a:ea typeface="SimSun" pitchFamily="2" charset="-122"/>
            </a:endParaRPr>
          </a:p>
        </p:txBody>
      </p:sp>
      <p:sp>
        <p:nvSpPr>
          <p:cNvPr id="22612" name="Rectangle 85"/>
          <p:cNvSpPr>
            <a:spLocks noChangeArrowheads="1"/>
          </p:cNvSpPr>
          <p:nvPr/>
        </p:nvSpPr>
        <p:spPr bwMode="auto">
          <a:xfrm>
            <a:off x="1954213" y="6165850"/>
            <a:ext cx="19319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Sans L" charset="0"/>
                <a:ea typeface="SimSun" pitchFamily="2" charset="-122"/>
              </a:rPr>
              <a:t>(a) Big-endian assignment</a:t>
            </a:r>
            <a:endParaRPr lang="en-CA" altLang="zh-CN" sz="2400">
              <a:latin typeface="Times New Roman" pitchFamily="18" charset="0"/>
              <a:ea typeface="SimSun" pitchFamily="2" charset="-122"/>
            </a:endParaRPr>
          </a:p>
        </p:txBody>
      </p:sp>
      <p:sp>
        <p:nvSpPr>
          <p:cNvPr id="22613" name="Rectangle 86"/>
          <p:cNvSpPr>
            <a:spLocks noChangeArrowheads="1"/>
          </p:cNvSpPr>
          <p:nvPr/>
        </p:nvSpPr>
        <p:spPr bwMode="auto">
          <a:xfrm>
            <a:off x="5259388" y="6165850"/>
            <a:ext cx="20431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Sans L" charset="0"/>
                <a:ea typeface="SimSun" pitchFamily="2" charset="-122"/>
              </a:rPr>
              <a:t>(b) Little-endian assignment</a:t>
            </a:r>
            <a:endParaRPr lang="en-CA" altLang="zh-CN" sz="2400">
              <a:latin typeface="Times New Roman" pitchFamily="18" charset="0"/>
              <a:ea typeface="SimSun" pitchFamily="2" charset="-122"/>
            </a:endParaRPr>
          </a:p>
        </p:txBody>
      </p:sp>
      <p:sp>
        <p:nvSpPr>
          <p:cNvPr id="22614" name="Rectangle 87"/>
          <p:cNvSpPr>
            <a:spLocks noChangeArrowheads="1"/>
          </p:cNvSpPr>
          <p:nvPr/>
        </p:nvSpPr>
        <p:spPr bwMode="auto">
          <a:xfrm>
            <a:off x="4824413" y="32766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4</a:t>
            </a:r>
            <a:endParaRPr lang="en-CA" altLang="zh-CN" sz="2400">
              <a:latin typeface="Times New Roman" pitchFamily="18" charset="0"/>
              <a:ea typeface="SimSun" pitchFamily="2" charset="-122"/>
            </a:endParaRPr>
          </a:p>
        </p:txBody>
      </p:sp>
      <p:sp>
        <p:nvSpPr>
          <p:cNvPr id="22615" name="Rectangle 88"/>
          <p:cNvSpPr>
            <a:spLocks noChangeArrowheads="1"/>
          </p:cNvSpPr>
          <p:nvPr/>
        </p:nvSpPr>
        <p:spPr bwMode="auto">
          <a:xfrm>
            <a:off x="1200150" y="2143125"/>
            <a:ext cx="1555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W</a:t>
            </a:r>
            <a:endParaRPr lang="en-CA" altLang="zh-CN" sz="2400">
              <a:latin typeface="Times New Roman" pitchFamily="18" charset="0"/>
              <a:ea typeface="SimSun" pitchFamily="2" charset="-122"/>
            </a:endParaRPr>
          </a:p>
        </p:txBody>
      </p:sp>
      <p:sp>
        <p:nvSpPr>
          <p:cNvPr id="22616" name="Rectangle 89"/>
          <p:cNvSpPr>
            <a:spLocks noChangeArrowheads="1"/>
          </p:cNvSpPr>
          <p:nvPr/>
        </p:nvSpPr>
        <p:spPr bwMode="auto">
          <a:xfrm>
            <a:off x="1350963" y="2143125"/>
            <a:ext cx="2397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ord</a:t>
            </a:r>
            <a:endParaRPr lang="en-CA" altLang="zh-CN" sz="2400">
              <a:latin typeface="Times New Roman" pitchFamily="18" charset="0"/>
              <a:ea typeface="SimSun" pitchFamily="2" charset="-122"/>
            </a:endParaRPr>
          </a:p>
        </p:txBody>
      </p:sp>
      <p:sp>
        <p:nvSpPr>
          <p:cNvPr id="22617" name="Rectangle 90"/>
          <p:cNvSpPr>
            <a:spLocks noChangeArrowheads="1"/>
          </p:cNvSpPr>
          <p:nvPr/>
        </p:nvSpPr>
        <p:spPr bwMode="auto">
          <a:xfrm>
            <a:off x="1143000" y="2351088"/>
            <a:ext cx="5889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address</a:t>
            </a:r>
            <a:endParaRPr lang="en-CA" altLang="zh-CN" sz="2400">
              <a:latin typeface="Times New Roman" pitchFamily="18" charset="0"/>
              <a:ea typeface="SimSun" pitchFamily="2" charset="-122"/>
            </a:endParaRPr>
          </a:p>
        </p:txBody>
      </p:sp>
      <p:sp>
        <p:nvSpPr>
          <p:cNvPr id="22618" name="Text Box 91"/>
          <p:cNvSpPr txBox="1">
            <a:spLocks noChangeArrowheads="1"/>
          </p:cNvSpPr>
          <p:nvPr/>
        </p:nvSpPr>
        <p:spPr bwMode="auto">
          <a:xfrm>
            <a:off x="6216650" y="4035425"/>
            <a:ext cx="2667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p>
          <a:p>
            <a:pPr eaLnBrk="1" hangingPunct="1">
              <a:lnSpc>
                <a:spcPct val="20000"/>
              </a:lnSpc>
              <a:spcBef>
                <a:spcPct val="50000"/>
              </a:spcBef>
              <a:buClrTx/>
              <a:buSzTx/>
              <a:buFontTx/>
              <a:buNone/>
            </a:pPr>
            <a:endParaRPr lang="zh-CN" altLang="en-CA" sz="2000">
              <a:latin typeface="Nimbus Roman No9 L" charset="0"/>
              <a:ea typeface="SimSun" pitchFamily="2" charset="-122"/>
            </a:endParaRPr>
          </a:p>
        </p:txBody>
      </p:sp>
      <p:sp>
        <p:nvSpPr>
          <p:cNvPr id="22619" name="Text Box 92"/>
          <p:cNvSpPr txBox="1">
            <a:spLocks noChangeArrowheads="1"/>
          </p:cNvSpPr>
          <p:nvPr/>
        </p:nvSpPr>
        <p:spPr bwMode="auto">
          <a:xfrm>
            <a:off x="2768600" y="4035425"/>
            <a:ext cx="2667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eaLnBrk="1" hangingPunct="1">
              <a:lnSpc>
                <a:spcPct val="20000"/>
              </a:lnSpc>
              <a:spcBef>
                <a:spcPct val="50000"/>
              </a:spcBef>
              <a:buClrTx/>
              <a:buSzTx/>
              <a:buFontTx/>
              <a:buNone/>
            </a:pPr>
            <a:r>
              <a:rPr lang="en-CA" altLang="zh-CN" sz="2000">
                <a:latin typeface="Nimbus Roman No9 L" charset="0"/>
                <a:ea typeface="SimSun" pitchFamily="2" charset="-122"/>
              </a:rPr>
              <a:t>•</a:t>
            </a:r>
          </a:p>
          <a:p>
            <a:pPr eaLnBrk="1" hangingPunct="1">
              <a:lnSpc>
                <a:spcPct val="20000"/>
              </a:lnSpc>
              <a:spcBef>
                <a:spcPct val="50000"/>
              </a:spcBef>
              <a:buClrTx/>
              <a:buSzTx/>
              <a:buFontTx/>
              <a:buNone/>
            </a:pPr>
            <a:endParaRPr lang="zh-CN" altLang="en-CA" sz="2000">
              <a:latin typeface="Nimbus Roman No9 L" charset="0"/>
              <a:ea typeface="SimSun" pitchFamily="2" charset="-122"/>
            </a:endParaRPr>
          </a:p>
        </p:txBody>
      </p:sp>
      <p:sp>
        <p:nvSpPr>
          <p:cNvPr id="22620" name="Rectangle 93"/>
          <p:cNvSpPr>
            <a:spLocks noChangeArrowheads="1"/>
          </p:cNvSpPr>
          <p:nvPr/>
        </p:nvSpPr>
        <p:spPr bwMode="auto">
          <a:xfrm>
            <a:off x="2895600" y="6477000"/>
            <a:ext cx="32750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500">
                <a:solidFill>
                  <a:srgbClr val="000000"/>
                </a:solidFill>
                <a:latin typeface="Nimbus Roman No9 L" charset="0"/>
                <a:ea typeface="SimSun" pitchFamily="2" charset="-122"/>
              </a:rPr>
              <a:t>Figure 2.7.</a:t>
            </a:r>
            <a:r>
              <a:rPr lang="en-US" altLang="zh-CN" sz="1500">
                <a:solidFill>
                  <a:srgbClr val="000000"/>
                </a:solidFill>
                <a:latin typeface="Nimbus Roman No9 L" charset="0"/>
                <a:ea typeface="SimSun" pitchFamily="2" charset="-122"/>
              </a:rPr>
              <a:t>  Byte and word addressing.</a:t>
            </a:r>
            <a:endParaRPr lang="en-CA" altLang="zh-CN" sz="2400">
              <a:latin typeface="Times New Roman" pitchFamily="18" charset="0"/>
              <a:ea typeface="SimSun" pitchFamily="2" charset="-122"/>
            </a:endParaRPr>
          </a:p>
        </p:txBody>
      </p:sp>
      <p:sp>
        <p:nvSpPr>
          <p:cNvPr id="22621" name="Text Box 95"/>
          <p:cNvSpPr txBox="1">
            <a:spLocks noChangeArrowheads="1"/>
          </p:cNvSpPr>
          <p:nvPr/>
        </p:nvSpPr>
        <p:spPr bwMode="auto">
          <a:xfrm>
            <a:off x="685800" y="1295400"/>
            <a:ext cx="73152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50000"/>
              </a:spcBef>
              <a:buClrTx/>
              <a:buSzTx/>
              <a:buFontTx/>
              <a:buNone/>
            </a:pPr>
            <a:r>
              <a:rPr lang="en-US" altLang="zh-CN" sz="1400">
                <a:solidFill>
                  <a:schemeClr val="tx2"/>
                </a:solidFill>
                <a:ea typeface="SimSun" pitchFamily="2" charset="-122"/>
              </a:rPr>
              <a:t>Big-Endian: lower byte addresses are used for the most significant bytes of the word</a:t>
            </a:r>
          </a:p>
          <a:p>
            <a:pPr eaLnBrk="1" hangingPunct="1">
              <a:spcBef>
                <a:spcPct val="50000"/>
              </a:spcBef>
              <a:buClrTx/>
              <a:buSzTx/>
              <a:buFontTx/>
              <a:buNone/>
            </a:pPr>
            <a:r>
              <a:rPr lang="en-US" altLang="zh-CN" sz="1400">
                <a:solidFill>
                  <a:schemeClr val="tx2"/>
                </a:solidFill>
                <a:ea typeface="SimSun" pitchFamily="2" charset="-122"/>
              </a:rPr>
              <a:t>Little-Endian: opposite ordering. lower byte addresses are used for the less significant bytes of the word</a:t>
            </a:r>
            <a:endParaRPr lang="en-US" altLang="en-US" sz="1400">
              <a:solidFill>
                <a:schemeClr val="tx2"/>
              </a:solidFill>
            </a:endParaRPr>
          </a:p>
        </p:txBody>
      </p:sp>
    </p:spTree>
    <p:extLst>
      <p:ext uri="{BB962C8B-B14F-4D97-AF65-F5344CB8AC3E}">
        <p14:creationId xmlns:p14="http://schemas.microsoft.com/office/powerpoint/2010/main" val="1486450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3555" name="Rectangle 3"/>
          <p:cNvSpPr>
            <a:spLocks noGrp="1" noChangeArrowheads="1"/>
          </p:cNvSpPr>
          <p:nvPr>
            <p:ph type="body" idx="1"/>
          </p:nvPr>
        </p:nvSpPr>
        <p:spPr/>
        <p:txBody>
          <a:bodyPr/>
          <a:lstStyle/>
          <a:p>
            <a:pPr eaLnBrk="1" hangingPunct="1">
              <a:lnSpc>
                <a:spcPct val="90000"/>
              </a:lnSpc>
            </a:pPr>
            <a:r>
              <a:rPr lang="en-US" altLang="zh-CN" smtClean="0">
                <a:ea typeface="SimSun" pitchFamily="2" charset="-122"/>
              </a:rPr>
              <a:t>Address ordering of bytes</a:t>
            </a:r>
          </a:p>
          <a:p>
            <a:pPr eaLnBrk="1" hangingPunct="1">
              <a:lnSpc>
                <a:spcPct val="90000"/>
              </a:lnSpc>
            </a:pPr>
            <a:r>
              <a:rPr lang="en-US" altLang="zh-CN" smtClean="0">
                <a:ea typeface="SimSun" pitchFamily="2" charset="-122"/>
              </a:rPr>
              <a:t>Word alignment</a:t>
            </a:r>
          </a:p>
          <a:p>
            <a:pPr lvl="1" eaLnBrk="1" hangingPunct="1">
              <a:lnSpc>
                <a:spcPct val="90000"/>
              </a:lnSpc>
            </a:pPr>
            <a:r>
              <a:rPr lang="en-US" altLang="zh-CN" smtClean="0">
                <a:ea typeface="SimSun" pitchFamily="2" charset="-122"/>
              </a:rPr>
              <a:t>Words are said to be aligned in memory if they begin at a byte addr. that is a multiple of the num of bytes in a word.</a:t>
            </a:r>
          </a:p>
          <a:p>
            <a:pPr lvl="2" eaLnBrk="1" hangingPunct="1">
              <a:lnSpc>
                <a:spcPct val="90000"/>
              </a:lnSpc>
            </a:pPr>
            <a:r>
              <a:rPr lang="en-US" altLang="zh-CN" smtClean="0">
                <a:ea typeface="SimSun" pitchFamily="2" charset="-122"/>
              </a:rPr>
              <a:t>16-bit word: word addresses: 0, 2, 4,….</a:t>
            </a:r>
          </a:p>
          <a:p>
            <a:pPr lvl="2" eaLnBrk="1" hangingPunct="1">
              <a:lnSpc>
                <a:spcPct val="90000"/>
              </a:lnSpc>
            </a:pPr>
            <a:r>
              <a:rPr lang="en-US" altLang="zh-CN" smtClean="0">
                <a:ea typeface="SimSun" pitchFamily="2" charset="-122"/>
              </a:rPr>
              <a:t>32-bit word: word addresses: 0, 4, 8,….</a:t>
            </a:r>
          </a:p>
          <a:p>
            <a:pPr lvl="2" eaLnBrk="1" hangingPunct="1">
              <a:lnSpc>
                <a:spcPct val="90000"/>
              </a:lnSpc>
            </a:pPr>
            <a:r>
              <a:rPr lang="en-US" altLang="zh-CN" smtClean="0">
                <a:ea typeface="SimSun" pitchFamily="2" charset="-122"/>
              </a:rPr>
              <a:t>64-bit word: word addresses: 0, 8,16,….</a:t>
            </a:r>
          </a:p>
          <a:p>
            <a:pPr eaLnBrk="1" hangingPunct="1">
              <a:lnSpc>
                <a:spcPct val="90000"/>
              </a:lnSpc>
            </a:pPr>
            <a:r>
              <a:rPr lang="en-US" altLang="zh-CN" smtClean="0">
                <a:ea typeface="SimSun" pitchFamily="2" charset="-122"/>
              </a:rPr>
              <a:t>Access numbers, characters, and character strings</a:t>
            </a:r>
          </a:p>
        </p:txBody>
      </p:sp>
    </p:spTree>
    <p:extLst>
      <p:ext uri="{BB962C8B-B14F-4D97-AF65-F5344CB8AC3E}">
        <p14:creationId xmlns:p14="http://schemas.microsoft.com/office/powerpoint/2010/main" val="18573051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ea typeface="SimSun" pitchFamily="2" charset="-122"/>
              </a:rPr>
              <a:t>Memory Operation</a:t>
            </a:r>
            <a:endParaRPr lang="zh-CN" altLang="en-US" smtClean="0">
              <a:ea typeface="SimSun" pitchFamily="2" charset="-122"/>
            </a:endParaRPr>
          </a:p>
        </p:txBody>
      </p:sp>
      <p:sp>
        <p:nvSpPr>
          <p:cNvPr id="24579" name="Rectangle 3"/>
          <p:cNvSpPr>
            <a:spLocks noGrp="1" noChangeArrowheads="1"/>
          </p:cNvSpPr>
          <p:nvPr>
            <p:ph type="body" idx="1"/>
          </p:nvPr>
        </p:nvSpPr>
        <p:spPr/>
        <p:txBody>
          <a:bodyPr/>
          <a:lstStyle/>
          <a:p>
            <a:pPr eaLnBrk="1" hangingPunct="1"/>
            <a:r>
              <a:rPr lang="en-US" altLang="zh-CN" smtClean="0">
                <a:ea typeface="SimSun" pitchFamily="2" charset="-122"/>
              </a:rPr>
              <a:t>Load (or Read or Fetch)</a:t>
            </a:r>
          </a:p>
          <a:p>
            <a:pPr eaLnBrk="1" hangingPunct="1">
              <a:buFont typeface="Wingdings" pitchFamily="2" charset="2"/>
              <a:buChar char="Ø"/>
            </a:pPr>
            <a:r>
              <a:rPr lang="en-US" altLang="zh-CN" sz="2400" smtClean="0">
                <a:ea typeface="SimSun" pitchFamily="2" charset="-122"/>
              </a:rPr>
              <a:t>Copy the content. The memory content doesn’t change.</a:t>
            </a:r>
          </a:p>
          <a:p>
            <a:pPr eaLnBrk="1" hangingPunct="1">
              <a:buFont typeface="Wingdings" pitchFamily="2" charset="2"/>
              <a:buChar char="Ø"/>
            </a:pPr>
            <a:r>
              <a:rPr lang="en-US" altLang="zh-CN" sz="2400" smtClean="0">
                <a:ea typeface="SimSun" pitchFamily="2" charset="-122"/>
              </a:rPr>
              <a:t>Address – Load</a:t>
            </a:r>
          </a:p>
          <a:p>
            <a:pPr eaLnBrk="1" hangingPunct="1">
              <a:buFont typeface="Wingdings" pitchFamily="2" charset="2"/>
              <a:buChar char="Ø"/>
            </a:pPr>
            <a:r>
              <a:rPr lang="en-US" altLang="zh-CN" sz="2400" smtClean="0">
                <a:ea typeface="SimSun" pitchFamily="2" charset="-122"/>
              </a:rPr>
              <a:t>Registers can be used</a:t>
            </a:r>
          </a:p>
          <a:p>
            <a:pPr eaLnBrk="1" hangingPunct="1"/>
            <a:r>
              <a:rPr lang="en-US" altLang="zh-CN" smtClean="0">
                <a:ea typeface="SimSun" pitchFamily="2" charset="-122"/>
              </a:rPr>
              <a:t>Store (or Write)</a:t>
            </a:r>
          </a:p>
          <a:p>
            <a:pPr eaLnBrk="1" hangingPunct="1">
              <a:buFont typeface="Wingdings" pitchFamily="2" charset="2"/>
              <a:buChar char="Ø"/>
            </a:pPr>
            <a:r>
              <a:rPr lang="en-US" altLang="zh-CN" sz="2400" smtClean="0">
                <a:ea typeface="SimSun" pitchFamily="2" charset="-122"/>
              </a:rPr>
              <a:t>Overwrite the content in memory</a:t>
            </a:r>
          </a:p>
          <a:p>
            <a:pPr eaLnBrk="1" hangingPunct="1">
              <a:buFont typeface="Wingdings" pitchFamily="2" charset="2"/>
              <a:buChar char="Ø"/>
            </a:pPr>
            <a:r>
              <a:rPr lang="en-US" altLang="zh-CN" sz="2400" smtClean="0">
                <a:ea typeface="SimSun" pitchFamily="2" charset="-122"/>
              </a:rPr>
              <a:t>Address and Data – Store</a:t>
            </a:r>
          </a:p>
          <a:p>
            <a:pPr eaLnBrk="1" hangingPunct="1">
              <a:buFont typeface="Wingdings" pitchFamily="2" charset="2"/>
              <a:buChar char="Ø"/>
            </a:pPr>
            <a:r>
              <a:rPr lang="en-US" altLang="zh-CN" sz="2400" smtClean="0">
                <a:ea typeface="SimSun" pitchFamily="2" charset="-122"/>
              </a:rPr>
              <a:t>Registers can be used</a:t>
            </a:r>
          </a:p>
        </p:txBody>
      </p:sp>
    </p:spTree>
    <p:extLst>
      <p:ext uri="{BB962C8B-B14F-4D97-AF65-F5344CB8AC3E}">
        <p14:creationId xmlns:p14="http://schemas.microsoft.com/office/powerpoint/2010/main" val="20893610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ctrTitle"/>
          </p:nvPr>
        </p:nvSpPr>
        <p:spPr/>
        <p:txBody>
          <a:bodyPr/>
          <a:lstStyle/>
          <a:p>
            <a:pPr eaLnBrk="1" hangingPunct="1"/>
            <a:r>
              <a:rPr lang="en-US" altLang="zh-CN" sz="4400" smtClean="0">
                <a:ea typeface="SimSun" pitchFamily="2" charset="-122"/>
              </a:rPr>
              <a:t>Instruction and Instruction Sequencing</a:t>
            </a:r>
          </a:p>
        </p:txBody>
      </p:sp>
      <p:sp>
        <p:nvSpPr>
          <p:cNvPr id="25603"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29231540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SimSun" pitchFamily="2" charset="-122"/>
              </a:rPr>
              <a:t>“Must-Perform” Operations</a:t>
            </a:r>
          </a:p>
        </p:txBody>
      </p:sp>
      <p:sp>
        <p:nvSpPr>
          <p:cNvPr id="26627" name="Rectangle 3"/>
          <p:cNvSpPr>
            <a:spLocks noGrp="1" noChangeArrowheads="1"/>
          </p:cNvSpPr>
          <p:nvPr>
            <p:ph type="body" idx="1"/>
          </p:nvPr>
        </p:nvSpPr>
        <p:spPr/>
        <p:txBody>
          <a:bodyPr/>
          <a:lstStyle/>
          <a:p>
            <a:pPr eaLnBrk="1" hangingPunct="1"/>
            <a:r>
              <a:rPr lang="en-US" altLang="zh-CN" smtClean="0">
                <a:ea typeface="SimSun" pitchFamily="2" charset="-122"/>
              </a:rPr>
              <a:t>Data transfers between the memory and the processor registers</a:t>
            </a:r>
          </a:p>
          <a:p>
            <a:pPr eaLnBrk="1" hangingPunct="1"/>
            <a:r>
              <a:rPr lang="en-US" altLang="zh-CN" smtClean="0">
                <a:ea typeface="SimSun" pitchFamily="2" charset="-122"/>
              </a:rPr>
              <a:t>Arithmetic and logic operations on data</a:t>
            </a:r>
          </a:p>
          <a:p>
            <a:pPr eaLnBrk="1" hangingPunct="1"/>
            <a:r>
              <a:rPr lang="en-US" altLang="zh-CN" smtClean="0">
                <a:ea typeface="SimSun" pitchFamily="2" charset="-122"/>
              </a:rPr>
              <a:t>Program sequencing and control</a:t>
            </a:r>
          </a:p>
          <a:p>
            <a:pPr eaLnBrk="1" hangingPunct="1"/>
            <a:r>
              <a:rPr lang="en-US" altLang="zh-CN" smtClean="0">
                <a:ea typeface="SimSun" pitchFamily="2" charset="-122"/>
              </a:rPr>
              <a:t>I/O transfers</a:t>
            </a:r>
          </a:p>
        </p:txBody>
      </p:sp>
    </p:spTree>
    <p:extLst>
      <p:ext uri="{BB962C8B-B14F-4D97-AF65-F5344CB8AC3E}">
        <p14:creationId xmlns:p14="http://schemas.microsoft.com/office/powerpoint/2010/main" val="13537598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ea typeface="SimSun" pitchFamily="2" charset="-122"/>
              </a:rPr>
              <a:t>Register Transfer Notation</a:t>
            </a:r>
          </a:p>
        </p:txBody>
      </p:sp>
      <p:sp>
        <p:nvSpPr>
          <p:cNvPr id="27651" name="Rectangle 3"/>
          <p:cNvSpPr>
            <a:spLocks noGrp="1" noChangeArrowheads="1"/>
          </p:cNvSpPr>
          <p:nvPr>
            <p:ph type="body" idx="1"/>
          </p:nvPr>
        </p:nvSpPr>
        <p:spPr/>
        <p:txBody>
          <a:bodyPr/>
          <a:lstStyle/>
          <a:p>
            <a:pPr eaLnBrk="1" hangingPunct="1"/>
            <a:r>
              <a:rPr lang="en-US" altLang="zh-CN" smtClean="0">
                <a:ea typeface="SimSun" pitchFamily="2" charset="-122"/>
              </a:rPr>
              <a:t>Identify a location by a symbolic name standing for its hardware binary address (LOC, R0,…)</a:t>
            </a:r>
          </a:p>
          <a:p>
            <a:pPr eaLnBrk="1" hangingPunct="1"/>
            <a:r>
              <a:rPr lang="en-US" altLang="zh-CN" smtClean="0">
                <a:ea typeface="SimSun" pitchFamily="2" charset="-122"/>
              </a:rPr>
              <a:t>Contents of a location are denoted by placing square brackets around the name of the location (R1</a:t>
            </a:r>
            <a:r>
              <a:rPr lang="en-US" altLang="zh-CN" smtClean="0">
                <a:ea typeface="SimSun" pitchFamily="2" charset="-122"/>
                <a:cs typeface="Arial" pitchFamily="34" charset="0"/>
              </a:rPr>
              <a:t>←[LOC], R3 ←[R1]+[R2])</a:t>
            </a:r>
          </a:p>
          <a:p>
            <a:pPr eaLnBrk="1" hangingPunct="1"/>
            <a:r>
              <a:rPr lang="en-US" altLang="zh-CN" smtClean="0">
                <a:ea typeface="SimSun" pitchFamily="2" charset="-122"/>
                <a:cs typeface="Arial" pitchFamily="34" charset="0"/>
              </a:rPr>
              <a:t>Register Transfer Notation (RTN)</a:t>
            </a:r>
          </a:p>
        </p:txBody>
      </p:sp>
    </p:spTree>
    <p:extLst>
      <p:ext uri="{BB962C8B-B14F-4D97-AF65-F5344CB8AC3E}">
        <p14:creationId xmlns:p14="http://schemas.microsoft.com/office/powerpoint/2010/main" val="10145025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ea typeface="SimSun" pitchFamily="2" charset="-122"/>
              </a:rPr>
              <a:t>Assembly Language Notation</a:t>
            </a:r>
          </a:p>
        </p:txBody>
      </p:sp>
      <p:sp>
        <p:nvSpPr>
          <p:cNvPr id="28675" name="Rectangle 3"/>
          <p:cNvSpPr>
            <a:spLocks noGrp="1" noChangeArrowheads="1"/>
          </p:cNvSpPr>
          <p:nvPr>
            <p:ph type="body" idx="1"/>
          </p:nvPr>
        </p:nvSpPr>
        <p:spPr/>
        <p:txBody>
          <a:bodyPr/>
          <a:lstStyle/>
          <a:p>
            <a:pPr eaLnBrk="1" hangingPunct="1"/>
            <a:r>
              <a:rPr lang="en-US" altLang="zh-CN" smtClean="0">
                <a:ea typeface="SimSun" pitchFamily="2" charset="-122"/>
              </a:rPr>
              <a:t>Represent machine instructions and programs.</a:t>
            </a:r>
          </a:p>
          <a:p>
            <a:pPr eaLnBrk="1" hangingPunct="1"/>
            <a:r>
              <a:rPr lang="en-US" altLang="zh-CN" smtClean="0">
                <a:ea typeface="SimSun" pitchFamily="2" charset="-122"/>
              </a:rPr>
              <a:t>Move LOC, R1 = R1</a:t>
            </a:r>
            <a:r>
              <a:rPr lang="en-US" altLang="zh-CN" smtClean="0">
                <a:ea typeface="SimSun" pitchFamily="2" charset="-122"/>
                <a:cs typeface="Arial" pitchFamily="34" charset="0"/>
              </a:rPr>
              <a:t>←[LOC]</a:t>
            </a:r>
          </a:p>
          <a:p>
            <a:pPr eaLnBrk="1" hangingPunct="1"/>
            <a:r>
              <a:rPr lang="en-US" altLang="zh-CN" smtClean="0">
                <a:ea typeface="SimSun" pitchFamily="2" charset="-122"/>
                <a:cs typeface="Arial" pitchFamily="34" charset="0"/>
              </a:rPr>
              <a:t>Add R1, R2, R3 = R3 ←[R1]+[R2]</a:t>
            </a:r>
          </a:p>
        </p:txBody>
      </p:sp>
    </p:spTree>
    <p:extLst>
      <p:ext uri="{BB962C8B-B14F-4D97-AF65-F5344CB8AC3E}">
        <p14:creationId xmlns:p14="http://schemas.microsoft.com/office/powerpoint/2010/main" val="3251190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CPU Organization</a:t>
            </a:r>
          </a:p>
        </p:txBody>
      </p:sp>
      <p:sp>
        <p:nvSpPr>
          <p:cNvPr id="326659" name="Rectangle 3"/>
          <p:cNvSpPr>
            <a:spLocks noGrp="1" noChangeArrowheads="1"/>
          </p:cNvSpPr>
          <p:nvPr>
            <p:ph type="body" idx="1"/>
          </p:nvPr>
        </p:nvSpPr>
        <p:spPr>
          <a:xfrm>
            <a:off x="381000" y="1600200"/>
            <a:ext cx="8280400" cy="4498975"/>
          </a:xfrm>
        </p:spPr>
        <p:txBody>
          <a:bodyPr/>
          <a:lstStyle/>
          <a:p>
            <a:pPr eaLnBrk="1" hangingPunct="1"/>
            <a:r>
              <a:rPr lang="en-US" altLang="en-US" smtClean="0"/>
              <a:t>Single Accumulator</a:t>
            </a:r>
          </a:p>
          <a:p>
            <a:pPr lvl="1" eaLnBrk="1" hangingPunct="1"/>
            <a:r>
              <a:rPr lang="en-US" altLang="en-US" smtClean="0"/>
              <a:t>Result usually goes to the Accumulator</a:t>
            </a:r>
          </a:p>
          <a:p>
            <a:pPr lvl="1" eaLnBrk="1" hangingPunct="1"/>
            <a:r>
              <a:rPr lang="en-US" altLang="en-US" smtClean="0"/>
              <a:t>Accumulator has to be saved to memory quite often</a:t>
            </a:r>
          </a:p>
          <a:p>
            <a:pPr eaLnBrk="1" hangingPunct="1"/>
            <a:r>
              <a:rPr lang="en-US" altLang="en-US" smtClean="0"/>
              <a:t>General Register</a:t>
            </a:r>
          </a:p>
          <a:p>
            <a:pPr lvl="1" eaLnBrk="1" hangingPunct="1"/>
            <a:r>
              <a:rPr lang="en-US" altLang="en-US" smtClean="0"/>
              <a:t>Registers hold operands thus reduce memory traffic</a:t>
            </a:r>
          </a:p>
          <a:p>
            <a:pPr lvl="1" eaLnBrk="1" hangingPunct="1"/>
            <a:r>
              <a:rPr lang="en-US" altLang="en-US" smtClean="0"/>
              <a:t>Register bookkeeping</a:t>
            </a:r>
          </a:p>
          <a:p>
            <a:pPr eaLnBrk="1" hangingPunct="1"/>
            <a:r>
              <a:rPr lang="en-US" altLang="en-US" smtClean="0"/>
              <a:t>Stack</a:t>
            </a:r>
          </a:p>
          <a:p>
            <a:pPr lvl="1" eaLnBrk="1" hangingPunct="1"/>
            <a:r>
              <a:rPr lang="en-US" altLang="en-US" smtClean="0"/>
              <a:t>Operands and result are always in the stack</a:t>
            </a:r>
          </a:p>
        </p:txBody>
      </p:sp>
      <p:sp>
        <p:nvSpPr>
          <p:cNvPr id="326660"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17122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left)">
                                      <p:cBhvr>
                                        <p:cTn id="7" dur="500"/>
                                        <p:tgtEl>
                                          <p:spTgt spid="326659">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6659">
                                            <p:txEl>
                                              <p:pRg st="1" end="1"/>
                                            </p:txEl>
                                          </p:spTgt>
                                        </p:tgtEl>
                                        <p:attrNameLst>
                                          <p:attrName>style.visibility</p:attrName>
                                        </p:attrNameLst>
                                      </p:cBhvr>
                                      <p:to>
                                        <p:strVal val="visible"/>
                                      </p:to>
                                    </p:set>
                                    <p:animEffect transition="in" filter="wipe(left)">
                                      <p:cBhvr>
                                        <p:cTn id="11" dur="500"/>
                                        <p:tgtEl>
                                          <p:spTgt spid="326659">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left)">
                                      <p:cBhvr>
                                        <p:cTn id="15" dur="500"/>
                                        <p:tgtEl>
                                          <p:spTgt spid="32665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26659">
                                            <p:txEl>
                                              <p:pRg st="3" end="3"/>
                                            </p:txEl>
                                          </p:spTgt>
                                        </p:tgtEl>
                                        <p:attrNameLst>
                                          <p:attrName>style.visibility</p:attrName>
                                        </p:attrNameLst>
                                      </p:cBhvr>
                                      <p:to>
                                        <p:strVal val="visible"/>
                                      </p:to>
                                    </p:set>
                                    <p:animEffect transition="in" filter="wipe(left)">
                                      <p:cBhvr>
                                        <p:cTn id="20" dur="500"/>
                                        <p:tgtEl>
                                          <p:spTgt spid="326659">
                                            <p:txEl>
                                              <p:pRg st="3" end="3"/>
                                            </p:txEl>
                                          </p:spTgt>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26659">
                                            <p:txEl>
                                              <p:pRg st="4" end="4"/>
                                            </p:txEl>
                                          </p:spTgt>
                                        </p:tgtEl>
                                        <p:attrNameLst>
                                          <p:attrName>style.visibility</p:attrName>
                                        </p:attrNameLst>
                                      </p:cBhvr>
                                      <p:to>
                                        <p:strVal val="visible"/>
                                      </p:to>
                                    </p:set>
                                    <p:animEffect transition="in" filter="wipe(left)">
                                      <p:cBhvr>
                                        <p:cTn id="24" dur="500"/>
                                        <p:tgtEl>
                                          <p:spTgt spid="326659">
                                            <p:txEl>
                                              <p:pRg st="4" end="4"/>
                                            </p:txEl>
                                          </p:spTgt>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326659">
                                            <p:txEl>
                                              <p:pRg st="5" end="5"/>
                                            </p:txEl>
                                          </p:spTgt>
                                        </p:tgtEl>
                                        <p:attrNameLst>
                                          <p:attrName>style.visibility</p:attrName>
                                        </p:attrNameLst>
                                      </p:cBhvr>
                                      <p:to>
                                        <p:strVal val="visible"/>
                                      </p:to>
                                    </p:set>
                                    <p:animEffect transition="in" filter="wipe(left)">
                                      <p:cBhvr>
                                        <p:cTn id="28" dur="500"/>
                                        <p:tgtEl>
                                          <p:spTgt spid="32665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26659">
                                            <p:txEl>
                                              <p:pRg st="6" end="6"/>
                                            </p:txEl>
                                          </p:spTgt>
                                        </p:tgtEl>
                                        <p:attrNameLst>
                                          <p:attrName>style.visibility</p:attrName>
                                        </p:attrNameLst>
                                      </p:cBhvr>
                                      <p:to>
                                        <p:strVal val="visible"/>
                                      </p:to>
                                    </p:set>
                                    <p:animEffect transition="in" filter="wipe(left)">
                                      <p:cBhvr>
                                        <p:cTn id="33" dur="500"/>
                                        <p:tgtEl>
                                          <p:spTgt spid="326659">
                                            <p:txEl>
                                              <p:pRg st="6" end="6"/>
                                            </p:txEl>
                                          </p:spTgt>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326659">
                                            <p:txEl>
                                              <p:pRg st="7" end="7"/>
                                            </p:txEl>
                                          </p:spTgt>
                                        </p:tgtEl>
                                        <p:attrNameLst>
                                          <p:attrName>style.visibility</p:attrName>
                                        </p:attrNameLst>
                                      </p:cBhvr>
                                      <p:to>
                                        <p:strVal val="visible"/>
                                      </p:to>
                                    </p:set>
                                    <p:animEffect transition="in" filter="wipe(left)">
                                      <p:cBhvr>
                                        <p:cTn id="37" dur="500"/>
                                        <p:tgtEl>
                                          <p:spTgt spid="326659">
                                            <p:txEl>
                                              <p:pRg st="7" end="7"/>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26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IN" b="1" dirty="0" smtClean="0"/>
              <a:t/>
            </a:r>
            <a:br>
              <a:rPr lang="en-IN" b="1" dirty="0" smtClean="0"/>
            </a:br>
            <a:r>
              <a:rPr lang="en-IN" b="1" dirty="0" smtClean="0"/>
              <a:t>Module </a:t>
            </a:r>
            <a:r>
              <a:rPr lang="en-IN" b="1" dirty="0"/>
              <a:t>– 3</a:t>
            </a:r>
            <a:r>
              <a:rPr lang="en-IN" dirty="0"/>
              <a:t/>
            </a:r>
            <a:br>
              <a:rPr lang="en-IN" dirty="0"/>
            </a:br>
            <a:endParaRPr lang="en-IN" dirty="0"/>
          </a:p>
        </p:txBody>
      </p:sp>
      <p:sp>
        <p:nvSpPr>
          <p:cNvPr id="4" name="Subtitle 3"/>
          <p:cNvSpPr>
            <a:spLocks noGrp="1"/>
          </p:cNvSpPr>
          <p:nvPr>
            <p:ph type="subTitle" idx="1"/>
          </p:nvPr>
        </p:nvSpPr>
        <p:spPr>
          <a:xfrm>
            <a:off x="381000" y="1143000"/>
            <a:ext cx="8458200" cy="5181600"/>
          </a:xfrm>
        </p:spPr>
        <p:txBody>
          <a:bodyPr/>
          <a:lstStyle/>
          <a:p>
            <a:pPr algn="just"/>
            <a:r>
              <a:rPr lang="en-IN" b="1" dirty="0">
                <a:solidFill>
                  <a:schemeClr val="tx1"/>
                </a:solidFill>
              </a:rPr>
              <a:t>Memory System: </a:t>
            </a:r>
            <a:r>
              <a:rPr lang="en-IN" dirty="0">
                <a:solidFill>
                  <a:schemeClr val="tx1"/>
                </a:solidFill>
              </a:rPr>
              <a:t>Basic Concepts, Semiconductor RAM Memories, Read Only </a:t>
            </a:r>
            <a:r>
              <a:rPr lang="en-IN" dirty="0" smtClean="0">
                <a:solidFill>
                  <a:schemeClr val="tx1"/>
                </a:solidFill>
              </a:rPr>
              <a:t>Memories, Speed</a:t>
            </a:r>
            <a:r>
              <a:rPr lang="en-IN" dirty="0">
                <a:solidFill>
                  <a:schemeClr val="tx1"/>
                </a:solidFill>
              </a:rPr>
              <a:t>, Size, and Cost, Cache Memories – Mapping Functions, Replacement </a:t>
            </a:r>
            <a:r>
              <a:rPr lang="en-IN" dirty="0" smtClean="0">
                <a:solidFill>
                  <a:schemeClr val="tx1"/>
                </a:solidFill>
              </a:rPr>
              <a:t>Algorithms, Performance </a:t>
            </a:r>
            <a:r>
              <a:rPr lang="en-IN" dirty="0">
                <a:solidFill>
                  <a:schemeClr val="tx1"/>
                </a:solidFill>
              </a:rPr>
              <a:t>Considerations</a:t>
            </a:r>
          </a:p>
        </p:txBody>
      </p:sp>
    </p:spTree>
    <p:extLst>
      <p:ext uri="{BB962C8B-B14F-4D97-AF65-F5344CB8AC3E}">
        <p14:creationId xmlns:p14="http://schemas.microsoft.com/office/powerpoint/2010/main" val="19487769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22238"/>
            <a:ext cx="7543800" cy="715962"/>
          </a:xfrm>
        </p:spPr>
        <p:txBody>
          <a:bodyPr/>
          <a:lstStyle/>
          <a:p>
            <a:pPr eaLnBrk="1" hangingPunct="1"/>
            <a:r>
              <a:rPr lang="en-US" altLang="en-US" smtClean="0"/>
              <a:t>Instruction Formats</a:t>
            </a:r>
          </a:p>
        </p:txBody>
      </p:sp>
      <p:sp>
        <p:nvSpPr>
          <p:cNvPr id="327683" name="Rectangle 3"/>
          <p:cNvSpPr>
            <a:spLocks noGrp="1" noChangeArrowheads="1"/>
          </p:cNvSpPr>
          <p:nvPr>
            <p:ph type="body" idx="1"/>
          </p:nvPr>
        </p:nvSpPr>
        <p:spPr>
          <a:xfrm>
            <a:off x="381000" y="1219200"/>
            <a:ext cx="8280400" cy="4543425"/>
          </a:xfrm>
        </p:spPr>
        <p:txBody>
          <a:bodyPr/>
          <a:lstStyle/>
          <a:p>
            <a:pPr eaLnBrk="1" hangingPunct="1">
              <a:spcBef>
                <a:spcPct val="15000"/>
              </a:spcBef>
            </a:pPr>
            <a:r>
              <a:rPr lang="en-US" altLang="en-US" sz="2600" dirty="0" smtClean="0"/>
              <a:t>Three-Address Instructions</a:t>
            </a:r>
          </a:p>
          <a:p>
            <a:pPr lvl="1" eaLnBrk="1" hangingPunct="1">
              <a:spcBef>
                <a:spcPct val="15000"/>
              </a:spcBef>
            </a:pPr>
            <a:r>
              <a:rPr lang="en-US" altLang="en-US" sz="2200" dirty="0" smtClean="0"/>
              <a:t>ADD	R1, R2, R3		R1 ← R2 + R3</a:t>
            </a:r>
          </a:p>
          <a:p>
            <a:pPr eaLnBrk="1" hangingPunct="1">
              <a:spcBef>
                <a:spcPct val="15000"/>
              </a:spcBef>
            </a:pPr>
            <a:r>
              <a:rPr lang="en-US" altLang="en-US" sz="2600" dirty="0" smtClean="0"/>
              <a:t>Two-Address Instructions</a:t>
            </a:r>
          </a:p>
          <a:p>
            <a:pPr lvl="1" eaLnBrk="1" hangingPunct="1">
              <a:spcBef>
                <a:spcPct val="15000"/>
              </a:spcBef>
            </a:pPr>
            <a:r>
              <a:rPr lang="en-US" altLang="en-US" sz="2200" dirty="0" smtClean="0"/>
              <a:t>ADD	R1, R2			R1 ← R1 + R2</a:t>
            </a:r>
          </a:p>
          <a:p>
            <a:pPr eaLnBrk="1" hangingPunct="1">
              <a:spcBef>
                <a:spcPct val="15000"/>
              </a:spcBef>
            </a:pPr>
            <a:r>
              <a:rPr lang="en-US" altLang="en-US" sz="2600" dirty="0" smtClean="0"/>
              <a:t>One-Address Instructions</a:t>
            </a:r>
          </a:p>
          <a:p>
            <a:pPr lvl="1" eaLnBrk="1" hangingPunct="1">
              <a:spcBef>
                <a:spcPct val="15000"/>
              </a:spcBef>
            </a:pPr>
            <a:r>
              <a:rPr lang="en-US" altLang="en-US" sz="2200" dirty="0" smtClean="0"/>
              <a:t>ADD	M			AC ← AC + M[AR]</a:t>
            </a:r>
          </a:p>
          <a:p>
            <a:pPr eaLnBrk="1" hangingPunct="1">
              <a:spcBef>
                <a:spcPct val="15000"/>
              </a:spcBef>
            </a:pPr>
            <a:r>
              <a:rPr lang="en-US" altLang="en-US" sz="2600" dirty="0" smtClean="0"/>
              <a:t>Zero-Address Instructions</a:t>
            </a:r>
          </a:p>
          <a:p>
            <a:pPr lvl="1" eaLnBrk="1" hangingPunct="1">
              <a:spcBef>
                <a:spcPct val="15000"/>
              </a:spcBef>
            </a:pPr>
            <a:r>
              <a:rPr lang="en-US" altLang="en-US" sz="2200" dirty="0" smtClean="0"/>
              <a:t>ADD				TOS ← TOS + (TOS – 1)</a:t>
            </a:r>
          </a:p>
        </p:txBody>
      </p:sp>
      <p:sp>
        <p:nvSpPr>
          <p:cNvPr id="327684"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25" name="AutoShape 5"/>
          <p:cNvSpPr>
            <a:spLocks noChangeArrowheads="1"/>
          </p:cNvSpPr>
          <p:nvPr/>
        </p:nvSpPr>
        <p:spPr bwMode="auto">
          <a:xfrm>
            <a:off x="2592388" y="5826125"/>
            <a:ext cx="4262437" cy="663575"/>
          </a:xfrm>
          <a:prstGeom prst="cube">
            <a:avLst>
              <a:gd name="adj" fmla="val 45694"/>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latin typeface="Times New Roman" pitchFamily="18" charset="0"/>
              <a:cs typeface="Times New Roman" pitchFamily="18" charset="0"/>
            </a:endParaRPr>
          </a:p>
        </p:txBody>
      </p:sp>
      <p:sp>
        <p:nvSpPr>
          <p:cNvPr id="30726" name="WordArt 6"/>
          <p:cNvSpPr>
            <a:spLocks noChangeArrowheads="1" noChangeShapeType="1" noTextEdit="1"/>
          </p:cNvSpPr>
          <p:nvPr/>
        </p:nvSpPr>
        <p:spPr bwMode="auto">
          <a:xfrm>
            <a:off x="2773363" y="5864225"/>
            <a:ext cx="3806825" cy="212725"/>
          </a:xfrm>
          <a:prstGeom prst="rect">
            <a:avLst/>
          </a:prstGeom>
        </p:spPr>
        <p:txBody>
          <a:bodyPr wrap="none" fromWordArt="1">
            <a:prstTxWarp prst="textPlain">
              <a:avLst>
                <a:gd name="adj" fmla="val 49167"/>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Instruction</a:t>
            </a:r>
          </a:p>
        </p:txBody>
      </p:sp>
      <p:sp>
        <p:nvSpPr>
          <p:cNvPr id="30727" name="Text Box 7"/>
          <p:cNvSpPr txBox="1">
            <a:spLocks noChangeArrowheads="1"/>
          </p:cNvSpPr>
          <p:nvPr/>
        </p:nvSpPr>
        <p:spPr bwMode="auto">
          <a:xfrm>
            <a:off x="2592388" y="6129338"/>
            <a:ext cx="900112"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Opcode</a:t>
            </a:r>
          </a:p>
        </p:txBody>
      </p:sp>
      <p:sp>
        <p:nvSpPr>
          <p:cNvPr id="30728" name="Text Box 8"/>
          <p:cNvSpPr txBox="1">
            <a:spLocks noChangeArrowheads="1"/>
          </p:cNvSpPr>
          <p:nvPr/>
        </p:nvSpPr>
        <p:spPr bwMode="auto">
          <a:xfrm>
            <a:off x="3492500" y="6129338"/>
            <a:ext cx="3059113" cy="36036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Operand(s) or Address(es)</a:t>
            </a:r>
          </a:p>
        </p:txBody>
      </p:sp>
    </p:spTree>
    <p:extLst>
      <p:ext uri="{BB962C8B-B14F-4D97-AF65-F5344CB8AC3E}">
        <p14:creationId xmlns:p14="http://schemas.microsoft.com/office/powerpoint/2010/main" val="2238902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wipe(left)">
                                      <p:cBhvr>
                                        <p:cTn id="7" dur="500"/>
                                        <p:tgtEl>
                                          <p:spTgt spid="32768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7683">
                                            <p:txEl>
                                              <p:pRg st="1" end="1"/>
                                            </p:txEl>
                                          </p:spTgt>
                                        </p:tgtEl>
                                        <p:attrNameLst>
                                          <p:attrName>style.visibility</p:attrName>
                                        </p:attrNameLst>
                                      </p:cBhvr>
                                      <p:to>
                                        <p:strVal val="visible"/>
                                      </p:to>
                                    </p:set>
                                    <p:animEffect transition="in" filter="wipe(left)">
                                      <p:cBhvr>
                                        <p:cTn id="11" dur="500"/>
                                        <p:tgtEl>
                                          <p:spTgt spid="32768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683">
                                            <p:txEl>
                                              <p:pRg st="2" end="2"/>
                                            </p:txEl>
                                          </p:spTgt>
                                        </p:tgtEl>
                                        <p:attrNameLst>
                                          <p:attrName>style.visibility</p:attrName>
                                        </p:attrNameLst>
                                      </p:cBhvr>
                                      <p:to>
                                        <p:strVal val="visible"/>
                                      </p:to>
                                    </p:set>
                                    <p:animEffect transition="in" filter="wipe(left)">
                                      <p:cBhvr>
                                        <p:cTn id="16" dur="500"/>
                                        <p:tgtEl>
                                          <p:spTgt spid="327683">
                                            <p:txEl>
                                              <p:pRg st="2" end="2"/>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27683">
                                            <p:txEl>
                                              <p:pRg st="3" end="3"/>
                                            </p:txEl>
                                          </p:spTgt>
                                        </p:tgtEl>
                                        <p:attrNameLst>
                                          <p:attrName>style.visibility</p:attrName>
                                        </p:attrNameLst>
                                      </p:cBhvr>
                                      <p:to>
                                        <p:strVal val="visible"/>
                                      </p:to>
                                    </p:set>
                                    <p:animEffect transition="in" filter="wipe(left)">
                                      <p:cBhvr>
                                        <p:cTn id="20" dur="500"/>
                                        <p:tgtEl>
                                          <p:spTgt spid="32768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27683">
                                            <p:txEl>
                                              <p:pRg st="4" end="4"/>
                                            </p:txEl>
                                          </p:spTgt>
                                        </p:tgtEl>
                                        <p:attrNameLst>
                                          <p:attrName>style.visibility</p:attrName>
                                        </p:attrNameLst>
                                      </p:cBhvr>
                                      <p:to>
                                        <p:strVal val="visible"/>
                                      </p:to>
                                    </p:set>
                                    <p:animEffect transition="in" filter="wipe(left)">
                                      <p:cBhvr>
                                        <p:cTn id="25" dur="500"/>
                                        <p:tgtEl>
                                          <p:spTgt spid="327683">
                                            <p:txEl>
                                              <p:pRg st="4" end="4"/>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27683">
                                            <p:txEl>
                                              <p:pRg st="5" end="5"/>
                                            </p:txEl>
                                          </p:spTgt>
                                        </p:tgtEl>
                                        <p:attrNameLst>
                                          <p:attrName>style.visibility</p:attrName>
                                        </p:attrNameLst>
                                      </p:cBhvr>
                                      <p:to>
                                        <p:strVal val="visible"/>
                                      </p:to>
                                    </p:set>
                                    <p:animEffect transition="in" filter="wipe(left)">
                                      <p:cBhvr>
                                        <p:cTn id="29" dur="500"/>
                                        <p:tgtEl>
                                          <p:spTgt spid="327683">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27683">
                                            <p:txEl>
                                              <p:pRg st="6" end="6"/>
                                            </p:txEl>
                                          </p:spTgt>
                                        </p:tgtEl>
                                        <p:attrNameLst>
                                          <p:attrName>style.visibility</p:attrName>
                                        </p:attrNameLst>
                                      </p:cBhvr>
                                      <p:to>
                                        <p:strVal val="visible"/>
                                      </p:to>
                                    </p:set>
                                    <p:animEffect transition="in" filter="wipe(left)">
                                      <p:cBhvr>
                                        <p:cTn id="34" dur="500"/>
                                        <p:tgtEl>
                                          <p:spTgt spid="327683">
                                            <p:txEl>
                                              <p:pRg st="6" end="6"/>
                                            </p:txEl>
                                          </p:spTgt>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27683">
                                            <p:txEl>
                                              <p:pRg st="7" end="7"/>
                                            </p:txEl>
                                          </p:spTgt>
                                        </p:tgtEl>
                                        <p:attrNameLst>
                                          <p:attrName>style.visibility</p:attrName>
                                        </p:attrNameLst>
                                      </p:cBhvr>
                                      <p:to>
                                        <p:strVal val="visible"/>
                                      </p:to>
                                    </p:set>
                                    <p:animEffect transition="in" filter="wipe(left)">
                                      <p:cBhvr>
                                        <p:cTn id="38" dur="500"/>
                                        <p:tgtEl>
                                          <p:spTgt spid="327683">
                                            <p:txEl>
                                              <p:pRg st="7" end="7"/>
                                            </p:txEl>
                                          </p:spTgt>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27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mtClean="0"/>
              <a:t>Instruction Formats</a:t>
            </a:r>
          </a:p>
        </p:txBody>
      </p:sp>
      <p:sp>
        <p:nvSpPr>
          <p:cNvPr id="328707" name="Rectangle 3"/>
          <p:cNvSpPr>
            <a:spLocks noGrp="1" noChangeArrowheads="1"/>
          </p:cNvSpPr>
          <p:nvPr>
            <p:ph type="body" idx="1"/>
          </p:nvPr>
        </p:nvSpPr>
        <p:spPr>
          <a:xfrm>
            <a:off x="457200" y="1719263"/>
            <a:ext cx="8229600" cy="3894137"/>
          </a:xfrm>
        </p:spPr>
        <p:txBody>
          <a:bodyPr/>
          <a:lstStyle/>
          <a:p>
            <a:pPr marL="533400" indent="-533400" eaLnBrk="1" hangingPunct="1">
              <a:buFont typeface="Wingdings" pitchFamily="2" charset="2"/>
              <a:buNone/>
              <a:tabLst>
                <a:tab pos="2146300" algn="l"/>
                <a:tab pos="5022850" algn="l"/>
              </a:tabLst>
            </a:pPr>
            <a:r>
              <a:rPr lang="en-US" altLang="en-US" smtClean="0"/>
              <a:t>Example:   Evaluate (A+B) </a:t>
            </a:r>
            <a:r>
              <a:rPr lang="en-US" altLang="en-US" smtClean="0">
                <a:sym typeface="Symbol" pitchFamily="18" charset="2"/>
              </a:rPr>
              <a:t> (C+D)</a:t>
            </a:r>
          </a:p>
          <a:p>
            <a:pPr marL="533400" indent="-533400" eaLnBrk="1" hangingPunct="1">
              <a:tabLst>
                <a:tab pos="2146300" algn="l"/>
                <a:tab pos="5022850" algn="l"/>
              </a:tabLst>
            </a:pPr>
            <a:r>
              <a:rPr lang="en-US" altLang="en-US" smtClean="0">
                <a:sym typeface="Symbol" pitchFamily="18" charset="2"/>
              </a:rPr>
              <a:t>Three-Address</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ADD	R1, A, B	; </a:t>
            </a:r>
            <a:r>
              <a:rPr lang="en-US" altLang="en-US" smtClean="0"/>
              <a:t>R1 ← M[A] + M[B]</a:t>
            </a:r>
          </a:p>
          <a:p>
            <a:pPr marL="989013" lvl="1" indent="-457200" eaLnBrk="1" hangingPunct="1">
              <a:buFont typeface="Times New Roman" pitchFamily="18" charset="0"/>
              <a:buAutoNum type="arabicPeriod"/>
              <a:tabLst>
                <a:tab pos="2146300" algn="l"/>
                <a:tab pos="5022850" algn="l"/>
              </a:tabLst>
            </a:pPr>
            <a:r>
              <a:rPr lang="en-US" altLang="en-US" smtClean="0"/>
              <a:t>ADD	R2, C, D	; R2 ← M[C] + M[D]</a:t>
            </a:r>
          </a:p>
          <a:p>
            <a:pPr marL="989013" lvl="1" indent="-457200" eaLnBrk="1" hangingPunct="1">
              <a:buFont typeface="Times New Roman" pitchFamily="18" charset="0"/>
              <a:buAutoNum type="arabicPeriod"/>
              <a:tabLst>
                <a:tab pos="2146300" algn="l"/>
                <a:tab pos="5022850" algn="l"/>
              </a:tabLst>
            </a:pPr>
            <a:r>
              <a:rPr lang="en-US" altLang="en-US" smtClean="0"/>
              <a:t>MUL	X, R1, R2	; M[X] ← R1 </a:t>
            </a:r>
            <a:r>
              <a:rPr lang="en-US" altLang="en-US" smtClean="0">
                <a:sym typeface="Symbol" pitchFamily="18" charset="2"/>
              </a:rPr>
              <a:t></a:t>
            </a:r>
            <a:r>
              <a:rPr lang="en-US" altLang="en-US" smtClean="0"/>
              <a:t> R2</a:t>
            </a:r>
          </a:p>
        </p:txBody>
      </p:sp>
      <p:sp>
        <p:nvSpPr>
          <p:cNvPr id="328708"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75194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8707">
                                            <p:txEl>
                                              <p:pRg st="1" end="1"/>
                                            </p:txEl>
                                          </p:spTgt>
                                        </p:tgtEl>
                                        <p:attrNameLst>
                                          <p:attrName>style.visibility</p:attrName>
                                        </p:attrNameLst>
                                      </p:cBhvr>
                                      <p:to>
                                        <p:strVal val="visible"/>
                                      </p:to>
                                    </p:set>
                                    <p:animEffect transition="in" filter="wipe(left)">
                                      <p:cBhvr>
                                        <p:cTn id="11" dur="500"/>
                                        <p:tgtEl>
                                          <p:spTgt spid="32870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8707">
                                            <p:txEl>
                                              <p:pRg st="2" end="2"/>
                                            </p:txEl>
                                          </p:spTgt>
                                        </p:tgtEl>
                                        <p:attrNameLst>
                                          <p:attrName>style.visibility</p:attrName>
                                        </p:attrNameLst>
                                      </p:cBhvr>
                                      <p:to>
                                        <p:strVal val="visible"/>
                                      </p:to>
                                    </p:set>
                                    <p:animEffect transition="in" filter="wipe(left)">
                                      <p:cBhvr>
                                        <p:cTn id="16" dur="500"/>
                                        <p:tgtEl>
                                          <p:spTgt spid="32870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28707">
                                            <p:txEl>
                                              <p:pRg st="3" end="3"/>
                                            </p:txEl>
                                          </p:spTgt>
                                        </p:tgtEl>
                                        <p:attrNameLst>
                                          <p:attrName>style.visibility</p:attrName>
                                        </p:attrNameLst>
                                      </p:cBhvr>
                                      <p:to>
                                        <p:strVal val="visible"/>
                                      </p:to>
                                    </p:set>
                                    <p:animEffect transition="in" filter="wipe(left)">
                                      <p:cBhvr>
                                        <p:cTn id="21" dur="500"/>
                                        <p:tgtEl>
                                          <p:spTgt spid="328707">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28707">
                                            <p:txEl>
                                              <p:pRg st="4" end="4"/>
                                            </p:txEl>
                                          </p:spTgt>
                                        </p:tgtEl>
                                        <p:attrNameLst>
                                          <p:attrName>style.visibility</p:attrName>
                                        </p:attrNameLst>
                                      </p:cBhvr>
                                      <p:to>
                                        <p:strVal val="visible"/>
                                      </p:to>
                                    </p:set>
                                    <p:animEffect transition="in" filter="wipe(left)">
                                      <p:cBhvr>
                                        <p:cTn id="26" dur="500"/>
                                        <p:tgtEl>
                                          <p:spTgt spid="328707">
                                            <p:txEl>
                                              <p:pRg st="4" end="4"/>
                                            </p:tx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2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t>Instruction Formats</a:t>
            </a:r>
          </a:p>
        </p:txBody>
      </p:sp>
      <p:sp>
        <p:nvSpPr>
          <p:cNvPr id="329731" name="Rectangle 3"/>
          <p:cNvSpPr>
            <a:spLocks noGrp="1" noChangeArrowheads="1"/>
          </p:cNvSpPr>
          <p:nvPr>
            <p:ph type="body" idx="1"/>
          </p:nvPr>
        </p:nvSpPr>
        <p:spPr>
          <a:xfrm>
            <a:off x="304800" y="1447800"/>
            <a:ext cx="8280400" cy="4405313"/>
          </a:xfrm>
        </p:spPr>
        <p:txBody>
          <a:bodyPr/>
          <a:lstStyle/>
          <a:p>
            <a:pPr marL="533400" indent="-533400" eaLnBrk="1" hangingPunct="1">
              <a:buFont typeface="Wingdings" pitchFamily="2" charset="2"/>
              <a:buNone/>
              <a:tabLst>
                <a:tab pos="2146300" algn="l"/>
                <a:tab pos="5022850" algn="l"/>
              </a:tabLst>
            </a:pPr>
            <a:r>
              <a:rPr lang="en-US" altLang="en-US" smtClean="0"/>
              <a:t>Example:   Evaluate (A+B) </a:t>
            </a:r>
            <a:r>
              <a:rPr lang="en-US" altLang="en-US" smtClean="0">
                <a:sym typeface="Symbol" pitchFamily="18" charset="2"/>
              </a:rPr>
              <a:t> (C+D)</a:t>
            </a:r>
          </a:p>
          <a:p>
            <a:pPr marL="533400" indent="-533400" eaLnBrk="1" hangingPunct="1">
              <a:tabLst>
                <a:tab pos="2146300" algn="l"/>
                <a:tab pos="5022850" algn="l"/>
              </a:tabLst>
            </a:pPr>
            <a:r>
              <a:rPr lang="en-US" altLang="en-US" smtClean="0">
                <a:sym typeface="Symbol" pitchFamily="18" charset="2"/>
              </a:rPr>
              <a:t>Two-Address</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MOV	R1, A	; </a:t>
            </a:r>
            <a:r>
              <a:rPr lang="en-US" altLang="en-US" smtClean="0"/>
              <a:t>R1 ← M[A]</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ADD	R1, B	; </a:t>
            </a:r>
            <a:r>
              <a:rPr lang="en-US" altLang="en-US" smtClean="0"/>
              <a:t>R1 ← R1 + M[B]</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MOV	R2, C	; </a:t>
            </a:r>
            <a:r>
              <a:rPr lang="en-US" altLang="en-US" smtClean="0"/>
              <a:t>R2 ← M[C]</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t>ADD	R2, D	; R2 ← R2 + M[D]</a:t>
            </a:r>
          </a:p>
          <a:p>
            <a:pPr marL="989013" lvl="1" indent="-457200" eaLnBrk="1" hangingPunct="1">
              <a:buFont typeface="Times New Roman" pitchFamily="18" charset="0"/>
              <a:buAutoNum type="arabicPeriod"/>
              <a:tabLst>
                <a:tab pos="2146300" algn="l"/>
                <a:tab pos="5022850" algn="l"/>
              </a:tabLst>
            </a:pPr>
            <a:r>
              <a:rPr lang="en-US" altLang="en-US" smtClean="0"/>
              <a:t>MUL	R1, R2	; R1 ← R1 </a:t>
            </a:r>
            <a:r>
              <a:rPr lang="en-US" altLang="en-US" smtClean="0">
                <a:sym typeface="Symbol" pitchFamily="18" charset="2"/>
              </a:rPr>
              <a:t></a:t>
            </a:r>
            <a:r>
              <a:rPr lang="en-US" altLang="en-US" smtClean="0"/>
              <a:t> R2</a:t>
            </a:r>
          </a:p>
          <a:p>
            <a:pPr marL="989013" lvl="1" indent="-457200" eaLnBrk="1" hangingPunct="1">
              <a:buFont typeface="Times New Roman" pitchFamily="18" charset="0"/>
              <a:buAutoNum type="arabicPeriod"/>
              <a:tabLst>
                <a:tab pos="2146300" algn="l"/>
                <a:tab pos="5022850" algn="l"/>
              </a:tabLst>
            </a:pPr>
            <a:r>
              <a:rPr lang="en-US" altLang="en-US" smtClean="0"/>
              <a:t>MOV	X, R1	; M[X] ← R1</a:t>
            </a:r>
          </a:p>
        </p:txBody>
      </p:sp>
      <p:sp>
        <p:nvSpPr>
          <p:cNvPr id="329732"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065560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29731">
                                            <p:txEl>
                                              <p:pRg st="1" end="1"/>
                                            </p:txEl>
                                          </p:spTgt>
                                        </p:tgtEl>
                                        <p:attrNameLst>
                                          <p:attrName>style.visibility</p:attrName>
                                        </p:attrNameLst>
                                      </p:cBhvr>
                                      <p:to>
                                        <p:strVal val="visible"/>
                                      </p:to>
                                    </p:set>
                                    <p:animEffect transition="in" filter="wipe(left)">
                                      <p:cBhvr>
                                        <p:cTn id="7" dur="500"/>
                                        <p:tgtEl>
                                          <p:spTgt spid="3297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9731">
                                            <p:txEl>
                                              <p:pRg st="2" end="2"/>
                                            </p:txEl>
                                          </p:spTgt>
                                        </p:tgtEl>
                                        <p:attrNameLst>
                                          <p:attrName>style.visibility</p:attrName>
                                        </p:attrNameLst>
                                      </p:cBhvr>
                                      <p:to>
                                        <p:strVal val="visible"/>
                                      </p:to>
                                    </p:set>
                                    <p:animEffect transition="in" filter="wipe(left)">
                                      <p:cBhvr>
                                        <p:cTn id="12" dur="500"/>
                                        <p:tgtEl>
                                          <p:spTgt spid="3297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9731">
                                            <p:txEl>
                                              <p:pRg st="3" end="3"/>
                                            </p:txEl>
                                          </p:spTgt>
                                        </p:tgtEl>
                                        <p:attrNameLst>
                                          <p:attrName>style.visibility</p:attrName>
                                        </p:attrNameLst>
                                      </p:cBhvr>
                                      <p:to>
                                        <p:strVal val="visible"/>
                                      </p:to>
                                    </p:set>
                                    <p:animEffect transition="in" filter="wipe(left)">
                                      <p:cBhvr>
                                        <p:cTn id="17" dur="500"/>
                                        <p:tgtEl>
                                          <p:spTgt spid="3297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29731">
                                            <p:txEl>
                                              <p:pRg st="4" end="4"/>
                                            </p:txEl>
                                          </p:spTgt>
                                        </p:tgtEl>
                                        <p:attrNameLst>
                                          <p:attrName>style.visibility</p:attrName>
                                        </p:attrNameLst>
                                      </p:cBhvr>
                                      <p:to>
                                        <p:strVal val="visible"/>
                                      </p:to>
                                    </p:set>
                                    <p:animEffect transition="in" filter="wipe(left)">
                                      <p:cBhvr>
                                        <p:cTn id="22" dur="500"/>
                                        <p:tgtEl>
                                          <p:spTgt spid="32973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9731">
                                            <p:txEl>
                                              <p:pRg st="5" end="5"/>
                                            </p:txEl>
                                          </p:spTgt>
                                        </p:tgtEl>
                                        <p:attrNameLst>
                                          <p:attrName>style.visibility</p:attrName>
                                        </p:attrNameLst>
                                      </p:cBhvr>
                                      <p:to>
                                        <p:strVal val="visible"/>
                                      </p:to>
                                    </p:set>
                                    <p:animEffect transition="in" filter="wipe(left)">
                                      <p:cBhvr>
                                        <p:cTn id="27" dur="500"/>
                                        <p:tgtEl>
                                          <p:spTgt spid="32973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29731">
                                            <p:txEl>
                                              <p:pRg st="6" end="6"/>
                                            </p:txEl>
                                          </p:spTgt>
                                        </p:tgtEl>
                                        <p:attrNameLst>
                                          <p:attrName>style.visibility</p:attrName>
                                        </p:attrNameLst>
                                      </p:cBhvr>
                                      <p:to>
                                        <p:strVal val="visible"/>
                                      </p:to>
                                    </p:set>
                                    <p:animEffect transition="in" filter="wipe(left)">
                                      <p:cBhvr>
                                        <p:cTn id="32" dur="500"/>
                                        <p:tgtEl>
                                          <p:spTgt spid="32973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29731">
                                            <p:txEl>
                                              <p:pRg st="7" end="7"/>
                                            </p:txEl>
                                          </p:spTgt>
                                        </p:tgtEl>
                                        <p:attrNameLst>
                                          <p:attrName>style.visibility</p:attrName>
                                        </p:attrNameLst>
                                      </p:cBhvr>
                                      <p:to>
                                        <p:strVal val="visible"/>
                                      </p:to>
                                    </p:set>
                                    <p:animEffect transition="in" filter="wipe(left)">
                                      <p:cBhvr>
                                        <p:cTn id="37" dur="500"/>
                                        <p:tgtEl>
                                          <p:spTgt spid="329731">
                                            <p:txEl>
                                              <p:pRg st="7" end="7"/>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2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Instruction Formats</a:t>
            </a:r>
          </a:p>
        </p:txBody>
      </p:sp>
      <p:sp>
        <p:nvSpPr>
          <p:cNvPr id="330755" name="Rectangle 3"/>
          <p:cNvSpPr>
            <a:spLocks noGrp="1" noChangeArrowheads="1"/>
          </p:cNvSpPr>
          <p:nvPr>
            <p:ph type="body" idx="1"/>
          </p:nvPr>
        </p:nvSpPr>
        <p:spPr>
          <a:xfrm>
            <a:off x="381000" y="1447800"/>
            <a:ext cx="8280400" cy="4953000"/>
          </a:xfrm>
        </p:spPr>
        <p:txBody>
          <a:bodyPr/>
          <a:lstStyle/>
          <a:p>
            <a:pPr marL="533400" indent="-533400" eaLnBrk="1" hangingPunct="1">
              <a:buFont typeface="Wingdings" pitchFamily="2" charset="2"/>
              <a:buNone/>
              <a:tabLst>
                <a:tab pos="2146300" algn="l"/>
                <a:tab pos="5022850" algn="l"/>
              </a:tabLst>
            </a:pPr>
            <a:r>
              <a:rPr lang="en-US" altLang="en-US" smtClean="0"/>
              <a:t>Example:   Evaluate (A+B) </a:t>
            </a:r>
            <a:r>
              <a:rPr lang="en-US" altLang="en-US" smtClean="0">
                <a:sym typeface="Symbol" pitchFamily="18" charset="2"/>
              </a:rPr>
              <a:t> (C+D)</a:t>
            </a:r>
          </a:p>
          <a:p>
            <a:pPr marL="533400" indent="-533400" eaLnBrk="1" hangingPunct="1">
              <a:tabLst>
                <a:tab pos="2146300" algn="l"/>
                <a:tab pos="5022850" algn="l"/>
              </a:tabLst>
            </a:pPr>
            <a:r>
              <a:rPr lang="en-US" altLang="en-US" smtClean="0">
                <a:sym typeface="Symbol" pitchFamily="18" charset="2"/>
              </a:rPr>
              <a:t>One-Address</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LOAD	A	; </a:t>
            </a:r>
            <a:r>
              <a:rPr lang="en-US" altLang="en-US" smtClean="0"/>
              <a:t>AC ← M[A]</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ADD	B	; </a:t>
            </a:r>
            <a:r>
              <a:rPr lang="en-US" altLang="en-US" smtClean="0"/>
              <a:t>AC ← AC + M[B]</a:t>
            </a:r>
          </a:p>
          <a:p>
            <a:pPr marL="989013" lvl="1" indent="-457200" eaLnBrk="1" hangingPunct="1">
              <a:buFont typeface="Times New Roman" pitchFamily="18" charset="0"/>
              <a:buAutoNum type="arabicPeriod"/>
              <a:tabLst>
                <a:tab pos="2146300" algn="l"/>
                <a:tab pos="5022850" algn="l"/>
              </a:tabLst>
            </a:pPr>
            <a:r>
              <a:rPr lang="en-US" altLang="en-US" smtClean="0"/>
              <a:t>STORE	T	; M[T] ← AC </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LOAD	C	; </a:t>
            </a:r>
            <a:r>
              <a:rPr lang="en-US" altLang="en-US" smtClean="0"/>
              <a:t>AC ← M[C]</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t>ADD	D	; AC ← AC + M[D]</a:t>
            </a:r>
          </a:p>
          <a:p>
            <a:pPr marL="989013" lvl="1" indent="-457200" eaLnBrk="1" hangingPunct="1">
              <a:buFont typeface="Times New Roman" pitchFamily="18" charset="0"/>
              <a:buAutoNum type="arabicPeriod"/>
              <a:tabLst>
                <a:tab pos="2146300" algn="l"/>
                <a:tab pos="5022850" algn="l"/>
              </a:tabLst>
            </a:pPr>
            <a:r>
              <a:rPr lang="en-US" altLang="en-US" smtClean="0"/>
              <a:t>MUL	T	; AC ← AC </a:t>
            </a:r>
            <a:r>
              <a:rPr lang="en-US" altLang="en-US" smtClean="0">
                <a:sym typeface="Symbol" pitchFamily="18" charset="2"/>
              </a:rPr>
              <a:t></a:t>
            </a:r>
            <a:r>
              <a:rPr lang="en-US" altLang="en-US" smtClean="0"/>
              <a:t> M[T]</a:t>
            </a:r>
          </a:p>
          <a:p>
            <a:pPr marL="989013" lvl="1" indent="-457200" eaLnBrk="1" hangingPunct="1">
              <a:buFont typeface="Times New Roman" pitchFamily="18" charset="0"/>
              <a:buAutoNum type="arabicPeriod"/>
              <a:tabLst>
                <a:tab pos="2146300" algn="l"/>
                <a:tab pos="5022850" algn="l"/>
              </a:tabLst>
            </a:pPr>
            <a:r>
              <a:rPr lang="en-US" altLang="en-US" smtClean="0"/>
              <a:t>STORE	X	; M[X] ← AC</a:t>
            </a:r>
          </a:p>
        </p:txBody>
      </p:sp>
      <p:sp>
        <p:nvSpPr>
          <p:cNvPr id="330756"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981657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wipe(left)">
                                      <p:cBhvr>
                                        <p:cTn id="7" dur="500"/>
                                        <p:tgtEl>
                                          <p:spTgt spid="3307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wipe(left)">
                                      <p:cBhvr>
                                        <p:cTn id="12" dur="500"/>
                                        <p:tgtEl>
                                          <p:spTgt spid="3307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wipe(left)">
                                      <p:cBhvr>
                                        <p:cTn id="17" dur="500"/>
                                        <p:tgtEl>
                                          <p:spTgt spid="3307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wipe(left)">
                                      <p:cBhvr>
                                        <p:cTn id="22" dur="500"/>
                                        <p:tgtEl>
                                          <p:spTgt spid="3307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wipe(left)">
                                      <p:cBhvr>
                                        <p:cTn id="27" dur="500"/>
                                        <p:tgtEl>
                                          <p:spTgt spid="3307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0755">
                                            <p:txEl>
                                              <p:pRg st="6" end="6"/>
                                            </p:txEl>
                                          </p:spTgt>
                                        </p:tgtEl>
                                        <p:attrNameLst>
                                          <p:attrName>style.visibility</p:attrName>
                                        </p:attrNameLst>
                                      </p:cBhvr>
                                      <p:to>
                                        <p:strVal val="visible"/>
                                      </p:to>
                                    </p:set>
                                    <p:animEffect transition="in" filter="wipe(left)">
                                      <p:cBhvr>
                                        <p:cTn id="32" dur="500"/>
                                        <p:tgtEl>
                                          <p:spTgt spid="3307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0755">
                                            <p:txEl>
                                              <p:pRg st="7" end="7"/>
                                            </p:txEl>
                                          </p:spTgt>
                                        </p:tgtEl>
                                        <p:attrNameLst>
                                          <p:attrName>style.visibility</p:attrName>
                                        </p:attrNameLst>
                                      </p:cBhvr>
                                      <p:to>
                                        <p:strVal val="visible"/>
                                      </p:to>
                                    </p:set>
                                    <p:animEffect transition="in" filter="wipe(left)">
                                      <p:cBhvr>
                                        <p:cTn id="37" dur="500"/>
                                        <p:tgtEl>
                                          <p:spTgt spid="3307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0755">
                                            <p:txEl>
                                              <p:pRg st="8" end="8"/>
                                            </p:txEl>
                                          </p:spTgt>
                                        </p:tgtEl>
                                        <p:attrNameLst>
                                          <p:attrName>style.visibility</p:attrName>
                                        </p:attrNameLst>
                                      </p:cBhvr>
                                      <p:to>
                                        <p:strVal val="visible"/>
                                      </p:to>
                                    </p:set>
                                    <p:animEffect transition="in" filter="wipe(left)">
                                      <p:cBhvr>
                                        <p:cTn id="42" dur="500"/>
                                        <p:tgtEl>
                                          <p:spTgt spid="33075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30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t>Instruction Formats</a:t>
            </a:r>
          </a:p>
        </p:txBody>
      </p:sp>
      <p:sp>
        <p:nvSpPr>
          <p:cNvPr id="331779" name="Rectangle 3"/>
          <p:cNvSpPr>
            <a:spLocks noGrp="1" noChangeArrowheads="1"/>
          </p:cNvSpPr>
          <p:nvPr>
            <p:ph type="body" idx="1"/>
          </p:nvPr>
        </p:nvSpPr>
        <p:spPr>
          <a:xfrm>
            <a:off x="228600" y="1357313"/>
            <a:ext cx="8280400" cy="5500687"/>
          </a:xfrm>
        </p:spPr>
        <p:txBody>
          <a:bodyPr/>
          <a:lstStyle/>
          <a:p>
            <a:pPr marL="533400" indent="-533400" eaLnBrk="1" hangingPunct="1">
              <a:buFont typeface="Wingdings" pitchFamily="2" charset="2"/>
              <a:buNone/>
              <a:tabLst>
                <a:tab pos="2146300" algn="l"/>
                <a:tab pos="5022850" algn="l"/>
              </a:tabLst>
            </a:pPr>
            <a:r>
              <a:rPr lang="en-US" altLang="en-US" smtClean="0"/>
              <a:t>Example:   Evaluate (A+B) </a:t>
            </a:r>
            <a:r>
              <a:rPr lang="en-US" altLang="en-US" smtClean="0">
                <a:sym typeface="Symbol" pitchFamily="18" charset="2"/>
              </a:rPr>
              <a:t> (C+D)</a:t>
            </a:r>
          </a:p>
          <a:p>
            <a:pPr marL="533400" indent="-533400" eaLnBrk="1" hangingPunct="1">
              <a:tabLst>
                <a:tab pos="2146300" algn="l"/>
                <a:tab pos="5022850" algn="l"/>
              </a:tabLst>
            </a:pPr>
            <a:r>
              <a:rPr lang="en-US" altLang="en-US" smtClean="0">
                <a:sym typeface="Symbol" pitchFamily="18" charset="2"/>
              </a:rPr>
              <a:t>Zero-Address</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PUSH	A	; </a:t>
            </a:r>
            <a:r>
              <a:rPr lang="en-US" altLang="en-US" smtClean="0"/>
              <a:t>TOS ← A</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PUSH	B 	; </a:t>
            </a:r>
            <a:r>
              <a:rPr lang="en-US" altLang="en-US" smtClean="0"/>
              <a:t>TOS ← B</a:t>
            </a:r>
          </a:p>
          <a:p>
            <a:pPr marL="989013" lvl="1" indent="-457200" eaLnBrk="1" hangingPunct="1">
              <a:buFont typeface="Times New Roman" pitchFamily="18" charset="0"/>
              <a:buAutoNum type="arabicPeriod"/>
              <a:tabLst>
                <a:tab pos="2146300" algn="l"/>
                <a:tab pos="5022850" algn="l"/>
              </a:tabLst>
            </a:pPr>
            <a:r>
              <a:rPr lang="en-US" altLang="en-US" smtClean="0"/>
              <a:t>ADD		; TOS ← (A + B)</a:t>
            </a:r>
          </a:p>
          <a:p>
            <a:pPr marL="989013" lvl="1" indent="-457200" eaLnBrk="1" hangingPunct="1">
              <a:buFont typeface="Times New Roman" pitchFamily="18" charset="0"/>
              <a:buAutoNum type="arabicPeriod"/>
              <a:tabLst>
                <a:tab pos="2146300" algn="l"/>
                <a:tab pos="5022850" algn="l"/>
              </a:tabLst>
            </a:pPr>
            <a:r>
              <a:rPr lang="en-US" altLang="en-US" smtClean="0">
                <a:sym typeface="Symbol" pitchFamily="18" charset="2"/>
              </a:rPr>
              <a:t>PUSH 	C	; </a:t>
            </a:r>
            <a:r>
              <a:rPr lang="en-US" altLang="en-US" smtClean="0"/>
              <a:t>TOS ← C</a:t>
            </a:r>
          </a:p>
          <a:p>
            <a:pPr marL="989013" lvl="1" indent="-457200" eaLnBrk="1" hangingPunct="1">
              <a:buFont typeface="Times New Roman" pitchFamily="18" charset="0"/>
              <a:buAutoNum type="arabicPeriod"/>
              <a:tabLst>
                <a:tab pos="2146300" algn="l"/>
                <a:tab pos="5022850" algn="l"/>
              </a:tabLst>
            </a:pPr>
            <a:r>
              <a:rPr lang="en-US" altLang="en-US" smtClean="0"/>
              <a:t>PUSH	D	; TOS ← D</a:t>
            </a:r>
            <a:endParaRPr lang="en-US" alt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altLang="en-US" smtClean="0"/>
              <a:t>ADD		; TOS ← (C + D)</a:t>
            </a:r>
          </a:p>
          <a:p>
            <a:pPr marL="989013" lvl="1" indent="-457200" eaLnBrk="1" hangingPunct="1">
              <a:buFont typeface="Times New Roman" pitchFamily="18" charset="0"/>
              <a:buAutoNum type="arabicPeriod"/>
              <a:tabLst>
                <a:tab pos="2146300" algn="l"/>
                <a:tab pos="5022850" algn="l"/>
              </a:tabLst>
            </a:pPr>
            <a:r>
              <a:rPr lang="en-US" altLang="en-US" smtClean="0"/>
              <a:t>MUL		; TOS ← (C+D)</a:t>
            </a:r>
            <a:r>
              <a:rPr lang="en-US" altLang="en-US" smtClean="0">
                <a:sym typeface="Symbol" pitchFamily="18" charset="2"/>
              </a:rPr>
              <a:t></a:t>
            </a:r>
            <a:r>
              <a:rPr lang="en-US" altLang="en-US" smtClean="0"/>
              <a:t>(A+B)</a:t>
            </a:r>
          </a:p>
          <a:p>
            <a:pPr marL="989013" lvl="1" indent="-457200" eaLnBrk="1" hangingPunct="1">
              <a:buFont typeface="Times New Roman" pitchFamily="18" charset="0"/>
              <a:buAutoNum type="arabicPeriod"/>
              <a:tabLst>
                <a:tab pos="2146300" algn="l"/>
                <a:tab pos="5022850" algn="l"/>
              </a:tabLst>
            </a:pPr>
            <a:r>
              <a:rPr lang="en-US" altLang="en-US" smtClean="0"/>
              <a:t>POP	X	; M[X] ← TOS</a:t>
            </a:r>
          </a:p>
        </p:txBody>
      </p:sp>
      <p:sp>
        <p:nvSpPr>
          <p:cNvPr id="331780"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52944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wipe(left)">
                                      <p:cBhvr>
                                        <p:cTn id="7" dur="500"/>
                                        <p:tgtEl>
                                          <p:spTgt spid="3317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1779">
                                            <p:txEl>
                                              <p:pRg st="2" end="2"/>
                                            </p:txEl>
                                          </p:spTgt>
                                        </p:tgtEl>
                                        <p:attrNameLst>
                                          <p:attrName>style.visibility</p:attrName>
                                        </p:attrNameLst>
                                      </p:cBhvr>
                                      <p:to>
                                        <p:strVal val="visible"/>
                                      </p:to>
                                    </p:set>
                                    <p:animEffect transition="in" filter="wipe(left)">
                                      <p:cBhvr>
                                        <p:cTn id="12" dur="500"/>
                                        <p:tgtEl>
                                          <p:spTgt spid="3317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1779">
                                            <p:txEl>
                                              <p:pRg st="3" end="3"/>
                                            </p:txEl>
                                          </p:spTgt>
                                        </p:tgtEl>
                                        <p:attrNameLst>
                                          <p:attrName>style.visibility</p:attrName>
                                        </p:attrNameLst>
                                      </p:cBhvr>
                                      <p:to>
                                        <p:strVal val="visible"/>
                                      </p:to>
                                    </p:set>
                                    <p:animEffect transition="in" filter="wipe(left)">
                                      <p:cBhvr>
                                        <p:cTn id="17" dur="500"/>
                                        <p:tgtEl>
                                          <p:spTgt spid="3317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1779">
                                            <p:txEl>
                                              <p:pRg st="4" end="4"/>
                                            </p:txEl>
                                          </p:spTgt>
                                        </p:tgtEl>
                                        <p:attrNameLst>
                                          <p:attrName>style.visibility</p:attrName>
                                        </p:attrNameLst>
                                      </p:cBhvr>
                                      <p:to>
                                        <p:strVal val="visible"/>
                                      </p:to>
                                    </p:set>
                                    <p:animEffect transition="in" filter="wipe(left)">
                                      <p:cBhvr>
                                        <p:cTn id="22" dur="500"/>
                                        <p:tgtEl>
                                          <p:spTgt spid="3317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1779">
                                            <p:txEl>
                                              <p:pRg st="5" end="5"/>
                                            </p:txEl>
                                          </p:spTgt>
                                        </p:tgtEl>
                                        <p:attrNameLst>
                                          <p:attrName>style.visibility</p:attrName>
                                        </p:attrNameLst>
                                      </p:cBhvr>
                                      <p:to>
                                        <p:strVal val="visible"/>
                                      </p:to>
                                    </p:set>
                                    <p:animEffect transition="in" filter="wipe(left)">
                                      <p:cBhvr>
                                        <p:cTn id="27" dur="500"/>
                                        <p:tgtEl>
                                          <p:spTgt spid="3317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1779">
                                            <p:txEl>
                                              <p:pRg st="6" end="6"/>
                                            </p:txEl>
                                          </p:spTgt>
                                        </p:tgtEl>
                                        <p:attrNameLst>
                                          <p:attrName>style.visibility</p:attrName>
                                        </p:attrNameLst>
                                      </p:cBhvr>
                                      <p:to>
                                        <p:strVal val="visible"/>
                                      </p:to>
                                    </p:set>
                                    <p:animEffect transition="in" filter="wipe(left)">
                                      <p:cBhvr>
                                        <p:cTn id="32" dur="500"/>
                                        <p:tgtEl>
                                          <p:spTgt spid="3317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1779">
                                            <p:txEl>
                                              <p:pRg st="7" end="7"/>
                                            </p:txEl>
                                          </p:spTgt>
                                        </p:tgtEl>
                                        <p:attrNameLst>
                                          <p:attrName>style.visibility</p:attrName>
                                        </p:attrNameLst>
                                      </p:cBhvr>
                                      <p:to>
                                        <p:strVal val="visible"/>
                                      </p:to>
                                    </p:set>
                                    <p:animEffect transition="in" filter="wipe(left)">
                                      <p:cBhvr>
                                        <p:cTn id="37" dur="500"/>
                                        <p:tgtEl>
                                          <p:spTgt spid="33177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1779">
                                            <p:txEl>
                                              <p:pRg st="8" end="8"/>
                                            </p:txEl>
                                          </p:spTgt>
                                        </p:tgtEl>
                                        <p:attrNameLst>
                                          <p:attrName>style.visibility</p:attrName>
                                        </p:attrNameLst>
                                      </p:cBhvr>
                                      <p:to>
                                        <p:strVal val="visible"/>
                                      </p:to>
                                    </p:set>
                                    <p:animEffect transition="in" filter="wipe(left)">
                                      <p:cBhvr>
                                        <p:cTn id="42" dur="500"/>
                                        <p:tgtEl>
                                          <p:spTgt spid="33177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1779">
                                            <p:txEl>
                                              <p:pRg st="9" end="9"/>
                                            </p:txEl>
                                          </p:spTgt>
                                        </p:tgtEl>
                                        <p:attrNameLst>
                                          <p:attrName>style.visibility</p:attrName>
                                        </p:attrNameLst>
                                      </p:cBhvr>
                                      <p:to>
                                        <p:strVal val="visible"/>
                                      </p:to>
                                    </p:set>
                                    <p:animEffect transition="in" filter="wipe(left)">
                                      <p:cBhvr>
                                        <p:cTn id="47" dur="500"/>
                                        <p:tgtEl>
                                          <p:spTgt spid="331779">
                                            <p:txEl>
                                              <p:pRg st="9" end="9"/>
                                            </p:txEl>
                                          </p:spTgt>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3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ea typeface="SimSun" pitchFamily="2" charset="-122"/>
              </a:rPr>
              <a:t>Using Registers</a:t>
            </a:r>
          </a:p>
        </p:txBody>
      </p:sp>
      <p:sp>
        <p:nvSpPr>
          <p:cNvPr id="36867" name="Rectangle 3"/>
          <p:cNvSpPr>
            <a:spLocks noGrp="1" noChangeArrowheads="1"/>
          </p:cNvSpPr>
          <p:nvPr>
            <p:ph type="body" idx="1"/>
          </p:nvPr>
        </p:nvSpPr>
        <p:spPr/>
        <p:txBody>
          <a:bodyPr/>
          <a:lstStyle/>
          <a:p>
            <a:pPr eaLnBrk="1" hangingPunct="1"/>
            <a:r>
              <a:rPr lang="en-US" altLang="zh-CN" smtClean="0">
                <a:ea typeface="SimSun" pitchFamily="2" charset="-122"/>
              </a:rPr>
              <a:t>Registers are faster</a:t>
            </a:r>
          </a:p>
          <a:p>
            <a:pPr eaLnBrk="1" hangingPunct="1"/>
            <a:r>
              <a:rPr lang="en-US" altLang="zh-CN" smtClean="0">
                <a:ea typeface="SimSun" pitchFamily="2" charset="-122"/>
              </a:rPr>
              <a:t>Shorter instructions</a:t>
            </a:r>
          </a:p>
          <a:p>
            <a:pPr lvl="1" eaLnBrk="1" hangingPunct="1"/>
            <a:r>
              <a:rPr lang="en-US" altLang="zh-CN" smtClean="0">
                <a:ea typeface="SimSun" pitchFamily="2" charset="-122"/>
              </a:rPr>
              <a:t>The number of registers is smaller (e.g. 32 registers need 5 bits)</a:t>
            </a:r>
          </a:p>
          <a:p>
            <a:pPr eaLnBrk="1" hangingPunct="1"/>
            <a:r>
              <a:rPr lang="en-US" altLang="zh-CN" smtClean="0">
                <a:ea typeface="SimSun" pitchFamily="2" charset="-122"/>
              </a:rPr>
              <a:t>Potential speedup</a:t>
            </a:r>
          </a:p>
          <a:p>
            <a:pPr eaLnBrk="1" hangingPunct="1"/>
            <a:r>
              <a:rPr lang="en-US" altLang="zh-CN" smtClean="0">
                <a:ea typeface="SimSun" pitchFamily="2" charset="-122"/>
              </a:rPr>
              <a:t>Minimize the frequency with which data is moved back and forth between the memory and processor registers.</a:t>
            </a:r>
          </a:p>
        </p:txBody>
      </p:sp>
    </p:spTree>
    <p:extLst>
      <p:ext uri="{BB962C8B-B14F-4D97-AF65-F5344CB8AC3E}">
        <p14:creationId xmlns:p14="http://schemas.microsoft.com/office/powerpoint/2010/main" val="69276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ea typeface="SimSun" pitchFamily="2" charset="-122"/>
              </a:rPr>
              <a:t>Instruction Execution and Straight-Line Sequencing</a:t>
            </a:r>
          </a:p>
        </p:txBody>
      </p:sp>
      <p:sp>
        <p:nvSpPr>
          <p:cNvPr id="51204" name="Rectangle 4"/>
          <p:cNvSpPr>
            <a:spLocks noChangeArrowheads="1"/>
          </p:cNvSpPr>
          <p:nvPr/>
        </p:nvSpPr>
        <p:spPr bwMode="auto">
          <a:xfrm>
            <a:off x="3548063" y="2651125"/>
            <a:ext cx="3460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R0,C</a:t>
            </a:r>
            <a:endParaRPr lang="en-CA" altLang="zh-CN" sz="2400">
              <a:latin typeface="Times New Roman" pitchFamily="18" charset="0"/>
              <a:ea typeface="SimSun" pitchFamily="2" charset="-122"/>
            </a:endParaRPr>
          </a:p>
        </p:txBody>
      </p:sp>
      <p:sp>
        <p:nvSpPr>
          <p:cNvPr id="51205" name="Rectangle 5"/>
          <p:cNvSpPr>
            <a:spLocks noChangeArrowheads="1"/>
          </p:cNvSpPr>
          <p:nvPr/>
        </p:nvSpPr>
        <p:spPr bwMode="auto">
          <a:xfrm>
            <a:off x="3548063" y="2355850"/>
            <a:ext cx="338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B,R0</a:t>
            </a:r>
            <a:endParaRPr lang="en-CA" altLang="zh-CN" sz="2400">
              <a:latin typeface="Times New Roman" pitchFamily="18" charset="0"/>
              <a:ea typeface="SimSun" pitchFamily="2" charset="-122"/>
            </a:endParaRPr>
          </a:p>
        </p:txBody>
      </p:sp>
      <p:sp>
        <p:nvSpPr>
          <p:cNvPr id="51206" name="Rectangle 6"/>
          <p:cNvSpPr>
            <a:spLocks noChangeArrowheads="1"/>
          </p:cNvSpPr>
          <p:nvPr/>
        </p:nvSpPr>
        <p:spPr bwMode="auto">
          <a:xfrm>
            <a:off x="3548063" y="2076450"/>
            <a:ext cx="3381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A,R0</a:t>
            </a:r>
            <a:endParaRPr lang="en-CA" altLang="zh-CN" sz="2400">
              <a:latin typeface="Times New Roman" pitchFamily="18" charset="0"/>
              <a:ea typeface="SimSun" pitchFamily="2" charset="-122"/>
            </a:endParaRPr>
          </a:p>
        </p:txBody>
      </p:sp>
      <p:sp>
        <p:nvSpPr>
          <p:cNvPr id="51207" name="Rectangle 7"/>
          <p:cNvSpPr>
            <a:spLocks noChangeArrowheads="1"/>
          </p:cNvSpPr>
          <p:nvPr/>
        </p:nvSpPr>
        <p:spPr bwMode="auto">
          <a:xfrm>
            <a:off x="3073400" y="2651125"/>
            <a:ext cx="371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Move</a:t>
            </a:r>
            <a:endParaRPr lang="en-CA" altLang="zh-CN" sz="2400">
              <a:latin typeface="Times New Roman" pitchFamily="18" charset="0"/>
              <a:ea typeface="SimSun" pitchFamily="2" charset="-122"/>
            </a:endParaRPr>
          </a:p>
        </p:txBody>
      </p:sp>
      <p:sp>
        <p:nvSpPr>
          <p:cNvPr id="51208" name="Rectangle 8"/>
          <p:cNvSpPr>
            <a:spLocks noChangeArrowheads="1"/>
          </p:cNvSpPr>
          <p:nvPr/>
        </p:nvSpPr>
        <p:spPr bwMode="auto">
          <a:xfrm>
            <a:off x="2136775" y="2601913"/>
            <a:ext cx="365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i="1">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51209" name="Rectangle 9"/>
          <p:cNvSpPr>
            <a:spLocks noChangeArrowheads="1"/>
          </p:cNvSpPr>
          <p:nvPr/>
        </p:nvSpPr>
        <p:spPr bwMode="auto">
          <a:xfrm>
            <a:off x="2185988" y="2601913"/>
            <a:ext cx="2809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300">
                <a:solidFill>
                  <a:srgbClr val="000000"/>
                </a:solidFill>
                <a:latin typeface="Nimbus Roman No9 L" charset="0"/>
                <a:ea typeface="SimSun" pitchFamily="2" charset="-122"/>
              </a:rPr>
              <a:t> </a:t>
            </a:r>
            <a:r>
              <a:rPr lang="en-CA" altLang="zh-CN" sz="1300">
                <a:solidFill>
                  <a:srgbClr val="000000"/>
                </a:solidFill>
                <a:latin typeface="Nimbus Roman No9 L" charset="0"/>
                <a:ea typeface="SimSun" pitchFamily="2" charset="-122"/>
              </a:rPr>
              <a:t>+ 8</a:t>
            </a:r>
            <a:endParaRPr lang="en-CA" altLang="zh-CN" sz="2400">
              <a:latin typeface="Times New Roman" pitchFamily="18" charset="0"/>
              <a:ea typeface="SimSun" pitchFamily="2" charset="-122"/>
            </a:endParaRPr>
          </a:p>
        </p:txBody>
      </p:sp>
      <p:sp>
        <p:nvSpPr>
          <p:cNvPr id="51210" name="Line 10"/>
          <p:cNvSpPr>
            <a:spLocks noChangeShapeType="1"/>
          </p:cNvSpPr>
          <p:nvPr/>
        </p:nvSpPr>
        <p:spPr bwMode="auto">
          <a:xfrm flipH="1">
            <a:off x="2514600" y="2897188"/>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1" name="Rectangle 11"/>
          <p:cNvSpPr>
            <a:spLocks noChangeArrowheads="1"/>
          </p:cNvSpPr>
          <p:nvPr/>
        </p:nvSpPr>
        <p:spPr bwMode="auto">
          <a:xfrm>
            <a:off x="228600" y="2076450"/>
            <a:ext cx="14255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Begin execution here</a:t>
            </a:r>
            <a:endParaRPr lang="en-CA" altLang="zh-CN" sz="2400">
              <a:latin typeface="Times New Roman" pitchFamily="18" charset="0"/>
              <a:ea typeface="SimSun" pitchFamily="2" charset="-122"/>
            </a:endParaRPr>
          </a:p>
        </p:txBody>
      </p:sp>
      <p:sp>
        <p:nvSpPr>
          <p:cNvPr id="51212" name="Rectangle 12"/>
          <p:cNvSpPr>
            <a:spLocks noChangeArrowheads="1"/>
          </p:cNvSpPr>
          <p:nvPr/>
        </p:nvSpPr>
        <p:spPr bwMode="auto">
          <a:xfrm>
            <a:off x="3073400" y="2076450"/>
            <a:ext cx="371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Move</a:t>
            </a:r>
            <a:endParaRPr lang="en-CA" altLang="zh-CN" sz="2400">
              <a:latin typeface="Times New Roman" pitchFamily="18" charset="0"/>
              <a:ea typeface="SimSun" pitchFamily="2" charset="-122"/>
            </a:endParaRPr>
          </a:p>
        </p:txBody>
      </p:sp>
      <p:sp>
        <p:nvSpPr>
          <p:cNvPr id="51213" name="Rectangle 13"/>
          <p:cNvSpPr>
            <a:spLocks noChangeArrowheads="1"/>
          </p:cNvSpPr>
          <p:nvPr/>
        </p:nvSpPr>
        <p:spPr bwMode="auto">
          <a:xfrm>
            <a:off x="2136775" y="2043113"/>
            <a:ext cx="365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i="1">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51214" name="Freeform 14"/>
          <p:cNvSpPr>
            <a:spLocks/>
          </p:cNvSpPr>
          <p:nvPr/>
        </p:nvSpPr>
        <p:spPr bwMode="auto">
          <a:xfrm>
            <a:off x="1924050" y="2174875"/>
            <a:ext cx="98425" cy="31750"/>
          </a:xfrm>
          <a:custGeom>
            <a:avLst/>
            <a:gdLst>
              <a:gd name="T0" fmla="*/ 0 w 6"/>
              <a:gd name="T1" fmla="*/ 31750 h 2"/>
              <a:gd name="T2" fmla="*/ 98425 w 6"/>
              <a:gd name="T3" fmla="*/ 15875 h 2"/>
              <a:gd name="T4" fmla="*/ 0 w 6"/>
              <a:gd name="T5" fmla="*/ 0 h 2"/>
              <a:gd name="T6" fmla="*/ 0 w 6"/>
              <a:gd name="T7" fmla="*/ 15875 h 2"/>
              <a:gd name="T8" fmla="*/ 0 w 6"/>
              <a:gd name="T9" fmla="*/ 3175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15" name="Freeform 15"/>
          <p:cNvSpPr>
            <a:spLocks/>
          </p:cNvSpPr>
          <p:nvPr/>
        </p:nvSpPr>
        <p:spPr bwMode="auto">
          <a:xfrm>
            <a:off x="1924050" y="2174875"/>
            <a:ext cx="98425" cy="31750"/>
          </a:xfrm>
          <a:custGeom>
            <a:avLst/>
            <a:gdLst>
              <a:gd name="T0" fmla="*/ 0 w 62"/>
              <a:gd name="T1" fmla="*/ 31750 h 20"/>
              <a:gd name="T2" fmla="*/ 98425 w 62"/>
              <a:gd name="T3" fmla="*/ 15875 h 20"/>
              <a:gd name="T4" fmla="*/ 0 w 62"/>
              <a:gd name="T5" fmla="*/ 0 h 20"/>
              <a:gd name="T6" fmla="*/ 0 w 62"/>
              <a:gd name="T7" fmla="*/ 15875 h 20"/>
              <a:gd name="T8" fmla="*/ 0 w 62"/>
              <a:gd name="T9" fmla="*/ 31750 h 20"/>
              <a:gd name="T10" fmla="*/ 0 60000 65536"/>
              <a:gd name="T11" fmla="*/ 0 60000 65536"/>
              <a:gd name="T12" fmla="*/ 0 60000 65536"/>
              <a:gd name="T13" fmla="*/ 0 60000 65536"/>
              <a:gd name="T14" fmla="*/ 0 60000 65536"/>
              <a:gd name="T15" fmla="*/ 0 w 62"/>
              <a:gd name="T16" fmla="*/ 0 h 20"/>
              <a:gd name="T17" fmla="*/ 62 w 62"/>
              <a:gd name="T18" fmla="*/ 20 h 20"/>
            </a:gdLst>
            <a:ahLst/>
            <a:cxnLst>
              <a:cxn ang="T10">
                <a:pos x="T0" y="T1"/>
              </a:cxn>
              <a:cxn ang="T11">
                <a:pos x="T2" y="T3"/>
              </a:cxn>
              <a:cxn ang="T12">
                <a:pos x="T4" y="T5"/>
              </a:cxn>
              <a:cxn ang="T13">
                <a:pos x="T6" y="T7"/>
              </a:cxn>
              <a:cxn ang="T14">
                <a:pos x="T8" y="T9"/>
              </a:cxn>
            </a:cxnLst>
            <a:rect l="T15" t="T16" r="T17" b="T18"/>
            <a:pathLst>
              <a:path w="62" h="20">
                <a:moveTo>
                  <a:pt x="0" y="20"/>
                </a:moveTo>
                <a:lnTo>
                  <a:pt x="62" y="10"/>
                </a:lnTo>
                <a:lnTo>
                  <a:pt x="0" y="0"/>
                </a:lnTo>
                <a:lnTo>
                  <a:pt x="0" y="10"/>
                </a:lnTo>
                <a:lnTo>
                  <a:pt x="0" y="20"/>
                </a:lnTo>
                <a:close/>
              </a:path>
            </a:pathLst>
          </a:custGeom>
          <a:solidFill>
            <a:srgbClr val="000000"/>
          </a:solidFill>
          <a:ln w="0">
            <a:solidFill>
              <a:srgbClr val="000000"/>
            </a:solidFill>
            <a:round/>
            <a:headEnd/>
            <a:tailEnd/>
          </a:ln>
        </p:spPr>
        <p:txBody>
          <a:bodyPr/>
          <a:lstStyle/>
          <a:p>
            <a:endParaRPr lang="en-IN"/>
          </a:p>
        </p:txBody>
      </p:sp>
      <p:sp>
        <p:nvSpPr>
          <p:cNvPr id="51216" name="Line 16"/>
          <p:cNvSpPr>
            <a:spLocks noChangeShapeType="1"/>
          </p:cNvSpPr>
          <p:nvPr/>
        </p:nvSpPr>
        <p:spPr bwMode="auto">
          <a:xfrm flipH="1">
            <a:off x="1727200" y="2190750"/>
            <a:ext cx="179388"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7" name="Rectangle 17"/>
          <p:cNvSpPr>
            <a:spLocks noChangeArrowheads="1"/>
          </p:cNvSpPr>
          <p:nvPr/>
        </p:nvSpPr>
        <p:spPr bwMode="auto">
          <a:xfrm>
            <a:off x="3187700" y="1600200"/>
            <a:ext cx="6080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Contents</a:t>
            </a:r>
            <a:endParaRPr lang="en-CA" altLang="zh-CN" sz="2400">
              <a:latin typeface="Times New Roman" pitchFamily="18" charset="0"/>
              <a:ea typeface="SimSun" pitchFamily="2" charset="-122"/>
            </a:endParaRPr>
          </a:p>
        </p:txBody>
      </p:sp>
      <p:sp>
        <p:nvSpPr>
          <p:cNvPr id="51218" name="Rectangle 18"/>
          <p:cNvSpPr>
            <a:spLocks noChangeArrowheads="1"/>
          </p:cNvSpPr>
          <p:nvPr/>
        </p:nvSpPr>
        <p:spPr bwMode="auto">
          <a:xfrm>
            <a:off x="1973263" y="1600200"/>
            <a:ext cx="557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Address</a:t>
            </a:r>
            <a:endParaRPr lang="en-CA" altLang="zh-CN" sz="2400">
              <a:latin typeface="Times New Roman" pitchFamily="18" charset="0"/>
              <a:ea typeface="SimSun" pitchFamily="2" charset="-122"/>
            </a:endParaRPr>
          </a:p>
        </p:txBody>
      </p:sp>
      <p:sp>
        <p:nvSpPr>
          <p:cNvPr id="51219" name="Rectangle 19"/>
          <p:cNvSpPr>
            <a:spLocks noChangeArrowheads="1"/>
          </p:cNvSpPr>
          <p:nvPr/>
        </p:nvSpPr>
        <p:spPr bwMode="auto">
          <a:xfrm>
            <a:off x="2136775" y="5473700"/>
            <a:ext cx="1095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C</a:t>
            </a:r>
            <a:endParaRPr lang="en-CA" altLang="zh-CN" sz="2400">
              <a:latin typeface="Times New Roman" pitchFamily="18" charset="0"/>
              <a:ea typeface="SimSun" pitchFamily="2" charset="-122"/>
            </a:endParaRPr>
          </a:p>
        </p:txBody>
      </p:sp>
      <p:sp>
        <p:nvSpPr>
          <p:cNvPr id="51220" name="Rectangle 20"/>
          <p:cNvSpPr>
            <a:spLocks noChangeArrowheads="1"/>
          </p:cNvSpPr>
          <p:nvPr/>
        </p:nvSpPr>
        <p:spPr bwMode="auto">
          <a:xfrm>
            <a:off x="2136775" y="45212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B</a:t>
            </a:r>
            <a:endParaRPr lang="en-CA" altLang="zh-CN" sz="2400">
              <a:latin typeface="Times New Roman" pitchFamily="18" charset="0"/>
              <a:ea typeface="SimSun" pitchFamily="2" charset="-122"/>
            </a:endParaRPr>
          </a:p>
        </p:txBody>
      </p:sp>
      <p:sp>
        <p:nvSpPr>
          <p:cNvPr id="51221" name="Rectangle 21"/>
          <p:cNvSpPr>
            <a:spLocks noChangeArrowheads="1"/>
          </p:cNvSpPr>
          <p:nvPr/>
        </p:nvSpPr>
        <p:spPr bwMode="auto">
          <a:xfrm>
            <a:off x="2136775" y="3586163"/>
            <a:ext cx="101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a:t>
            </a:r>
            <a:endParaRPr lang="en-CA" altLang="zh-CN" sz="2400">
              <a:latin typeface="Times New Roman" pitchFamily="18" charset="0"/>
              <a:ea typeface="SimSun" pitchFamily="2" charset="-122"/>
            </a:endParaRPr>
          </a:p>
        </p:txBody>
      </p:sp>
      <p:sp>
        <p:nvSpPr>
          <p:cNvPr id="51222" name="Rectangle 22"/>
          <p:cNvSpPr>
            <a:spLocks noChangeArrowheads="1"/>
          </p:cNvSpPr>
          <p:nvPr/>
        </p:nvSpPr>
        <p:spPr bwMode="auto">
          <a:xfrm>
            <a:off x="5029200" y="4603750"/>
            <a:ext cx="8191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the program</a:t>
            </a:r>
            <a:endParaRPr lang="en-CA" altLang="zh-CN" sz="2400">
              <a:latin typeface="Times New Roman" pitchFamily="18" charset="0"/>
              <a:ea typeface="SimSun" pitchFamily="2" charset="-122"/>
            </a:endParaRPr>
          </a:p>
        </p:txBody>
      </p:sp>
      <p:sp>
        <p:nvSpPr>
          <p:cNvPr id="51223" name="Rectangle 23"/>
          <p:cNvSpPr>
            <a:spLocks noChangeArrowheads="1"/>
          </p:cNvSpPr>
          <p:nvPr/>
        </p:nvSpPr>
        <p:spPr bwMode="auto">
          <a:xfrm>
            <a:off x="5008563" y="4456113"/>
            <a:ext cx="5413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Data for</a:t>
            </a:r>
            <a:endParaRPr lang="en-CA" altLang="zh-CN" sz="2400">
              <a:latin typeface="Times New Roman" pitchFamily="18" charset="0"/>
              <a:ea typeface="SimSun" pitchFamily="2" charset="-122"/>
            </a:endParaRPr>
          </a:p>
        </p:txBody>
      </p:sp>
      <p:sp>
        <p:nvSpPr>
          <p:cNvPr id="51224" name="Rectangle 24"/>
          <p:cNvSpPr>
            <a:spLocks noChangeArrowheads="1"/>
          </p:cNvSpPr>
          <p:nvPr/>
        </p:nvSpPr>
        <p:spPr bwMode="auto">
          <a:xfrm>
            <a:off x="4730750" y="2454275"/>
            <a:ext cx="635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segment</a:t>
            </a:r>
            <a:endParaRPr lang="en-CA" altLang="zh-CN" sz="2400">
              <a:latin typeface="Times New Roman" pitchFamily="18" charset="0"/>
              <a:ea typeface="SimSun" pitchFamily="2" charset="-122"/>
            </a:endParaRPr>
          </a:p>
        </p:txBody>
      </p:sp>
      <p:sp>
        <p:nvSpPr>
          <p:cNvPr id="51225" name="Rectangle 25"/>
          <p:cNvSpPr>
            <a:spLocks noChangeArrowheads="1"/>
          </p:cNvSpPr>
          <p:nvPr/>
        </p:nvSpPr>
        <p:spPr bwMode="auto">
          <a:xfrm>
            <a:off x="4730750" y="2322513"/>
            <a:ext cx="6175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program</a:t>
            </a:r>
            <a:endParaRPr lang="en-CA" altLang="zh-CN" sz="2400">
              <a:latin typeface="Times New Roman" pitchFamily="18" charset="0"/>
              <a:ea typeface="SimSun" pitchFamily="2" charset="-122"/>
            </a:endParaRPr>
          </a:p>
        </p:txBody>
      </p:sp>
      <p:sp>
        <p:nvSpPr>
          <p:cNvPr id="51226" name="Rectangle 26"/>
          <p:cNvSpPr>
            <a:spLocks noChangeArrowheads="1"/>
          </p:cNvSpPr>
          <p:nvPr/>
        </p:nvSpPr>
        <p:spPr bwMode="auto">
          <a:xfrm>
            <a:off x="4730750" y="2174875"/>
            <a:ext cx="9017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3-instruction</a:t>
            </a:r>
            <a:endParaRPr lang="en-CA" altLang="zh-CN" sz="2400">
              <a:latin typeface="Times New Roman" pitchFamily="18" charset="0"/>
              <a:ea typeface="SimSun" pitchFamily="2" charset="-122"/>
            </a:endParaRPr>
          </a:p>
        </p:txBody>
      </p:sp>
      <p:sp>
        <p:nvSpPr>
          <p:cNvPr id="51227" name="Line 27"/>
          <p:cNvSpPr>
            <a:spLocks noChangeShapeType="1"/>
          </p:cNvSpPr>
          <p:nvPr/>
        </p:nvSpPr>
        <p:spPr bwMode="auto">
          <a:xfrm flipV="1">
            <a:off x="4402138" y="1846263"/>
            <a:ext cx="1587" cy="4070350"/>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28" name="Line 28"/>
          <p:cNvSpPr>
            <a:spLocks noChangeShapeType="1"/>
          </p:cNvSpPr>
          <p:nvPr/>
        </p:nvSpPr>
        <p:spPr bwMode="auto">
          <a:xfrm flipH="1">
            <a:off x="2514600" y="571976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29" name="Line 29"/>
          <p:cNvSpPr>
            <a:spLocks noChangeShapeType="1"/>
          </p:cNvSpPr>
          <p:nvPr/>
        </p:nvSpPr>
        <p:spPr bwMode="auto">
          <a:xfrm flipH="1">
            <a:off x="2514600" y="448786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0" name="Line 30"/>
          <p:cNvSpPr>
            <a:spLocks noChangeShapeType="1"/>
          </p:cNvSpPr>
          <p:nvPr/>
        </p:nvSpPr>
        <p:spPr bwMode="auto">
          <a:xfrm flipH="1">
            <a:off x="2514600" y="476726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1" name="Line 31"/>
          <p:cNvSpPr>
            <a:spLocks noChangeShapeType="1"/>
          </p:cNvSpPr>
          <p:nvPr/>
        </p:nvSpPr>
        <p:spPr bwMode="auto">
          <a:xfrm flipH="1">
            <a:off x="2514600" y="544036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2" name="Line 32"/>
          <p:cNvSpPr>
            <a:spLocks noChangeShapeType="1"/>
          </p:cNvSpPr>
          <p:nvPr/>
        </p:nvSpPr>
        <p:spPr bwMode="auto">
          <a:xfrm flipH="1">
            <a:off x="2514600" y="3832225"/>
            <a:ext cx="1887538" cy="1588"/>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3" name="Line 33"/>
          <p:cNvSpPr>
            <a:spLocks noChangeShapeType="1"/>
          </p:cNvSpPr>
          <p:nvPr/>
        </p:nvSpPr>
        <p:spPr bwMode="auto">
          <a:xfrm flipH="1">
            <a:off x="2514600" y="3552825"/>
            <a:ext cx="1887538" cy="1588"/>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4" name="Line 34"/>
          <p:cNvSpPr>
            <a:spLocks noChangeShapeType="1"/>
          </p:cNvSpPr>
          <p:nvPr/>
        </p:nvSpPr>
        <p:spPr bwMode="auto">
          <a:xfrm flipV="1">
            <a:off x="2514600" y="1846263"/>
            <a:ext cx="1588" cy="4070350"/>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5" name="Line 35"/>
          <p:cNvSpPr>
            <a:spLocks noChangeShapeType="1"/>
          </p:cNvSpPr>
          <p:nvPr/>
        </p:nvSpPr>
        <p:spPr bwMode="auto">
          <a:xfrm flipH="1">
            <a:off x="2514600" y="2027238"/>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6" name="Line 36"/>
          <p:cNvSpPr>
            <a:spLocks noChangeShapeType="1"/>
          </p:cNvSpPr>
          <p:nvPr/>
        </p:nvSpPr>
        <p:spPr bwMode="auto">
          <a:xfrm flipH="1">
            <a:off x="2514600" y="232251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7" name="Line 37"/>
          <p:cNvSpPr>
            <a:spLocks noChangeShapeType="1"/>
          </p:cNvSpPr>
          <p:nvPr/>
        </p:nvSpPr>
        <p:spPr bwMode="auto">
          <a:xfrm flipH="1">
            <a:off x="2514600" y="2601913"/>
            <a:ext cx="1887538" cy="1587"/>
          </a:xfrm>
          <a:prstGeom prst="line">
            <a:avLst/>
          </a:prstGeom>
          <a:noFill/>
          <a:ln w="1587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8" name="Freeform 38"/>
          <p:cNvSpPr>
            <a:spLocks/>
          </p:cNvSpPr>
          <p:nvPr/>
        </p:nvSpPr>
        <p:spPr bwMode="auto">
          <a:xfrm>
            <a:off x="4516438" y="4619625"/>
            <a:ext cx="98425" cy="33338"/>
          </a:xfrm>
          <a:custGeom>
            <a:avLst/>
            <a:gdLst>
              <a:gd name="T0" fmla="*/ 98425 w 6"/>
              <a:gd name="T1" fmla="*/ 0 h 2"/>
              <a:gd name="T2" fmla="*/ 0 w 6"/>
              <a:gd name="T3" fmla="*/ 16669 h 2"/>
              <a:gd name="T4" fmla="*/ 98425 w 6"/>
              <a:gd name="T5" fmla="*/ 33338 h 2"/>
              <a:gd name="T6" fmla="*/ 98425 w 6"/>
              <a:gd name="T7" fmla="*/ 16669 h 2"/>
              <a:gd name="T8" fmla="*/ 9842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39" name="Freeform 39"/>
          <p:cNvSpPr>
            <a:spLocks/>
          </p:cNvSpPr>
          <p:nvPr/>
        </p:nvSpPr>
        <p:spPr bwMode="auto">
          <a:xfrm>
            <a:off x="4516438" y="4619625"/>
            <a:ext cx="98425" cy="33338"/>
          </a:xfrm>
          <a:custGeom>
            <a:avLst/>
            <a:gdLst>
              <a:gd name="T0" fmla="*/ 98425 w 62"/>
              <a:gd name="T1" fmla="*/ 0 h 21"/>
              <a:gd name="T2" fmla="*/ 0 w 62"/>
              <a:gd name="T3" fmla="*/ 15875 h 21"/>
              <a:gd name="T4" fmla="*/ 98425 w 62"/>
              <a:gd name="T5" fmla="*/ 33338 h 21"/>
              <a:gd name="T6" fmla="*/ 98425 w 62"/>
              <a:gd name="T7" fmla="*/ 15875 h 21"/>
              <a:gd name="T8" fmla="*/ 98425 w 62"/>
              <a:gd name="T9" fmla="*/ 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2" y="0"/>
                </a:moveTo>
                <a:lnTo>
                  <a:pt x="0" y="10"/>
                </a:lnTo>
                <a:lnTo>
                  <a:pt x="62" y="21"/>
                </a:lnTo>
                <a:lnTo>
                  <a:pt x="62" y="10"/>
                </a:lnTo>
                <a:lnTo>
                  <a:pt x="62" y="0"/>
                </a:lnTo>
                <a:close/>
              </a:path>
            </a:pathLst>
          </a:custGeom>
          <a:solidFill>
            <a:srgbClr val="000000"/>
          </a:solidFill>
          <a:ln w="0">
            <a:solidFill>
              <a:srgbClr val="000000"/>
            </a:solidFill>
            <a:round/>
            <a:headEnd/>
            <a:tailEnd/>
          </a:ln>
        </p:spPr>
        <p:txBody>
          <a:bodyPr/>
          <a:lstStyle/>
          <a:p>
            <a:endParaRPr lang="en-IN"/>
          </a:p>
        </p:txBody>
      </p:sp>
      <p:sp>
        <p:nvSpPr>
          <p:cNvPr id="51240" name="Line 40"/>
          <p:cNvSpPr>
            <a:spLocks noChangeShapeType="1"/>
          </p:cNvSpPr>
          <p:nvPr/>
        </p:nvSpPr>
        <p:spPr bwMode="auto">
          <a:xfrm>
            <a:off x="4632325" y="4635500"/>
            <a:ext cx="246063"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41" name="Rectangle 41"/>
          <p:cNvSpPr>
            <a:spLocks noChangeArrowheads="1"/>
          </p:cNvSpPr>
          <p:nvPr/>
        </p:nvSpPr>
        <p:spPr bwMode="auto">
          <a:xfrm>
            <a:off x="3073400" y="2355850"/>
            <a:ext cx="2698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200">
                <a:solidFill>
                  <a:srgbClr val="000000"/>
                </a:solidFill>
                <a:latin typeface="Nimbus Roman No9 L" charset="0"/>
                <a:ea typeface="SimSun" pitchFamily="2" charset="-122"/>
              </a:rPr>
              <a:t>Add</a:t>
            </a:r>
            <a:endParaRPr lang="en-CA" altLang="zh-CN" sz="2400">
              <a:latin typeface="Times New Roman" pitchFamily="18" charset="0"/>
              <a:ea typeface="SimSun" pitchFamily="2" charset="-122"/>
            </a:endParaRPr>
          </a:p>
        </p:txBody>
      </p:sp>
      <p:sp>
        <p:nvSpPr>
          <p:cNvPr id="51242" name="Rectangle 42"/>
          <p:cNvSpPr>
            <a:spLocks noChangeArrowheads="1"/>
          </p:cNvSpPr>
          <p:nvPr/>
        </p:nvSpPr>
        <p:spPr bwMode="auto">
          <a:xfrm>
            <a:off x="2136775" y="2322513"/>
            <a:ext cx="365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i="1">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51243" name="Rectangle 43"/>
          <p:cNvSpPr>
            <a:spLocks noChangeArrowheads="1"/>
          </p:cNvSpPr>
          <p:nvPr/>
        </p:nvSpPr>
        <p:spPr bwMode="auto">
          <a:xfrm>
            <a:off x="2185988" y="2322513"/>
            <a:ext cx="2809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zh-CN" altLang="en-CA" sz="1300">
                <a:solidFill>
                  <a:srgbClr val="000000"/>
                </a:solidFill>
                <a:latin typeface="Nimbus Roman No9 L" charset="0"/>
                <a:ea typeface="SimSun" pitchFamily="2" charset="-122"/>
              </a:rPr>
              <a:t> </a:t>
            </a:r>
            <a:r>
              <a:rPr lang="en-CA" altLang="zh-CN" sz="1300">
                <a:solidFill>
                  <a:srgbClr val="000000"/>
                </a:solidFill>
                <a:latin typeface="Nimbus Roman No9 L" charset="0"/>
                <a:ea typeface="SimSun" pitchFamily="2" charset="-122"/>
              </a:rPr>
              <a:t>+ 4</a:t>
            </a:r>
            <a:endParaRPr lang="en-CA" altLang="zh-CN" sz="2400">
              <a:latin typeface="Times New Roman" pitchFamily="18" charset="0"/>
              <a:ea typeface="SimSun" pitchFamily="2" charset="-122"/>
            </a:endParaRPr>
          </a:p>
        </p:txBody>
      </p:sp>
      <p:sp>
        <p:nvSpPr>
          <p:cNvPr id="51244" name="Freeform 44"/>
          <p:cNvSpPr>
            <a:spLocks/>
          </p:cNvSpPr>
          <p:nvPr/>
        </p:nvSpPr>
        <p:spPr bwMode="auto">
          <a:xfrm>
            <a:off x="3449638" y="3109913"/>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45" name="Freeform 45"/>
          <p:cNvSpPr>
            <a:spLocks/>
          </p:cNvSpPr>
          <p:nvPr/>
        </p:nvSpPr>
        <p:spPr bwMode="auto">
          <a:xfrm>
            <a:off x="3449638" y="3208338"/>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46" name="Freeform 46"/>
          <p:cNvSpPr>
            <a:spLocks/>
          </p:cNvSpPr>
          <p:nvPr/>
        </p:nvSpPr>
        <p:spPr bwMode="auto">
          <a:xfrm>
            <a:off x="3449638" y="3322638"/>
            <a:ext cx="17462" cy="17462"/>
          </a:xfrm>
          <a:custGeom>
            <a:avLst/>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47" name="Freeform 47"/>
          <p:cNvSpPr>
            <a:spLocks/>
          </p:cNvSpPr>
          <p:nvPr/>
        </p:nvSpPr>
        <p:spPr bwMode="auto">
          <a:xfrm>
            <a:off x="3449638" y="4044950"/>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48" name="Freeform 48"/>
          <p:cNvSpPr>
            <a:spLocks/>
          </p:cNvSpPr>
          <p:nvPr/>
        </p:nvSpPr>
        <p:spPr bwMode="auto">
          <a:xfrm>
            <a:off x="3449638" y="4143375"/>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49" name="Freeform 49"/>
          <p:cNvSpPr>
            <a:spLocks/>
          </p:cNvSpPr>
          <p:nvPr/>
        </p:nvSpPr>
        <p:spPr bwMode="auto">
          <a:xfrm>
            <a:off x="3449638" y="4259263"/>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0" name="Freeform 50"/>
          <p:cNvSpPr>
            <a:spLocks/>
          </p:cNvSpPr>
          <p:nvPr/>
        </p:nvSpPr>
        <p:spPr bwMode="auto">
          <a:xfrm>
            <a:off x="3449638" y="5013325"/>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1" name="Freeform 51"/>
          <p:cNvSpPr>
            <a:spLocks/>
          </p:cNvSpPr>
          <p:nvPr/>
        </p:nvSpPr>
        <p:spPr bwMode="auto">
          <a:xfrm>
            <a:off x="3449638" y="5111750"/>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2" name="Freeform 52"/>
          <p:cNvSpPr>
            <a:spLocks/>
          </p:cNvSpPr>
          <p:nvPr/>
        </p:nvSpPr>
        <p:spPr bwMode="auto">
          <a:xfrm>
            <a:off x="3449638" y="5227638"/>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3" name="Freeform 53"/>
          <p:cNvSpPr>
            <a:spLocks/>
          </p:cNvSpPr>
          <p:nvPr/>
        </p:nvSpPr>
        <p:spPr bwMode="auto">
          <a:xfrm>
            <a:off x="4500563" y="2027238"/>
            <a:ext cx="98425" cy="442912"/>
          </a:xfrm>
          <a:custGeom>
            <a:avLst/>
            <a:gdLst>
              <a:gd name="T0" fmla="*/ 0 w 6"/>
              <a:gd name="T1" fmla="*/ 0 h 27"/>
              <a:gd name="T2" fmla="*/ 32808 w 6"/>
              <a:gd name="T3" fmla="*/ 16404 h 27"/>
              <a:gd name="T4" fmla="*/ 49213 w 6"/>
              <a:gd name="T5" fmla="*/ 16404 h 27"/>
              <a:gd name="T6" fmla="*/ 49213 w 6"/>
              <a:gd name="T7" fmla="*/ 32808 h 27"/>
              <a:gd name="T8" fmla="*/ 49213 w 6"/>
              <a:gd name="T9" fmla="*/ 32808 h 27"/>
              <a:gd name="T10" fmla="*/ 49213 w 6"/>
              <a:gd name="T11" fmla="*/ 49212 h 27"/>
              <a:gd name="T12" fmla="*/ 49213 w 6"/>
              <a:gd name="T13" fmla="*/ 114829 h 27"/>
              <a:gd name="T14" fmla="*/ 49213 w 6"/>
              <a:gd name="T15" fmla="*/ 196850 h 27"/>
              <a:gd name="T16" fmla="*/ 49213 w 6"/>
              <a:gd name="T17" fmla="*/ 278871 h 27"/>
              <a:gd name="T18" fmla="*/ 49213 w 6"/>
              <a:gd name="T19" fmla="*/ 360891 h 27"/>
              <a:gd name="T20" fmla="*/ 49213 w 6"/>
              <a:gd name="T21" fmla="*/ 377295 h 27"/>
              <a:gd name="T22" fmla="*/ 49213 w 6"/>
              <a:gd name="T23" fmla="*/ 410104 h 27"/>
              <a:gd name="T24" fmla="*/ 49213 w 6"/>
              <a:gd name="T25" fmla="*/ 410104 h 27"/>
              <a:gd name="T26" fmla="*/ 65617 w 6"/>
              <a:gd name="T27" fmla="*/ 426508 h 27"/>
              <a:gd name="T28" fmla="*/ 98425 w 6"/>
              <a:gd name="T29" fmla="*/ 44291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7"/>
              <a:gd name="T47" fmla="*/ 6 w 6"/>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7">
                <a:moveTo>
                  <a:pt x="0" y="0"/>
                </a:moveTo>
                <a:lnTo>
                  <a:pt x="2" y="1"/>
                </a:lnTo>
                <a:lnTo>
                  <a:pt x="3" y="1"/>
                </a:lnTo>
                <a:lnTo>
                  <a:pt x="3" y="2"/>
                </a:lnTo>
                <a:lnTo>
                  <a:pt x="3" y="3"/>
                </a:lnTo>
                <a:lnTo>
                  <a:pt x="3" y="7"/>
                </a:lnTo>
                <a:lnTo>
                  <a:pt x="3" y="12"/>
                </a:lnTo>
                <a:lnTo>
                  <a:pt x="3" y="17"/>
                </a:lnTo>
                <a:lnTo>
                  <a:pt x="3" y="22"/>
                </a:lnTo>
                <a:lnTo>
                  <a:pt x="3" y="23"/>
                </a:lnTo>
                <a:lnTo>
                  <a:pt x="3" y="25"/>
                </a:lnTo>
                <a:lnTo>
                  <a:pt x="4" y="26"/>
                </a:lnTo>
                <a:lnTo>
                  <a:pt x="6" y="2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4" name="Freeform 54"/>
          <p:cNvSpPr>
            <a:spLocks/>
          </p:cNvSpPr>
          <p:nvPr/>
        </p:nvSpPr>
        <p:spPr bwMode="auto">
          <a:xfrm>
            <a:off x="4500563" y="2470150"/>
            <a:ext cx="98425" cy="442913"/>
          </a:xfrm>
          <a:custGeom>
            <a:avLst/>
            <a:gdLst>
              <a:gd name="T0" fmla="*/ 0 w 6"/>
              <a:gd name="T1" fmla="*/ 442913 h 27"/>
              <a:gd name="T2" fmla="*/ 32808 w 6"/>
              <a:gd name="T3" fmla="*/ 426509 h 27"/>
              <a:gd name="T4" fmla="*/ 49213 w 6"/>
              <a:gd name="T5" fmla="*/ 410105 h 27"/>
              <a:gd name="T6" fmla="*/ 49213 w 6"/>
              <a:gd name="T7" fmla="*/ 410105 h 27"/>
              <a:gd name="T8" fmla="*/ 49213 w 6"/>
              <a:gd name="T9" fmla="*/ 393700 h 27"/>
              <a:gd name="T10" fmla="*/ 49213 w 6"/>
              <a:gd name="T11" fmla="*/ 328084 h 27"/>
              <a:gd name="T12" fmla="*/ 49213 w 6"/>
              <a:gd name="T13" fmla="*/ 246063 h 27"/>
              <a:gd name="T14" fmla="*/ 49213 w 6"/>
              <a:gd name="T15" fmla="*/ 147638 h 27"/>
              <a:gd name="T16" fmla="*/ 49213 w 6"/>
              <a:gd name="T17" fmla="*/ 82021 h 27"/>
              <a:gd name="T18" fmla="*/ 49213 w 6"/>
              <a:gd name="T19" fmla="*/ 49213 h 27"/>
              <a:gd name="T20" fmla="*/ 49213 w 6"/>
              <a:gd name="T21" fmla="*/ 32808 h 27"/>
              <a:gd name="T22" fmla="*/ 49213 w 6"/>
              <a:gd name="T23" fmla="*/ 16404 h 27"/>
              <a:gd name="T24" fmla="*/ 65617 w 6"/>
              <a:gd name="T25" fmla="*/ 16404 h 27"/>
              <a:gd name="T26" fmla="*/ 98425 w 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27"/>
              <a:gd name="T44" fmla="*/ 6 w 6"/>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27">
                <a:moveTo>
                  <a:pt x="0" y="27"/>
                </a:moveTo>
                <a:lnTo>
                  <a:pt x="2" y="26"/>
                </a:lnTo>
                <a:lnTo>
                  <a:pt x="3" y="25"/>
                </a:lnTo>
                <a:lnTo>
                  <a:pt x="3" y="24"/>
                </a:lnTo>
                <a:lnTo>
                  <a:pt x="3" y="20"/>
                </a:lnTo>
                <a:lnTo>
                  <a:pt x="3" y="15"/>
                </a:lnTo>
                <a:lnTo>
                  <a:pt x="3" y="9"/>
                </a:lnTo>
                <a:lnTo>
                  <a:pt x="3" y="5"/>
                </a:lnTo>
                <a:lnTo>
                  <a:pt x="3" y="3"/>
                </a:lnTo>
                <a:lnTo>
                  <a:pt x="3" y="2"/>
                </a:lnTo>
                <a:lnTo>
                  <a:pt x="3" y="1"/>
                </a:lnTo>
                <a:lnTo>
                  <a:pt x="4"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5" name="Freeform 55"/>
          <p:cNvSpPr>
            <a:spLocks/>
          </p:cNvSpPr>
          <p:nvPr/>
        </p:nvSpPr>
        <p:spPr bwMode="auto">
          <a:xfrm>
            <a:off x="4500563" y="3668713"/>
            <a:ext cx="114300" cy="49212"/>
          </a:xfrm>
          <a:custGeom>
            <a:avLst/>
            <a:gdLst>
              <a:gd name="T0" fmla="*/ 114300 w 7"/>
              <a:gd name="T1" fmla="*/ 0 h 3"/>
              <a:gd name="T2" fmla="*/ 0 w 7"/>
              <a:gd name="T3" fmla="*/ 16404 h 3"/>
              <a:gd name="T4" fmla="*/ 114300 w 7"/>
              <a:gd name="T5" fmla="*/ 49212 h 3"/>
              <a:gd name="T6" fmla="*/ 114300 w 7"/>
              <a:gd name="T7" fmla="*/ 16404 h 3"/>
              <a:gd name="T8" fmla="*/ 11430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7" y="0"/>
                </a:moveTo>
                <a:lnTo>
                  <a:pt x="0" y="1"/>
                </a:lnTo>
                <a:lnTo>
                  <a:pt x="7" y="3"/>
                </a:lnTo>
                <a:lnTo>
                  <a:pt x="7" y="1"/>
                </a:lnTo>
                <a:lnTo>
                  <a:pt x="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6" name="Freeform 56"/>
          <p:cNvSpPr>
            <a:spLocks/>
          </p:cNvSpPr>
          <p:nvPr/>
        </p:nvSpPr>
        <p:spPr bwMode="auto">
          <a:xfrm>
            <a:off x="4500563" y="3668713"/>
            <a:ext cx="114300" cy="49212"/>
          </a:xfrm>
          <a:custGeom>
            <a:avLst/>
            <a:gdLst>
              <a:gd name="T0" fmla="*/ 114300 w 72"/>
              <a:gd name="T1" fmla="*/ 0 h 31"/>
              <a:gd name="T2" fmla="*/ 0 w 72"/>
              <a:gd name="T3" fmla="*/ 15875 h 31"/>
              <a:gd name="T4" fmla="*/ 114300 w 72"/>
              <a:gd name="T5" fmla="*/ 49212 h 31"/>
              <a:gd name="T6" fmla="*/ 114300 w 72"/>
              <a:gd name="T7" fmla="*/ 15875 h 31"/>
              <a:gd name="T8" fmla="*/ 114300 w 72"/>
              <a:gd name="T9" fmla="*/ 0 h 31"/>
              <a:gd name="T10" fmla="*/ 0 60000 65536"/>
              <a:gd name="T11" fmla="*/ 0 60000 65536"/>
              <a:gd name="T12" fmla="*/ 0 60000 65536"/>
              <a:gd name="T13" fmla="*/ 0 60000 65536"/>
              <a:gd name="T14" fmla="*/ 0 60000 65536"/>
              <a:gd name="T15" fmla="*/ 0 w 72"/>
              <a:gd name="T16" fmla="*/ 0 h 31"/>
              <a:gd name="T17" fmla="*/ 72 w 72"/>
              <a:gd name="T18" fmla="*/ 31 h 31"/>
            </a:gdLst>
            <a:ahLst/>
            <a:cxnLst>
              <a:cxn ang="T10">
                <a:pos x="T0" y="T1"/>
              </a:cxn>
              <a:cxn ang="T11">
                <a:pos x="T2" y="T3"/>
              </a:cxn>
              <a:cxn ang="T12">
                <a:pos x="T4" y="T5"/>
              </a:cxn>
              <a:cxn ang="T13">
                <a:pos x="T6" y="T7"/>
              </a:cxn>
              <a:cxn ang="T14">
                <a:pos x="T8" y="T9"/>
              </a:cxn>
            </a:cxnLst>
            <a:rect l="T15" t="T16" r="T17" b="T18"/>
            <a:pathLst>
              <a:path w="72" h="31">
                <a:moveTo>
                  <a:pt x="72" y="0"/>
                </a:moveTo>
                <a:lnTo>
                  <a:pt x="0" y="10"/>
                </a:lnTo>
                <a:lnTo>
                  <a:pt x="72" y="31"/>
                </a:lnTo>
                <a:lnTo>
                  <a:pt x="72" y="10"/>
                </a:lnTo>
                <a:lnTo>
                  <a:pt x="72" y="0"/>
                </a:lnTo>
                <a:close/>
              </a:path>
            </a:pathLst>
          </a:custGeom>
          <a:solidFill>
            <a:srgbClr val="000000"/>
          </a:solidFill>
          <a:ln w="0">
            <a:solidFill>
              <a:srgbClr val="000000"/>
            </a:solidFill>
            <a:round/>
            <a:headEnd/>
            <a:tailEnd/>
          </a:ln>
        </p:spPr>
        <p:txBody>
          <a:bodyPr/>
          <a:lstStyle/>
          <a:p>
            <a:endParaRPr lang="en-IN"/>
          </a:p>
        </p:txBody>
      </p:sp>
      <p:sp>
        <p:nvSpPr>
          <p:cNvPr id="51257" name="Freeform 57"/>
          <p:cNvSpPr>
            <a:spLocks/>
          </p:cNvSpPr>
          <p:nvPr/>
        </p:nvSpPr>
        <p:spPr bwMode="auto">
          <a:xfrm>
            <a:off x="4614863" y="3684588"/>
            <a:ext cx="279400" cy="885825"/>
          </a:xfrm>
          <a:custGeom>
            <a:avLst/>
            <a:gdLst>
              <a:gd name="T0" fmla="*/ 0 w 17"/>
              <a:gd name="T1" fmla="*/ 0 h 54"/>
              <a:gd name="T2" fmla="*/ 279400 w 17"/>
              <a:gd name="T3" fmla="*/ 0 h 54"/>
              <a:gd name="T4" fmla="*/ 279400 w 17"/>
              <a:gd name="T5" fmla="*/ 885825 h 54"/>
              <a:gd name="T6" fmla="*/ 0 60000 65536"/>
              <a:gd name="T7" fmla="*/ 0 60000 65536"/>
              <a:gd name="T8" fmla="*/ 0 60000 65536"/>
              <a:gd name="T9" fmla="*/ 0 w 17"/>
              <a:gd name="T10" fmla="*/ 0 h 54"/>
              <a:gd name="T11" fmla="*/ 17 w 17"/>
              <a:gd name="T12" fmla="*/ 54 h 54"/>
            </a:gdLst>
            <a:ahLst/>
            <a:cxnLst>
              <a:cxn ang="T6">
                <a:pos x="T0" y="T1"/>
              </a:cxn>
              <a:cxn ang="T7">
                <a:pos x="T2" y="T3"/>
              </a:cxn>
              <a:cxn ang="T8">
                <a:pos x="T4" y="T5"/>
              </a:cxn>
            </a:cxnLst>
            <a:rect l="T9" t="T10" r="T11" b="T12"/>
            <a:pathLst>
              <a:path w="17" h="54">
                <a:moveTo>
                  <a:pt x="0" y="0"/>
                </a:moveTo>
                <a:lnTo>
                  <a:pt x="17" y="0"/>
                </a:lnTo>
                <a:lnTo>
                  <a:pt x="17" y="54"/>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8" name="Freeform 58"/>
          <p:cNvSpPr>
            <a:spLocks/>
          </p:cNvSpPr>
          <p:nvPr/>
        </p:nvSpPr>
        <p:spPr bwMode="auto">
          <a:xfrm>
            <a:off x="4500563" y="5554663"/>
            <a:ext cx="114300" cy="33337"/>
          </a:xfrm>
          <a:custGeom>
            <a:avLst/>
            <a:gdLst>
              <a:gd name="T0" fmla="*/ 114300 w 7"/>
              <a:gd name="T1" fmla="*/ 0 h 2"/>
              <a:gd name="T2" fmla="*/ 0 w 7"/>
              <a:gd name="T3" fmla="*/ 16669 h 2"/>
              <a:gd name="T4" fmla="*/ 114300 w 7"/>
              <a:gd name="T5" fmla="*/ 33337 h 2"/>
              <a:gd name="T6" fmla="*/ 114300 w 7"/>
              <a:gd name="T7" fmla="*/ 16669 h 2"/>
              <a:gd name="T8" fmla="*/ 11430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7" y="0"/>
                </a:moveTo>
                <a:lnTo>
                  <a:pt x="0" y="1"/>
                </a:lnTo>
                <a:lnTo>
                  <a:pt x="7" y="2"/>
                </a:lnTo>
                <a:lnTo>
                  <a:pt x="7" y="1"/>
                </a:lnTo>
                <a:lnTo>
                  <a:pt x="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9" name="Freeform 59"/>
          <p:cNvSpPr>
            <a:spLocks/>
          </p:cNvSpPr>
          <p:nvPr/>
        </p:nvSpPr>
        <p:spPr bwMode="auto">
          <a:xfrm>
            <a:off x="4500563" y="5554663"/>
            <a:ext cx="114300" cy="33337"/>
          </a:xfrm>
          <a:custGeom>
            <a:avLst/>
            <a:gdLst>
              <a:gd name="T0" fmla="*/ 114300 w 72"/>
              <a:gd name="T1" fmla="*/ 0 h 21"/>
              <a:gd name="T2" fmla="*/ 0 w 72"/>
              <a:gd name="T3" fmla="*/ 17462 h 21"/>
              <a:gd name="T4" fmla="*/ 114300 w 72"/>
              <a:gd name="T5" fmla="*/ 33337 h 21"/>
              <a:gd name="T6" fmla="*/ 114300 w 72"/>
              <a:gd name="T7" fmla="*/ 17462 h 21"/>
              <a:gd name="T8" fmla="*/ 114300 w 72"/>
              <a:gd name="T9" fmla="*/ 0 h 21"/>
              <a:gd name="T10" fmla="*/ 0 60000 65536"/>
              <a:gd name="T11" fmla="*/ 0 60000 65536"/>
              <a:gd name="T12" fmla="*/ 0 60000 65536"/>
              <a:gd name="T13" fmla="*/ 0 60000 65536"/>
              <a:gd name="T14" fmla="*/ 0 60000 65536"/>
              <a:gd name="T15" fmla="*/ 0 w 72"/>
              <a:gd name="T16" fmla="*/ 0 h 21"/>
              <a:gd name="T17" fmla="*/ 72 w 72"/>
              <a:gd name="T18" fmla="*/ 21 h 21"/>
            </a:gdLst>
            <a:ahLst/>
            <a:cxnLst>
              <a:cxn ang="T10">
                <a:pos x="T0" y="T1"/>
              </a:cxn>
              <a:cxn ang="T11">
                <a:pos x="T2" y="T3"/>
              </a:cxn>
              <a:cxn ang="T12">
                <a:pos x="T4" y="T5"/>
              </a:cxn>
              <a:cxn ang="T13">
                <a:pos x="T6" y="T7"/>
              </a:cxn>
              <a:cxn ang="T14">
                <a:pos x="T8" y="T9"/>
              </a:cxn>
            </a:cxnLst>
            <a:rect l="T15" t="T16" r="T17" b="T18"/>
            <a:pathLst>
              <a:path w="72" h="21">
                <a:moveTo>
                  <a:pt x="72" y="0"/>
                </a:moveTo>
                <a:lnTo>
                  <a:pt x="0" y="11"/>
                </a:lnTo>
                <a:lnTo>
                  <a:pt x="72" y="21"/>
                </a:lnTo>
                <a:lnTo>
                  <a:pt x="72" y="11"/>
                </a:lnTo>
                <a:lnTo>
                  <a:pt x="72" y="0"/>
                </a:lnTo>
                <a:close/>
              </a:path>
            </a:pathLst>
          </a:custGeom>
          <a:solidFill>
            <a:srgbClr val="000000"/>
          </a:solidFill>
          <a:ln w="0">
            <a:solidFill>
              <a:srgbClr val="000000"/>
            </a:solidFill>
            <a:round/>
            <a:headEnd/>
            <a:tailEnd/>
          </a:ln>
        </p:spPr>
        <p:txBody>
          <a:bodyPr/>
          <a:lstStyle/>
          <a:p>
            <a:endParaRPr lang="en-IN"/>
          </a:p>
        </p:txBody>
      </p:sp>
      <p:sp>
        <p:nvSpPr>
          <p:cNvPr id="51260" name="Freeform 60"/>
          <p:cNvSpPr>
            <a:spLocks/>
          </p:cNvSpPr>
          <p:nvPr/>
        </p:nvSpPr>
        <p:spPr bwMode="auto">
          <a:xfrm>
            <a:off x="4614863" y="4702175"/>
            <a:ext cx="279400" cy="869950"/>
          </a:xfrm>
          <a:custGeom>
            <a:avLst/>
            <a:gdLst>
              <a:gd name="T0" fmla="*/ 0 w 17"/>
              <a:gd name="T1" fmla="*/ 869950 h 53"/>
              <a:gd name="T2" fmla="*/ 279400 w 17"/>
              <a:gd name="T3" fmla="*/ 869950 h 53"/>
              <a:gd name="T4" fmla="*/ 279400 w 17"/>
              <a:gd name="T5" fmla="*/ 0 h 53"/>
              <a:gd name="T6" fmla="*/ 0 60000 65536"/>
              <a:gd name="T7" fmla="*/ 0 60000 65536"/>
              <a:gd name="T8" fmla="*/ 0 60000 65536"/>
              <a:gd name="T9" fmla="*/ 0 w 17"/>
              <a:gd name="T10" fmla="*/ 0 h 53"/>
              <a:gd name="T11" fmla="*/ 17 w 17"/>
              <a:gd name="T12" fmla="*/ 53 h 53"/>
            </a:gdLst>
            <a:ahLst/>
            <a:cxnLst>
              <a:cxn ang="T6">
                <a:pos x="T0" y="T1"/>
              </a:cxn>
              <a:cxn ang="T7">
                <a:pos x="T2" y="T3"/>
              </a:cxn>
              <a:cxn ang="T8">
                <a:pos x="T4" y="T5"/>
              </a:cxn>
            </a:cxnLst>
            <a:rect l="T9" t="T10" r="T11" b="T12"/>
            <a:pathLst>
              <a:path w="17" h="53">
                <a:moveTo>
                  <a:pt x="0" y="53"/>
                </a:moveTo>
                <a:lnTo>
                  <a:pt x="17" y="53"/>
                </a:lnTo>
                <a:lnTo>
                  <a:pt x="1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61" name="Rectangle 61"/>
          <p:cNvSpPr>
            <a:spLocks noChangeArrowheads="1"/>
          </p:cNvSpPr>
          <p:nvPr/>
        </p:nvSpPr>
        <p:spPr bwMode="auto">
          <a:xfrm>
            <a:off x="1765300" y="6515100"/>
            <a:ext cx="2914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zh-CN" sz="1300">
                <a:solidFill>
                  <a:srgbClr val="000000"/>
                </a:solidFill>
                <a:latin typeface="Nimbus Roman No9 L" charset="0"/>
                <a:ea typeface="SimSun" pitchFamily="2" charset="-122"/>
              </a:rPr>
              <a:t>Figure 2.8.  A program for</a:t>
            </a:r>
            <a:r>
              <a:rPr lang="en-US" altLang="zh-CN" sz="1300">
                <a:solidFill>
                  <a:srgbClr val="000000"/>
                </a:solidFill>
                <a:latin typeface="Nimbus Roman No9 L" charset="0"/>
                <a:ea typeface="SimSun" pitchFamily="2" charset="-122"/>
              </a:rPr>
              <a:t> C </a:t>
            </a:r>
            <a:r>
              <a:rPr lang="en-CA" altLang="zh-CN" sz="1200">
                <a:solidFill>
                  <a:srgbClr val="000000"/>
                </a:solidFill>
                <a:latin typeface="Symbol" pitchFamily="18" charset="2"/>
                <a:ea typeface="SimSun" pitchFamily="2" charset="-122"/>
              </a:rPr>
              <a:t>¬</a:t>
            </a:r>
            <a:r>
              <a:rPr lang="en-US" altLang="zh-CN" sz="1200">
                <a:solidFill>
                  <a:srgbClr val="000000"/>
                </a:solidFill>
                <a:latin typeface="Symbol" pitchFamily="18" charset="2"/>
                <a:ea typeface="SimSun" pitchFamily="2" charset="-122"/>
              </a:rPr>
              <a:t> [A] </a:t>
            </a:r>
            <a:r>
              <a:rPr lang="en-CA" altLang="zh-CN" sz="1200">
                <a:solidFill>
                  <a:srgbClr val="000000"/>
                </a:solidFill>
                <a:latin typeface="Nimbus Roman No9 L" charset="0"/>
                <a:ea typeface="SimSun" pitchFamily="2" charset="-122"/>
              </a:rPr>
              <a:t>+</a:t>
            </a:r>
            <a:r>
              <a:rPr lang="en-US" altLang="zh-CN" sz="1200">
                <a:solidFill>
                  <a:srgbClr val="000000"/>
                </a:solidFill>
                <a:latin typeface="Symbol" pitchFamily="18" charset="2"/>
                <a:ea typeface="SimSun" pitchFamily="2" charset="-122"/>
              </a:rPr>
              <a:t> [B].</a:t>
            </a:r>
            <a:endParaRPr lang="en-CA" altLang="zh-CN" sz="1200">
              <a:solidFill>
                <a:srgbClr val="000000"/>
              </a:solidFill>
              <a:latin typeface="Symbol" pitchFamily="18" charset="2"/>
              <a:ea typeface="SimSun" pitchFamily="2" charset="-122"/>
            </a:endParaRPr>
          </a:p>
        </p:txBody>
      </p:sp>
      <p:sp>
        <p:nvSpPr>
          <p:cNvPr id="51262" name="Text Box 62"/>
          <p:cNvSpPr txBox="1">
            <a:spLocks noChangeArrowheads="1"/>
          </p:cNvSpPr>
          <p:nvPr/>
        </p:nvSpPr>
        <p:spPr bwMode="auto">
          <a:xfrm>
            <a:off x="6019800" y="1828800"/>
            <a:ext cx="301625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800">
                <a:ea typeface="SimSun" pitchFamily="2" charset="-122"/>
              </a:rPr>
              <a:t>Assumptions:</a:t>
            </a:r>
          </a:p>
          <a:p>
            <a:pPr eaLnBrk="1" hangingPunct="1">
              <a:spcBef>
                <a:spcPct val="0"/>
              </a:spcBef>
              <a:buClrTx/>
              <a:buSzTx/>
              <a:buFontTx/>
              <a:buNone/>
            </a:pPr>
            <a:r>
              <a:rPr lang="en-US" altLang="zh-CN" sz="1800">
                <a:ea typeface="SimSun" pitchFamily="2" charset="-122"/>
              </a:rPr>
              <a:t>- One memory operand</a:t>
            </a:r>
          </a:p>
          <a:p>
            <a:pPr eaLnBrk="1" hangingPunct="1">
              <a:spcBef>
                <a:spcPct val="0"/>
              </a:spcBef>
              <a:buClrTx/>
              <a:buSzTx/>
              <a:buFontTx/>
              <a:buNone/>
            </a:pPr>
            <a:r>
              <a:rPr lang="en-US" altLang="zh-CN" sz="1800">
                <a:ea typeface="SimSun" pitchFamily="2" charset="-122"/>
              </a:rPr>
              <a:t>  per instruction</a:t>
            </a:r>
          </a:p>
          <a:p>
            <a:pPr eaLnBrk="1" hangingPunct="1">
              <a:spcBef>
                <a:spcPct val="0"/>
              </a:spcBef>
              <a:buClrTx/>
              <a:buSzTx/>
              <a:buFontTx/>
              <a:buNone/>
            </a:pPr>
            <a:r>
              <a:rPr lang="en-US" altLang="zh-CN" sz="1800">
                <a:ea typeface="SimSun" pitchFamily="2" charset="-122"/>
              </a:rPr>
              <a:t>- 32-bit word length</a:t>
            </a:r>
          </a:p>
          <a:p>
            <a:pPr eaLnBrk="1" hangingPunct="1">
              <a:spcBef>
                <a:spcPct val="0"/>
              </a:spcBef>
              <a:buClrTx/>
              <a:buSzTx/>
              <a:buFontTx/>
              <a:buNone/>
            </a:pPr>
            <a:r>
              <a:rPr lang="en-US" altLang="zh-CN" sz="1800">
                <a:ea typeface="SimSun" pitchFamily="2" charset="-122"/>
              </a:rPr>
              <a:t>- Memory is byte</a:t>
            </a:r>
          </a:p>
          <a:p>
            <a:pPr eaLnBrk="1" hangingPunct="1">
              <a:spcBef>
                <a:spcPct val="0"/>
              </a:spcBef>
              <a:buClrTx/>
              <a:buSzTx/>
              <a:buFontTx/>
              <a:buNone/>
            </a:pPr>
            <a:r>
              <a:rPr lang="en-US" altLang="zh-CN" sz="1800">
                <a:ea typeface="SimSun" pitchFamily="2" charset="-122"/>
              </a:rPr>
              <a:t>  addressable</a:t>
            </a:r>
          </a:p>
          <a:p>
            <a:pPr eaLnBrk="1" hangingPunct="1">
              <a:spcBef>
                <a:spcPct val="0"/>
              </a:spcBef>
              <a:buClrTx/>
              <a:buSzTx/>
              <a:buFontTx/>
              <a:buNone/>
            </a:pPr>
            <a:r>
              <a:rPr lang="en-US" altLang="zh-CN" sz="1800">
                <a:ea typeface="SimSun" pitchFamily="2" charset="-122"/>
              </a:rPr>
              <a:t>- Full memory address</a:t>
            </a:r>
          </a:p>
          <a:p>
            <a:pPr eaLnBrk="1" hangingPunct="1">
              <a:spcBef>
                <a:spcPct val="0"/>
              </a:spcBef>
              <a:buClrTx/>
              <a:buSzTx/>
              <a:buFontTx/>
              <a:buNone/>
            </a:pPr>
            <a:r>
              <a:rPr lang="en-US" altLang="zh-CN" sz="1800">
                <a:ea typeface="SimSun" pitchFamily="2" charset="-122"/>
              </a:rPr>
              <a:t>  can be directly specified</a:t>
            </a:r>
          </a:p>
          <a:p>
            <a:pPr eaLnBrk="1" hangingPunct="1">
              <a:spcBef>
                <a:spcPct val="0"/>
              </a:spcBef>
              <a:buClrTx/>
              <a:buSzTx/>
              <a:buFontTx/>
              <a:buNone/>
            </a:pPr>
            <a:r>
              <a:rPr lang="en-US" altLang="zh-CN" sz="1800">
                <a:ea typeface="SimSun" pitchFamily="2" charset="-122"/>
              </a:rPr>
              <a:t>  in a single-word instruction</a:t>
            </a:r>
          </a:p>
        </p:txBody>
      </p:sp>
      <p:sp>
        <p:nvSpPr>
          <p:cNvPr id="51263" name="Text Box 63"/>
          <p:cNvSpPr txBox="1">
            <a:spLocks noChangeArrowheads="1"/>
          </p:cNvSpPr>
          <p:nvPr/>
        </p:nvSpPr>
        <p:spPr bwMode="auto">
          <a:xfrm>
            <a:off x="6080125" y="4684713"/>
            <a:ext cx="2406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800">
                <a:ea typeface="SimSun" pitchFamily="2" charset="-122"/>
              </a:rPr>
              <a:t>Two-phase procedure</a:t>
            </a:r>
          </a:p>
          <a:p>
            <a:pPr eaLnBrk="1" hangingPunct="1">
              <a:spcBef>
                <a:spcPct val="0"/>
              </a:spcBef>
              <a:buClrTx/>
              <a:buSzTx/>
              <a:buFontTx/>
              <a:buChar char="-"/>
            </a:pPr>
            <a:r>
              <a:rPr lang="en-US" altLang="zh-CN" sz="1800">
                <a:ea typeface="SimSun" pitchFamily="2" charset="-122"/>
              </a:rPr>
              <a:t>Instruction fetch</a:t>
            </a:r>
          </a:p>
          <a:p>
            <a:pPr eaLnBrk="1" hangingPunct="1">
              <a:spcBef>
                <a:spcPct val="0"/>
              </a:spcBef>
              <a:buClrTx/>
              <a:buSzTx/>
              <a:buFontTx/>
              <a:buChar char="-"/>
            </a:pPr>
            <a:r>
              <a:rPr lang="en-US" altLang="zh-CN" sz="1800">
                <a:ea typeface="SimSun" pitchFamily="2" charset="-122"/>
              </a:rPr>
              <a:t>Instruction execute</a:t>
            </a:r>
          </a:p>
        </p:txBody>
      </p:sp>
      <p:sp>
        <p:nvSpPr>
          <p:cNvPr id="51264" name="Text Box 64"/>
          <p:cNvSpPr txBox="1">
            <a:spLocks noChangeArrowheads="1"/>
          </p:cNvSpPr>
          <p:nvPr/>
        </p:nvSpPr>
        <p:spPr bwMode="auto">
          <a:xfrm>
            <a:off x="6172200" y="5638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50000"/>
              </a:spcBef>
              <a:buClrTx/>
              <a:buSzTx/>
              <a:buFontTx/>
              <a:buNone/>
            </a:pPr>
            <a:r>
              <a:rPr lang="en-US" altLang="en-US" sz="1800"/>
              <a:t>Page 43</a:t>
            </a:r>
          </a:p>
        </p:txBody>
      </p:sp>
    </p:spTree>
    <p:extLst>
      <p:ext uri="{BB962C8B-B14F-4D97-AF65-F5344CB8AC3E}">
        <p14:creationId xmlns:p14="http://schemas.microsoft.com/office/powerpoint/2010/main" val="1525068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2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2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2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2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2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2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2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2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2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2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2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2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2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2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2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2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2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2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2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2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2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2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2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2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2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2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2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2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2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24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24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2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2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12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25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12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25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25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25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25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12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126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1261"/>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1263"/>
                                        </p:tgtEl>
                                        <p:attrNameLst>
                                          <p:attrName>style.visibility</p:attrName>
                                        </p:attrNameLst>
                                      </p:cBhvr>
                                      <p:to>
                                        <p:strVal val="visible"/>
                                      </p:to>
                                    </p:set>
                                  </p:childTnLst>
                                </p:cTn>
                              </p:par>
                              <p:par>
                                <p:cTn id="129" presetID="3" presetClass="entr" presetSubtype="10" fill="hold" grpId="0" nodeType="withEffect">
                                  <p:stCondLst>
                                    <p:cond delay="0"/>
                                  </p:stCondLst>
                                  <p:childTnLst>
                                    <p:set>
                                      <p:cBhvr>
                                        <p:cTn id="130" dur="1" fill="hold">
                                          <p:stCondLst>
                                            <p:cond delay="0"/>
                                          </p:stCondLst>
                                        </p:cTn>
                                        <p:tgtEl>
                                          <p:spTgt spid="51264"/>
                                        </p:tgtEl>
                                        <p:attrNameLst>
                                          <p:attrName>style.visibility</p:attrName>
                                        </p:attrNameLst>
                                      </p:cBhvr>
                                      <p:to>
                                        <p:strVal val="visible"/>
                                      </p:to>
                                    </p:set>
                                    <p:animEffect transition="in" filter="blinds(horizontal)">
                                      <p:cBhvr>
                                        <p:cTn id="131" dur="500"/>
                                        <p:tgtEl>
                                          <p:spTgt spid="5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p:bldP spid="51206" grpId="0"/>
      <p:bldP spid="51207" grpId="0"/>
      <p:bldP spid="51208" grpId="0"/>
      <p:bldP spid="51209" grpId="0"/>
      <p:bldP spid="51210" grpId="0" animBg="1"/>
      <p:bldP spid="51211" grpId="0"/>
      <p:bldP spid="51212" grpId="0"/>
      <p:bldP spid="51213" grpId="0"/>
      <p:bldP spid="51214" grpId="0" animBg="1"/>
      <p:bldP spid="51215" grpId="0" animBg="1"/>
      <p:bldP spid="51216" grpId="0" animBg="1"/>
      <p:bldP spid="51217" grpId="0"/>
      <p:bldP spid="51218" grpId="0"/>
      <p:bldP spid="51219" grpId="0"/>
      <p:bldP spid="51220" grpId="0"/>
      <p:bldP spid="51221" grpId="0"/>
      <p:bldP spid="51222" grpId="0"/>
      <p:bldP spid="51223" grpId="0"/>
      <p:bldP spid="51224" grpId="0"/>
      <p:bldP spid="51225" grpId="0"/>
      <p:bldP spid="51226" grpId="0"/>
      <p:bldP spid="51227" grpId="0" animBg="1"/>
      <p:bldP spid="51228" grpId="0" animBg="1"/>
      <p:bldP spid="51229" grpId="0" animBg="1"/>
      <p:bldP spid="51230" grpId="0" animBg="1"/>
      <p:bldP spid="51231" grpId="0" animBg="1"/>
      <p:bldP spid="51232" grpId="0" animBg="1"/>
      <p:bldP spid="51233" grpId="0" animBg="1"/>
      <p:bldP spid="51234" grpId="0" animBg="1"/>
      <p:bldP spid="51235" grpId="0" animBg="1"/>
      <p:bldP spid="51236" grpId="0" animBg="1"/>
      <p:bldP spid="51237" grpId="0" animBg="1"/>
      <p:bldP spid="51238" grpId="0" animBg="1"/>
      <p:bldP spid="51239" grpId="0" animBg="1"/>
      <p:bldP spid="51240" grpId="0" animBg="1"/>
      <p:bldP spid="51241" grpId="0"/>
      <p:bldP spid="51242" grpId="0"/>
      <p:bldP spid="51243" grpId="0"/>
      <p:bldP spid="51244" grpId="0" animBg="1"/>
      <p:bldP spid="51245" grpId="0" animBg="1"/>
      <p:bldP spid="51246" grpId="0" animBg="1"/>
      <p:bldP spid="51247" grpId="0" animBg="1"/>
      <p:bldP spid="51248" grpId="0" animBg="1"/>
      <p:bldP spid="51249" grpId="0" animBg="1"/>
      <p:bldP spid="51250" grpId="0" animBg="1"/>
      <p:bldP spid="51251" grpId="0" animBg="1"/>
      <p:bldP spid="51252" grpId="0" animBg="1"/>
      <p:bldP spid="51253" grpId="0" animBg="1"/>
      <p:bldP spid="51254" grpId="0" animBg="1"/>
      <p:bldP spid="51255" grpId="0" animBg="1"/>
      <p:bldP spid="51256" grpId="0" animBg="1"/>
      <p:bldP spid="51257" grpId="0" animBg="1"/>
      <p:bldP spid="51258" grpId="0" animBg="1"/>
      <p:bldP spid="51259" grpId="0" animBg="1"/>
      <p:bldP spid="51260" grpId="0" animBg="1"/>
      <p:bldP spid="51261" grpId="0"/>
      <p:bldP spid="51262" grpId="0"/>
      <p:bldP spid="51263" grpId="0"/>
      <p:bldP spid="512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ChangeArrowheads="1"/>
          </p:cNvSpPr>
          <p:nvPr/>
        </p:nvSpPr>
        <p:spPr bwMode="auto">
          <a:xfrm>
            <a:off x="3713163" y="5735638"/>
            <a:ext cx="404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a:t>
            </a:r>
            <a:endParaRPr lang="en-CA" altLang="en-US" sz="2400">
              <a:latin typeface="Times New Roman" pitchFamily="18" charset="0"/>
            </a:endParaRPr>
          </a:p>
        </p:txBody>
      </p:sp>
      <p:sp>
        <p:nvSpPr>
          <p:cNvPr id="38916" name="Rectangle 5"/>
          <p:cNvSpPr>
            <a:spLocks noChangeArrowheads="1"/>
          </p:cNvSpPr>
          <p:nvPr/>
        </p:nvSpPr>
        <p:spPr bwMode="auto">
          <a:xfrm>
            <a:off x="4121150" y="57356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8917" name="Rectangle 6"/>
          <p:cNvSpPr>
            <a:spLocks noChangeArrowheads="1"/>
          </p:cNvSpPr>
          <p:nvPr/>
        </p:nvSpPr>
        <p:spPr bwMode="auto">
          <a:xfrm>
            <a:off x="3713163" y="4629150"/>
            <a:ext cx="503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NUM2</a:t>
            </a:r>
            <a:endParaRPr lang="en-CA" altLang="en-US" sz="2400">
              <a:latin typeface="Times New Roman" pitchFamily="18" charset="0"/>
            </a:endParaRPr>
          </a:p>
        </p:txBody>
      </p:sp>
      <p:sp>
        <p:nvSpPr>
          <p:cNvPr id="38918" name="Rectangle 7"/>
          <p:cNvSpPr>
            <a:spLocks noChangeArrowheads="1"/>
          </p:cNvSpPr>
          <p:nvPr/>
        </p:nvSpPr>
        <p:spPr bwMode="auto">
          <a:xfrm>
            <a:off x="3713163" y="4278313"/>
            <a:ext cx="503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NUM1</a:t>
            </a:r>
            <a:endParaRPr lang="en-CA" altLang="en-US" sz="2400">
              <a:latin typeface="Times New Roman" pitchFamily="18" charset="0"/>
            </a:endParaRPr>
          </a:p>
        </p:txBody>
      </p:sp>
      <p:sp>
        <p:nvSpPr>
          <p:cNvPr id="38919" name="Rectangle 8"/>
          <p:cNvSpPr>
            <a:spLocks noChangeArrowheads="1"/>
          </p:cNvSpPr>
          <p:nvPr/>
        </p:nvSpPr>
        <p:spPr bwMode="auto">
          <a:xfrm>
            <a:off x="5502275" y="2511425"/>
            <a:ext cx="6715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R0,SUM</a:t>
            </a:r>
            <a:endParaRPr lang="en-CA" altLang="en-US" sz="2400">
              <a:latin typeface="Times New Roman" pitchFamily="18" charset="0"/>
            </a:endParaRPr>
          </a:p>
        </p:txBody>
      </p:sp>
      <p:sp>
        <p:nvSpPr>
          <p:cNvPr id="38920" name="Rectangle 9"/>
          <p:cNvSpPr>
            <a:spLocks noChangeArrowheads="1"/>
          </p:cNvSpPr>
          <p:nvPr/>
        </p:nvSpPr>
        <p:spPr bwMode="auto">
          <a:xfrm>
            <a:off x="5502275" y="2160588"/>
            <a:ext cx="404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a:t>
            </a:r>
            <a:endParaRPr lang="en-CA" altLang="en-US" sz="2400">
              <a:latin typeface="Times New Roman" pitchFamily="18" charset="0"/>
            </a:endParaRPr>
          </a:p>
        </p:txBody>
      </p:sp>
      <p:sp>
        <p:nvSpPr>
          <p:cNvPr id="38921" name="Rectangle 10"/>
          <p:cNvSpPr>
            <a:spLocks noChangeArrowheads="1"/>
          </p:cNvSpPr>
          <p:nvPr/>
        </p:nvSpPr>
        <p:spPr bwMode="auto">
          <a:xfrm>
            <a:off x="5910263" y="21605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8922" name="Rectangle 11"/>
          <p:cNvSpPr>
            <a:spLocks noChangeArrowheads="1"/>
          </p:cNvSpPr>
          <p:nvPr/>
        </p:nvSpPr>
        <p:spPr bwMode="auto">
          <a:xfrm>
            <a:off x="6007100" y="2160588"/>
            <a:ext cx="2762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,R0</a:t>
            </a:r>
            <a:endParaRPr lang="en-CA" altLang="en-US" sz="2400">
              <a:latin typeface="Times New Roman" pitchFamily="18" charset="0"/>
            </a:endParaRPr>
          </a:p>
        </p:txBody>
      </p:sp>
      <p:sp>
        <p:nvSpPr>
          <p:cNvPr id="38923" name="Rectangle 12"/>
          <p:cNvSpPr>
            <a:spLocks noChangeArrowheads="1"/>
          </p:cNvSpPr>
          <p:nvPr/>
        </p:nvSpPr>
        <p:spPr bwMode="auto">
          <a:xfrm>
            <a:off x="5502275" y="1054100"/>
            <a:ext cx="7794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NUM3,R0</a:t>
            </a:r>
            <a:endParaRPr lang="en-CA" altLang="en-US" sz="2400">
              <a:latin typeface="Times New Roman" pitchFamily="18" charset="0"/>
            </a:endParaRPr>
          </a:p>
        </p:txBody>
      </p:sp>
      <p:sp>
        <p:nvSpPr>
          <p:cNvPr id="38924" name="Rectangle 13"/>
          <p:cNvSpPr>
            <a:spLocks noChangeArrowheads="1"/>
          </p:cNvSpPr>
          <p:nvPr/>
        </p:nvSpPr>
        <p:spPr bwMode="auto">
          <a:xfrm>
            <a:off x="5502275" y="723900"/>
            <a:ext cx="7794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NUM2,R0</a:t>
            </a:r>
            <a:endParaRPr lang="en-CA" altLang="en-US" sz="2400">
              <a:latin typeface="Times New Roman" pitchFamily="18" charset="0"/>
            </a:endParaRPr>
          </a:p>
        </p:txBody>
      </p:sp>
      <p:sp>
        <p:nvSpPr>
          <p:cNvPr id="38925" name="Rectangle 14"/>
          <p:cNvSpPr>
            <a:spLocks noChangeArrowheads="1"/>
          </p:cNvSpPr>
          <p:nvPr/>
        </p:nvSpPr>
        <p:spPr bwMode="auto">
          <a:xfrm>
            <a:off x="5502275" y="374650"/>
            <a:ext cx="7794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NUM1,R0</a:t>
            </a:r>
            <a:endParaRPr lang="en-CA" altLang="en-US" sz="2400">
              <a:latin typeface="Times New Roman" pitchFamily="18" charset="0"/>
            </a:endParaRPr>
          </a:p>
        </p:txBody>
      </p:sp>
      <p:sp>
        <p:nvSpPr>
          <p:cNvPr id="38926" name="Rectangle 15"/>
          <p:cNvSpPr>
            <a:spLocks noChangeArrowheads="1"/>
          </p:cNvSpPr>
          <p:nvPr/>
        </p:nvSpPr>
        <p:spPr bwMode="auto">
          <a:xfrm>
            <a:off x="3203575" y="6477000"/>
            <a:ext cx="4959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500">
                <a:solidFill>
                  <a:srgbClr val="000000"/>
                </a:solidFill>
                <a:latin typeface="Nimbus Roman No9 L" charset="0"/>
              </a:rPr>
              <a:t>Figure 2.9.   A straight-line  program for adding</a:t>
            </a:r>
            <a:r>
              <a:rPr lang="en-US" altLang="zh-CN" sz="1500">
                <a:solidFill>
                  <a:srgbClr val="000000"/>
                </a:solidFill>
                <a:latin typeface="Nimbus Roman No9 L" charset="0"/>
                <a:ea typeface="SimSun" pitchFamily="2" charset="-122"/>
              </a:rPr>
              <a:t> </a:t>
            </a:r>
            <a:r>
              <a:rPr lang="en-US" altLang="zh-CN" sz="1500" i="1">
                <a:solidFill>
                  <a:srgbClr val="000000"/>
                </a:solidFill>
                <a:latin typeface="Nimbus Roman No9 L" charset="0"/>
                <a:ea typeface="SimSun" pitchFamily="2" charset="-122"/>
              </a:rPr>
              <a:t>n</a:t>
            </a:r>
            <a:r>
              <a:rPr lang="en-US" altLang="zh-CN" sz="1500">
                <a:solidFill>
                  <a:srgbClr val="000000"/>
                </a:solidFill>
                <a:latin typeface="Nimbus Roman No9 L" charset="0"/>
                <a:ea typeface="SimSun" pitchFamily="2" charset="-122"/>
              </a:rPr>
              <a:t> numbers.</a:t>
            </a:r>
            <a:endParaRPr lang="en-CA" altLang="en-US" sz="2400">
              <a:latin typeface="Times New Roman" pitchFamily="18" charset="0"/>
            </a:endParaRPr>
          </a:p>
        </p:txBody>
      </p:sp>
      <p:sp>
        <p:nvSpPr>
          <p:cNvPr id="38927" name="Rectangle 16"/>
          <p:cNvSpPr>
            <a:spLocks noChangeArrowheads="1"/>
          </p:cNvSpPr>
          <p:nvPr/>
        </p:nvSpPr>
        <p:spPr bwMode="auto">
          <a:xfrm>
            <a:off x="4899025" y="1054100"/>
            <a:ext cx="3159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Add</a:t>
            </a:r>
            <a:endParaRPr lang="en-CA" altLang="en-US" sz="2400">
              <a:latin typeface="Times New Roman" pitchFamily="18" charset="0"/>
            </a:endParaRPr>
          </a:p>
        </p:txBody>
      </p:sp>
      <p:sp>
        <p:nvSpPr>
          <p:cNvPr id="38928" name="Rectangle 17"/>
          <p:cNvSpPr>
            <a:spLocks noChangeArrowheads="1"/>
          </p:cNvSpPr>
          <p:nvPr/>
        </p:nvSpPr>
        <p:spPr bwMode="auto">
          <a:xfrm>
            <a:off x="4899025" y="723900"/>
            <a:ext cx="3159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Add</a:t>
            </a:r>
            <a:endParaRPr lang="en-CA" altLang="en-US" sz="2400">
              <a:latin typeface="Times New Roman" pitchFamily="18" charset="0"/>
            </a:endParaRPr>
          </a:p>
        </p:txBody>
      </p:sp>
      <p:sp>
        <p:nvSpPr>
          <p:cNvPr id="38929" name="Rectangle 18"/>
          <p:cNvSpPr>
            <a:spLocks noChangeArrowheads="1"/>
          </p:cNvSpPr>
          <p:nvPr/>
        </p:nvSpPr>
        <p:spPr bwMode="auto">
          <a:xfrm>
            <a:off x="4899025" y="374650"/>
            <a:ext cx="4333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Move</a:t>
            </a:r>
            <a:endParaRPr lang="en-CA" altLang="en-US" sz="2400">
              <a:latin typeface="Times New Roman" pitchFamily="18" charset="0"/>
            </a:endParaRPr>
          </a:p>
        </p:txBody>
      </p:sp>
      <p:sp>
        <p:nvSpPr>
          <p:cNvPr id="38930" name="Rectangle 19"/>
          <p:cNvSpPr>
            <a:spLocks noChangeArrowheads="1"/>
          </p:cNvSpPr>
          <p:nvPr/>
        </p:nvSpPr>
        <p:spPr bwMode="auto">
          <a:xfrm>
            <a:off x="3713163" y="3948113"/>
            <a:ext cx="3952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SUM</a:t>
            </a:r>
            <a:endParaRPr lang="en-CA" altLang="en-US" sz="2400">
              <a:latin typeface="Times New Roman" pitchFamily="18" charset="0"/>
            </a:endParaRPr>
          </a:p>
        </p:txBody>
      </p:sp>
      <p:sp>
        <p:nvSpPr>
          <p:cNvPr id="38931" name="Rectangle 20"/>
          <p:cNvSpPr>
            <a:spLocks noChangeArrowheads="1"/>
          </p:cNvSpPr>
          <p:nvPr/>
        </p:nvSpPr>
        <p:spPr bwMode="auto">
          <a:xfrm>
            <a:off x="3713163" y="412750"/>
            <a:ext cx="39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i</a:t>
            </a:r>
            <a:endParaRPr lang="en-CA" altLang="en-US" sz="2400">
              <a:latin typeface="Times New Roman" pitchFamily="18" charset="0"/>
            </a:endParaRPr>
          </a:p>
        </p:txBody>
      </p:sp>
      <p:sp>
        <p:nvSpPr>
          <p:cNvPr id="38932" name="Line 21"/>
          <p:cNvSpPr>
            <a:spLocks noChangeShapeType="1"/>
          </p:cNvSpPr>
          <p:nvPr/>
        </p:nvSpPr>
        <p:spPr bwMode="auto">
          <a:xfrm flipH="1">
            <a:off x="4471988" y="245268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3" name="Line 22"/>
          <p:cNvSpPr>
            <a:spLocks noChangeShapeType="1"/>
          </p:cNvSpPr>
          <p:nvPr/>
        </p:nvSpPr>
        <p:spPr bwMode="auto">
          <a:xfrm flipH="1">
            <a:off x="4471988" y="602773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4" name="Line 23"/>
          <p:cNvSpPr>
            <a:spLocks noChangeShapeType="1"/>
          </p:cNvSpPr>
          <p:nvPr/>
        </p:nvSpPr>
        <p:spPr bwMode="auto">
          <a:xfrm flipV="1">
            <a:off x="4471988" y="198438"/>
            <a:ext cx="1587" cy="59451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5" name="Line 24"/>
          <p:cNvSpPr>
            <a:spLocks noChangeShapeType="1"/>
          </p:cNvSpPr>
          <p:nvPr/>
        </p:nvSpPr>
        <p:spPr bwMode="auto">
          <a:xfrm flipV="1">
            <a:off x="6705600" y="198438"/>
            <a:ext cx="1588" cy="59451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6" name="Line 25"/>
          <p:cNvSpPr>
            <a:spLocks noChangeShapeType="1"/>
          </p:cNvSpPr>
          <p:nvPr/>
        </p:nvSpPr>
        <p:spPr bwMode="auto">
          <a:xfrm flipH="1">
            <a:off x="4471988" y="569753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7" name="Line 26"/>
          <p:cNvSpPr>
            <a:spLocks noChangeShapeType="1"/>
          </p:cNvSpPr>
          <p:nvPr/>
        </p:nvSpPr>
        <p:spPr bwMode="auto">
          <a:xfrm flipH="1">
            <a:off x="4471988" y="490061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8" name="Line 27"/>
          <p:cNvSpPr>
            <a:spLocks noChangeShapeType="1"/>
          </p:cNvSpPr>
          <p:nvPr/>
        </p:nvSpPr>
        <p:spPr bwMode="auto">
          <a:xfrm flipH="1">
            <a:off x="4471988" y="457041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9" name="Line 28"/>
          <p:cNvSpPr>
            <a:spLocks noChangeShapeType="1"/>
          </p:cNvSpPr>
          <p:nvPr/>
        </p:nvSpPr>
        <p:spPr bwMode="auto">
          <a:xfrm flipH="1">
            <a:off x="4471988" y="424021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0" name="Line 29"/>
          <p:cNvSpPr>
            <a:spLocks noChangeShapeType="1"/>
          </p:cNvSpPr>
          <p:nvPr/>
        </p:nvSpPr>
        <p:spPr bwMode="auto">
          <a:xfrm flipH="1">
            <a:off x="4471988" y="3889375"/>
            <a:ext cx="2233612"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1" name="Line 30"/>
          <p:cNvSpPr>
            <a:spLocks noChangeShapeType="1"/>
          </p:cNvSpPr>
          <p:nvPr/>
        </p:nvSpPr>
        <p:spPr bwMode="auto">
          <a:xfrm flipH="1">
            <a:off x="4471988" y="311308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2" name="Line 31"/>
          <p:cNvSpPr>
            <a:spLocks noChangeShapeType="1"/>
          </p:cNvSpPr>
          <p:nvPr/>
        </p:nvSpPr>
        <p:spPr bwMode="auto">
          <a:xfrm flipH="1">
            <a:off x="4471988" y="278288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3" name="Line 32"/>
          <p:cNvSpPr>
            <a:spLocks noChangeShapeType="1"/>
          </p:cNvSpPr>
          <p:nvPr/>
        </p:nvSpPr>
        <p:spPr bwMode="auto">
          <a:xfrm flipH="1">
            <a:off x="4471988" y="2103438"/>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4" name="Line 33"/>
          <p:cNvSpPr>
            <a:spLocks noChangeShapeType="1"/>
          </p:cNvSpPr>
          <p:nvPr/>
        </p:nvSpPr>
        <p:spPr bwMode="auto">
          <a:xfrm flipH="1">
            <a:off x="4471988" y="132556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5" name="Line 34"/>
          <p:cNvSpPr>
            <a:spLocks noChangeShapeType="1"/>
          </p:cNvSpPr>
          <p:nvPr/>
        </p:nvSpPr>
        <p:spPr bwMode="auto">
          <a:xfrm flipH="1">
            <a:off x="4471988" y="31591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6" name="Line 35"/>
          <p:cNvSpPr>
            <a:spLocks noChangeShapeType="1"/>
          </p:cNvSpPr>
          <p:nvPr/>
        </p:nvSpPr>
        <p:spPr bwMode="auto">
          <a:xfrm flipH="1">
            <a:off x="4471988" y="66516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7" name="Line 36"/>
          <p:cNvSpPr>
            <a:spLocks noChangeShapeType="1"/>
          </p:cNvSpPr>
          <p:nvPr/>
        </p:nvSpPr>
        <p:spPr bwMode="auto">
          <a:xfrm flipH="1">
            <a:off x="4471988" y="995363"/>
            <a:ext cx="2233612"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48" name="Rectangle 37"/>
          <p:cNvSpPr>
            <a:spLocks noChangeArrowheads="1"/>
          </p:cNvSpPr>
          <p:nvPr/>
        </p:nvSpPr>
        <p:spPr bwMode="auto">
          <a:xfrm>
            <a:off x="4899025" y="2511425"/>
            <a:ext cx="4333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Move</a:t>
            </a:r>
            <a:endParaRPr lang="en-CA" altLang="en-US" sz="2400">
              <a:latin typeface="Times New Roman" pitchFamily="18" charset="0"/>
            </a:endParaRPr>
          </a:p>
        </p:txBody>
      </p:sp>
      <p:sp>
        <p:nvSpPr>
          <p:cNvPr id="38949" name="Rectangle 38"/>
          <p:cNvSpPr>
            <a:spLocks noChangeArrowheads="1"/>
          </p:cNvSpPr>
          <p:nvPr/>
        </p:nvSpPr>
        <p:spPr bwMode="auto">
          <a:xfrm>
            <a:off x="4899025" y="2160588"/>
            <a:ext cx="3159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Add</a:t>
            </a:r>
            <a:endParaRPr lang="en-CA" altLang="en-US" sz="2400">
              <a:latin typeface="Times New Roman" pitchFamily="18" charset="0"/>
            </a:endParaRPr>
          </a:p>
        </p:txBody>
      </p:sp>
      <p:sp>
        <p:nvSpPr>
          <p:cNvPr id="38950" name="Rectangle 39"/>
          <p:cNvSpPr>
            <a:spLocks noChangeArrowheads="1"/>
          </p:cNvSpPr>
          <p:nvPr/>
        </p:nvSpPr>
        <p:spPr bwMode="auto">
          <a:xfrm>
            <a:off x="3713163" y="2490788"/>
            <a:ext cx="39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i</a:t>
            </a:r>
            <a:endParaRPr lang="en-CA" altLang="en-US" sz="2400">
              <a:latin typeface="Times New Roman" pitchFamily="18" charset="0"/>
            </a:endParaRPr>
          </a:p>
        </p:txBody>
      </p:sp>
      <p:sp>
        <p:nvSpPr>
          <p:cNvPr id="38951" name="Rectangle 40"/>
          <p:cNvSpPr>
            <a:spLocks noChangeArrowheads="1"/>
          </p:cNvSpPr>
          <p:nvPr/>
        </p:nvSpPr>
        <p:spPr bwMode="auto">
          <a:xfrm>
            <a:off x="3967163" y="25003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4</a:t>
            </a:r>
            <a:endParaRPr lang="en-CA" altLang="en-US" sz="2400">
              <a:latin typeface="Times New Roman" pitchFamily="18" charset="0"/>
            </a:endParaRPr>
          </a:p>
        </p:txBody>
      </p:sp>
      <p:sp>
        <p:nvSpPr>
          <p:cNvPr id="38952" name="Rectangle 41"/>
          <p:cNvSpPr>
            <a:spLocks noChangeArrowheads="1"/>
          </p:cNvSpPr>
          <p:nvPr/>
        </p:nvSpPr>
        <p:spPr bwMode="auto">
          <a:xfrm>
            <a:off x="4064000" y="25003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8953" name="Rectangle 42"/>
          <p:cNvSpPr>
            <a:spLocks noChangeArrowheads="1"/>
          </p:cNvSpPr>
          <p:nvPr/>
        </p:nvSpPr>
        <p:spPr bwMode="auto">
          <a:xfrm>
            <a:off x="3811588" y="2509838"/>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t>
            </a:r>
            <a:endParaRPr lang="en-CA" altLang="en-US" sz="2400">
              <a:latin typeface="Times New Roman" pitchFamily="18" charset="0"/>
            </a:endParaRPr>
          </a:p>
        </p:txBody>
      </p:sp>
      <p:sp>
        <p:nvSpPr>
          <p:cNvPr id="38954" name="Rectangle 43"/>
          <p:cNvSpPr>
            <a:spLocks noChangeArrowheads="1"/>
          </p:cNvSpPr>
          <p:nvPr/>
        </p:nvSpPr>
        <p:spPr bwMode="auto">
          <a:xfrm>
            <a:off x="3713163" y="2160588"/>
            <a:ext cx="39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i</a:t>
            </a:r>
            <a:endParaRPr lang="en-CA" altLang="en-US" sz="2400">
              <a:latin typeface="Times New Roman" pitchFamily="18" charset="0"/>
            </a:endParaRPr>
          </a:p>
        </p:txBody>
      </p:sp>
      <p:sp>
        <p:nvSpPr>
          <p:cNvPr id="38955" name="Rectangle 44"/>
          <p:cNvSpPr>
            <a:spLocks noChangeArrowheads="1"/>
          </p:cNvSpPr>
          <p:nvPr/>
        </p:nvSpPr>
        <p:spPr bwMode="auto">
          <a:xfrm>
            <a:off x="3967163" y="21701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4</a:t>
            </a:r>
            <a:endParaRPr lang="en-CA" altLang="en-US" sz="2400">
              <a:latin typeface="Times New Roman" pitchFamily="18" charset="0"/>
            </a:endParaRPr>
          </a:p>
        </p:txBody>
      </p:sp>
      <p:sp>
        <p:nvSpPr>
          <p:cNvPr id="38956" name="Rectangle 45"/>
          <p:cNvSpPr>
            <a:spLocks noChangeArrowheads="1"/>
          </p:cNvSpPr>
          <p:nvPr/>
        </p:nvSpPr>
        <p:spPr bwMode="auto">
          <a:xfrm>
            <a:off x="4064000" y="21701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8957" name="Rectangle 46"/>
          <p:cNvSpPr>
            <a:spLocks noChangeArrowheads="1"/>
          </p:cNvSpPr>
          <p:nvPr/>
        </p:nvSpPr>
        <p:spPr bwMode="auto">
          <a:xfrm>
            <a:off x="4316413" y="217011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4</a:t>
            </a:r>
            <a:endParaRPr lang="en-CA" altLang="en-US" sz="2400">
              <a:latin typeface="Times New Roman" pitchFamily="18" charset="0"/>
            </a:endParaRPr>
          </a:p>
        </p:txBody>
      </p:sp>
      <p:sp>
        <p:nvSpPr>
          <p:cNvPr id="38958" name="Rectangle 47"/>
          <p:cNvSpPr>
            <a:spLocks noChangeArrowheads="1"/>
          </p:cNvSpPr>
          <p:nvPr/>
        </p:nvSpPr>
        <p:spPr bwMode="auto">
          <a:xfrm>
            <a:off x="4179888" y="2170113"/>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t>
            </a:r>
            <a:endParaRPr lang="en-CA" altLang="en-US" sz="2400">
              <a:latin typeface="Times New Roman" pitchFamily="18" charset="0"/>
            </a:endParaRPr>
          </a:p>
        </p:txBody>
      </p:sp>
      <p:sp>
        <p:nvSpPr>
          <p:cNvPr id="38959" name="Rectangle 48"/>
          <p:cNvSpPr>
            <a:spLocks noChangeArrowheads="1"/>
          </p:cNvSpPr>
          <p:nvPr/>
        </p:nvSpPr>
        <p:spPr bwMode="auto">
          <a:xfrm>
            <a:off x="3811588" y="2170113"/>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t>
            </a:r>
            <a:endParaRPr lang="en-CA" altLang="en-US" sz="2400">
              <a:latin typeface="Times New Roman" pitchFamily="18" charset="0"/>
            </a:endParaRPr>
          </a:p>
        </p:txBody>
      </p:sp>
      <p:sp>
        <p:nvSpPr>
          <p:cNvPr id="38960" name="Rectangle 49"/>
          <p:cNvSpPr>
            <a:spLocks noChangeArrowheads="1"/>
          </p:cNvSpPr>
          <p:nvPr/>
        </p:nvSpPr>
        <p:spPr bwMode="auto">
          <a:xfrm>
            <a:off x="3713163" y="1035050"/>
            <a:ext cx="39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i</a:t>
            </a:r>
            <a:endParaRPr lang="en-CA" altLang="en-US" sz="2400">
              <a:latin typeface="Times New Roman" pitchFamily="18" charset="0"/>
            </a:endParaRPr>
          </a:p>
        </p:txBody>
      </p:sp>
      <p:sp>
        <p:nvSpPr>
          <p:cNvPr id="38961" name="Rectangle 50"/>
          <p:cNvSpPr>
            <a:spLocks noChangeArrowheads="1"/>
          </p:cNvSpPr>
          <p:nvPr/>
        </p:nvSpPr>
        <p:spPr bwMode="auto">
          <a:xfrm>
            <a:off x="3967163" y="10350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8</a:t>
            </a:r>
            <a:endParaRPr lang="en-CA" altLang="en-US" sz="2400">
              <a:latin typeface="Times New Roman" pitchFamily="18" charset="0"/>
            </a:endParaRPr>
          </a:p>
        </p:txBody>
      </p:sp>
      <p:sp>
        <p:nvSpPr>
          <p:cNvPr id="38962" name="Rectangle 51"/>
          <p:cNvSpPr>
            <a:spLocks noChangeArrowheads="1"/>
          </p:cNvSpPr>
          <p:nvPr/>
        </p:nvSpPr>
        <p:spPr bwMode="auto">
          <a:xfrm>
            <a:off x="3811588" y="10350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t>
            </a:r>
            <a:endParaRPr lang="en-CA" altLang="en-US" sz="2400">
              <a:latin typeface="Times New Roman" pitchFamily="18" charset="0"/>
            </a:endParaRPr>
          </a:p>
        </p:txBody>
      </p:sp>
      <p:sp>
        <p:nvSpPr>
          <p:cNvPr id="38963" name="Rectangle 52"/>
          <p:cNvSpPr>
            <a:spLocks noChangeArrowheads="1"/>
          </p:cNvSpPr>
          <p:nvPr/>
        </p:nvSpPr>
        <p:spPr bwMode="auto">
          <a:xfrm>
            <a:off x="3713163" y="704850"/>
            <a:ext cx="39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i</a:t>
            </a:r>
            <a:endParaRPr lang="en-CA" altLang="en-US" sz="2400">
              <a:latin typeface="Times New Roman" pitchFamily="18" charset="0"/>
            </a:endParaRPr>
          </a:p>
        </p:txBody>
      </p:sp>
      <p:sp>
        <p:nvSpPr>
          <p:cNvPr id="38964" name="Rectangle 53"/>
          <p:cNvSpPr>
            <a:spLocks noChangeArrowheads="1"/>
          </p:cNvSpPr>
          <p:nvPr/>
        </p:nvSpPr>
        <p:spPr bwMode="auto">
          <a:xfrm>
            <a:off x="3967163" y="704850"/>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4</a:t>
            </a:r>
            <a:endParaRPr lang="en-CA" altLang="en-US" sz="2400">
              <a:latin typeface="Times New Roman" pitchFamily="18" charset="0"/>
            </a:endParaRPr>
          </a:p>
        </p:txBody>
      </p:sp>
      <p:sp>
        <p:nvSpPr>
          <p:cNvPr id="38965" name="Rectangle 54"/>
          <p:cNvSpPr>
            <a:spLocks noChangeArrowheads="1"/>
          </p:cNvSpPr>
          <p:nvPr/>
        </p:nvSpPr>
        <p:spPr bwMode="auto">
          <a:xfrm>
            <a:off x="3811588" y="704850"/>
            <a:ext cx="1031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a:t>
            </a:r>
            <a:endParaRPr lang="en-CA" altLang="en-US" sz="2400">
              <a:latin typeface="Times New Roman" pitchFamily="18" charset="0"/>
            </a:endParaRPr>
          </a:p>
        </p:txBody>
      </p:sp>
      <p:sp>
        <p:nvSpPr>
          <p:cNvPr id="38966" name="Text Box 55"/>
          <p:cNvSpPr txBox="1">
            <a:spLocks noChangeArrowheads="1"/>
          </p:cNvSpPr>
          <p:nvPr/>
        </p:nvSpPr>
        <p:spPr bwMode="auto">
          <a:xfrm>
            <a:off x="5430838" y="1360488"/>
            <a:ext cx="2667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p>
          <a:p>
            <a:pPr eaLnBrk="1" hangingPunct="1">
              <a:lnSpc>
                <a:spcPct val="20000"/>
              </a:lnSpc>
              <a:spcBef>
                <a:spcPct val="50000"/>
              </a:spcBef>
              <a:buClrTx/>
              <a:buSzTx/>
              <a:buFontTx/>
              <a:buNone/>
            </a:pPr>
            <a:endParaRPr lang="en-CA" altLang="en-US" sz="2000">
              <a:latin typeface="Nimbus Roman No9 L" charset="0"/>
            </a:endParaRPr>
          </a:p>
        </p:txBody>
      </p:sp>
      <p:sp>
        <p:nvSpPr>
          <p:cNvPr id="38967" name="Text Box 56"/>
          <p:cNvSpPr txBox="1">
            <a:spLocks noChangeArrowheads="1"/>
          </p:cNvSpPr>
          <p:nvPr/>
        </p:nvSpPr>
        <p:spPr bwMode="auto">
          <a:xfrm>
            <a:off x="5421313" y="3141663"/>
            <a:ext cx="2667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p>
          <a:p>
            <a:pPr eaLnBrk="1" hangingPunct="1">
              <a:lnSpc>
                <a:spcPct val="20000"/>
              </a:lnSpc>
              <a:spcBef>
                <a:spcPct val="50000"/>
              </a:spcBef>
              <a:buClrTx/>
              <a:buSzTx/>
              <a:buFontTx/>
              <a:buNone/>
            </a:pPr>
            <a:endParaRPr lang="en-CA" altLang="en-US" sz="2000">
              <a:latin typeface="Nimbus Roman No9 L" charset="0"/>
            </a:endParaRPr>
          </a:p>
        </p:txBody>
      </p:sp>
      <p:sp>
        <p:nvSpPr>
          <p:cNvPr id="38968" name="Text Box 57"/>
          <p:cNvSpPr txBox="1">
            <a:spLocks noChangeArrowheads="1"/>
          </p:cNvSpPr>
          <p:nvPr/>
        </p:nvSpPr>
        <p:spPr bwMode="auto">
          <a:xfrm>
            <a:off x="5440363" y="4941888"/>
            <a:ext cx="2667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p>
          <a:p>
            <a:pPr eaLnBrk="1" hangingPunct="1">
              <a:lnSpc>
                <a:spcPct val="20000"/>
              </a:lnSpc>
              <a:spcBef>
                <a:spcPct val="50000"/>
              </a:spcBef>
              <a:buClrTx/>
              <a:buSzTx/>
              <a:buFontTx/>
              <a:buNone/>
            </a:pPr>
            <a:endParaRPr lang="en-CA" altLang="en-US" sz="2000">
              <a:latin typeface="Nimbus Roman No9 L" charset="0"/>
            </a:endParaRPr>
          </a:p>
        </p:txBody>
      </p:sp>
    </p:spTree>
    <p:extLst>
      <p:ext uri="{BB962C8B-B14F-4D97-AF65-F5344CB8AC3E}">
        <p14:creationId xmlns:p14="http://schemas.microsoft.com/office/powerpoint/2010/main" val="2307613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3597275" cy="858837"/>
          </a:xfrm>
        </p:spPr>
        <p:txBody>
          <a:bodyPr/>
          <a:lstStyle/>
          <a:p>
            <a:pPr eaLnBrk="1" hangingPunct="1"/>
            <a:r>
              <a:rPr lang="en-US" altLang="zh-CN" dirty="0" smtClean="0">
                <a:ea typeface="SimSun" pitchFamily="2" charset="-122"/>
              </a:rPr>
              <a:t>Branching</a:t>
            </a:r>
          </a:p>
        </p:txBody>
      </p:sp>
      <p:sp>
        <p:nvSpPr>
          <p:cNvPr id="39939" name="Rectangle 4"/>
          <p:cNvSpPr>
            <a:spLocks noChangeArrowheads="1"/>
          </p:cNvSpPr>
          <p:nvPr/>
        </p:nvSpPr>
        <p:spPr bwMode="auto">
          <a:xfrm>
            <a:off x="6470650" y="257175"/>
            <a:ext cx="404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N,R1</a:t>
            </a:r>
            <a:endParaRPr lang="en-CA" altLang="en-US" sz="2400">
              <a:latin typeface="Times New Roman" pitchFamily="18" charset="0"/>
            </a:endParaRPr>
          </a:p>
        </p:txBody>
      </p:sp>
      <p:sp>
        <p:nvSpPr>
          <p:cNvPr id="39940" name="Rectangle 5"/>
          <p:cNvSpPr>
            <a:spLocks noChangeArrowheads="1"/>
          </p:cNvSpPr>
          <p:nvPr/>
        </p:nvSpPr>
        <p:spPr bwMode="auto">
          <a:xfrm>
            <a:off x="5494338" y="257175"/>
            <a:ext cx="4333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Move</a:t>
            </a:r>
            <a:endParaRPr lang="en-CA" altLang="en-US" sz="2400">
              <a:latin typeface="Times New Roman" pitchFamily="18" charset="0"/>
            </a:endParaRPr>
          </a:p>
        </p:txBody>
      </p:sp>
      <p:sp>
        <p:nvSpPr>
          <p:cNvPr id="39941" name="Rectangle 6"/>
          <p:cNvSpPr>
            <a:spLocks noChangeArrowheads="1"/>
          </p:cNvSpPr>
          <p:nvPr/>
        </p:nvSpPr>
        <p:spPr bwMode="auto">
          <a:xfrm>
            <a:off x="4340225" y="6218238"/>
            <a:ext cx="404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a:t>
            </a:r>
            <a:endParaRPr lang="en-CA" altLang="en-US" sz="2400">
              <a:latin typeface="Times New Roman" pitchFamily="18" charset="0"/>
            </a:endParaRPr>
          </a:p>
        </p:txBody>
      </p:sp>
      <p:sp>
        <p:nvSpPr>
          <p:cNvPr id="39942" name="Rectangle 7"/>
          <p:cNvSpPr>
            <a:spLocks noChangeArrowheads="1"/>
          </p:cNvSpPr>
          <p:nvPr/>
        </p:nvSpPr>
        <p:spPr bwMode="auto">
          <a:xfrm>
            <a:off x="4751388" y="621823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9943" name="Rectangle 8"/>
          <p:cNvSpPr>
            <a:spLocks noChangeArrowheads="1"/>
          </p:cNvSpPr>
          <p:nvPr/>
        </p:nvSpPr>
        <p:spPr bwMode="auto">
          <a:xfrm>
            <a:off x="4321175" y="5105400"/>
            <a:ext cx="503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NUM2</a:t>
            </a:r>
            <a:endParaRPr lang="en-CA" altLang="en-US" sz="2400">
              <a:latin typeface="Times New Roman" pitchFamily="18" charset="0"/>
            </a:endParaRPr>
          </a:p>
        </p:txBody>
      </p:sp>
      <p:sp>
        <p:nvSpPr>
          <p:cNvPr id="39944" name="Rectangle 9"/>
          <p:cNvSpPr>
            <a:spLocks noChangeArrowheads="1"/>
          </p:cNvSpPr>
          <p:nvPr/>
        </p:nvSpPr>
        <p:spPr bwMode="auto">
          <a:xfrm>
            <a:off x="4321175" y="4752975"/>
            <a:ext cx="503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NUM1</a:t>
            </a:r>
            <a:endParaRPr lang="en-CA" altLang="en-US" sz="2400">
              <a:latin typeface="Times New Roman" pitchFamily="18" charset="0"/>
            </a:endParaRPr>
          </a:p>
        </p:txBody>
      </p:sp>
      <p:sp>
        <p:nvSpPr>
          <p:cNvPr id="39945" name="Rectangle 10"/>
          <p:cNvSpPr>
            <a:spLocks noChangeArrowheads="1"/>
          </p:cNvSpPr>
          <p:nvPr/>
        </p:nvSpPr>
        <p:spPr bwMode="auto">
          <a:xfrm>
            <a:off x="6470650" y="2622550"/>
            <a:ext cx="6715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R0,SUM</a:t>
            </a:r>
            <a:endParaRPr lang="en-CA" altLang="en-US" sz="2400">
              <a:latin typeface="Times New Roman" pitchFamily="18" charset="0"/>
            </a:endParaRPr>
          </a:p>
        </p:txBody>
      </p:sp>
      <p:sp>
        <p:nvSpPr>
          <p:cNvPr id="39946" name="Rectangle 11"/>
          <p:cNvSpPr>
            <a:spLocks noChangeArrowheads="1"/>
          </p:cNvSpPr>
          <p:nvPr/>
        </p:nvSpPr>
        <p:spPr bwMode="auto">
          <a:xfrm>
            <a:off x="6470650" y="1938338"/>
            <a:ext cx="2270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R1</a:t>
            </a:r>
            <a:endParaRPr lang="en-CA" altLang="en-US" sz="2400">
              <a:latin typeface="Times New Roman" pitchFamily="18" charset="0"/>
            </a:endParaRPr>
          </a:p>
        </p:txBody>
      </p:sp>
      <p:sp>
        <p:nvSpPr>
          <p:cNvPr id="39947" name="Rectangle 12"/>
          <p:cNvSpPr>
            <a:spLocks noChangeArrowheads="1"/>
          </p:cNvSpPr>
          <p:nvPr/>
        </p:nvSpPr>
        <p:spPr bwMode="auto">
          <a:xfrm>
            <a:off x="5414963" y="1449388"/>
            <a:ext cx="16144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"Next" number to R0</a:t>
            </a:r>
            <a:endParaRPr lang="en-CA" altLang="en-US" sz="2400">
              <a:latin typeface="Times New Roman" pitchFamily="18" charset="0"/>
            </a:endParaRPr>
          </a:p>
        </p:txBody>
      </p:sp>
      <p:sp>
        <p:nvSpPr>
          <p:cNvPr id="39948" name="Rectangle 13"/>
          <p:cNvSpPr>
            <a:spLocks noChangeArrowheads="1"/>
          </p:cNvSpPr>
          <p:nvPr/>
        </p:nvSpPr>
        <p:spPr bwMode="auto">
          <a:xfrm>
            <a:off x="228600" y="5105400"/>
            <a:ext cx="38258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500">
                <a:solidFill>
                  <a:srgbClr val="000000"/>
                </a:solidFill>
                <a:latin typeface="Nimbus Roman No9 L" charset="0"/>
              </a:rPr>
              <a:t>Figure 2.10.   Using a loop to add</a:t>
            </a:r>
            <a:r>
              <a:rPr lang="en-US" altLang="zh-CN" sz="1500">
                <a:solidFill>
                  <a:srgbClr val="000000"/>
                </a:solidFill>
                <a:latin typeface="Nimbus Roman No9 L" charset="0"/>
                <a:ea typeface="SimSun" pitchFamily="2" charset="-122"/>
              </a:rPr>
              <a:t> </a:t>
            </a:r>
            <a:r>
              <a:rPr lang="en-US" altLang="zh-CN" sz="1500" i="1">
                <a:solidFill>
                  <a:srgbClr val="000000"/>
                </a:solidFill>
                <a:latin typeface="Nimbus Roman No9 L" charset="0"/>
                <a:ea typeface="SimSun" pitchFamily="2" charset="-122"/>
              </a:rPr>
              <a:t>n</a:t>
            </a:r>
            <a:r>
              <a:rPr lang="en-US" altLang="zh-CN" sz="1500">
                <a:solidFill>
                  <a:srgbClr val="000000"/>
                </a:solidFill>
                <a:latin typeface="Nimbus Roman No9 L" charset="0"/>
                <a:ea typeface="SimSun" pitchFamily="2" charset="-122"/>
              </a:rPr>
              <a:t> numbers.</a:t>
            </a:r>
            <a:endParaRPr lang="en-CA" altLang="en-US" sz="2400">
              <a:latin typeface="Times New Roman" pitchFamily="18" charset="0"/>
            </a:endParaRPr>
          </a:p>
        </p:txBody>
      </p:sp>
      <p:sp>
        <p:nvSpPr>
          <p:cNvPr id="39949" name="Line 14"/>
          <p:cNvSpPr>
            <a:spLocks noChangeShapeType="1"/>
          </p:cNvSpPr>
          <p:nvPr/>
        </p:nvSpPr>
        <p:spPr bwMode="auto">
          <a:xfrm flipH="1">
            <a:off x="5102225" y="6511925"/>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0" name="Line 15"/>
          <p:cNvSpPr>
            <a:spLocks noChangeShapeType="1"/>
          </p:cNvSpPr>
          <p:nvPr/>
        </p:nvSpPr>
        <p:spPr bwMode="auto">
          <a:xfrm flipH="1">
            <a:off x="5102225" y="217488"/>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1" name="Rectangle 16"/>
          <p:cNvSpPr>
            <a:spLocks noChangeArrowheads="1"/>
          </p:cNvSpPr>
          <p:nvPr/>
        </p:nvSpPr>
        <p:spPr bwMode="auto">
          <a:xfrm>
            <a:off x="6470650" y="2289175"/>
            <a:ext cx="4937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LOOP</a:t>
            </a:r>
            <a:endParaRPr lang="en-CA" altLang="en-US" sz="2400">
              <a:latin typeface="Times New Roman" pitchFamily="18" charset="0"/>
            </a:endParaRPr>
          </a:p>
        </p:txBody>
      </p:sp>
      <p:sp>
        <p:nvSpPr>
          <p:cNvPr id="39952" name="Rectangle 17"/>
          <p:cNvSpPr>
            <a:spLocks noChangeArrowheads="1"/>
          </p:cNvSpPr>
          <p:nvPr/>
        </p:nvSpPr>
        <p:spPr bwMode="auto">
          <a:xfrm>
            <a:off x="5494338" y="1938338"/>
            <a:ext cx="8667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Decrement</a:t>
            </a:r>
            <a:endParaRPr lang="en-CA" altLang="en-US" sz="2400">
              <a:latin typeface="Times New Roman" pitchFamily="18" charset="0"/>
            </a:endParaRPr>
          </a:p>
        </p:txBody>
      </p:sp>
      <p:sp>
        <p:nvSpPr>
          <p:cNvPr id="39953" name="Rectangle 18"/>
          <p:cNvSpPr>
            <a:spLocks noChangeArrowheads="1"/>
          </p:cNvSpPr>
          <p:nvPr/>
        </p:nvSpPr>
        <p:spPr bwMode="auto">
          <a:xfrm>
            <a:off x="5494338" y="2622550"/>
            <a:ext cx="4333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Move</a:t>
            </a:r>
            <a:endParaRPr lang="en-CA" altLang="en-US" sz="2400">
              <a:latin typeface="Times New Roman" pitchFamily="18" charset="0"/>
            </a:endParaRPr>
          </a:p>
        </p:txBody>
      </p:sp>
      <p:sp>
        <p:nvSpPr>
          <p:cNvPr id="39954" name="Rectangle 19"/>
          <p:cNvSpPr>
            <a:spLocks noChangeArrowheads="1"/>
          </p:cNvSpPr>
          <p:nvPr/>
        </p:nvSpPr>
        <p:spPr bwMode="auto">
          <a:xfrm>
            <a:off x="4359275" y="920750"/>
            <a:ext cx="4937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dirty="0">
                <a:solidFill>
                  <a:srgbClr val="000000"/>
                </a:solidFill>
                <a:latin typeface="Nimbus Roman No9 L" charset="0"/>
              </a:rPr>
              <a:t>LOOP</a:t>
            </a:r>
            <a:endParaRPr lang="en-CA" altLang="en-US" sz="2400" dirty="0">
              <a:latin typeface="Times New Roman" pitchFamily="18" charset="0"/>
            </a:endParaRPr>
          </a:p>
        </p:txBody>
      </p:sp>
      <p:sp>
        <p:nvSpPr>
          <p:cNvPr id="39955" name="Line 20"/>
          <p:cNvSpPr>
            <a:spLocks noChangeShapeType="1"/>
          </p:cNvSpPr>
          <p:nvPr/>
        </p:nvSpPr>
        <p:spPr bwMode="auto">
          <a:xfrm flipH="1">
            <a:off x="5102225" y="1898650"/>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6" name="Line 21"/>
          <p:cNvSpPr>
            <a:spLocks noChangeShapeType="1"/>
          </p:cNvSpPr>
          <p:nvPr/>
        </p:nvSpPr>
        <p:spPr bwMode="auto">
          <a:xfrm flipV="1">
            <a:off x="5102225" y="1449388"/>
            <a:ext cx="1588" cy="51800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7" name="Line 22"/>
          <p:cNvSpPr>
            <a:spLocks noChangeShapeType="1"/>
          </p:cNvSpPr>
          <p:nvPr/>
        </p:nvSpPr>
        <p:spPr bwMode="auto">
          <a:xfrm flipV="1">
            <a:off x="5102225" y="100013"/>
            <a:ext cx="1588" cy="12319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8" name="Line 23"/>
          <p:cNvSpPr>
            <a:spLocks noChangeShapeType="1"/>
          </p:cNvSpPr>
          <p:nvPr/>
        </p:nvSpPr>
        <p:spPr bwMode="auto">
          <a:xfrm flipV="1">
            <a:off x="7370763" y="1449388"/>
            <a:ext cx="1587" cy="5180012"/>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9" name="Line 24"/>
          <p:cNvSpPr>
            <a:spLocks noChangeShapeType="1"/>
          </p:cNvSpPr>
          <p:nvPr/>
        </p:nvSpPr>
        <p:spPr bwMode="auto">
          <a:xfrm flipV="1">
            <a:off x="7370763" y="100013"/>
            <a:ext cx="1587" cy="123190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0" name="Line 25"/>
          <p:cNvSpPr>
            <a:spLocks noChangeShapeType="1"/>
          </p:cNvSpPr>
          <p:nvPr/>
        </p:nvSpPr>
        <p:spPr bwMode="auto">
          <a:xfrm flipH="1">
            <a:off x="5005388" y="1390650"/>
            <a:ext cx="214312" cy="117475"/>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1" name="Line 26"/>
          <p:cNvSpPr>
            <a:spLocks noChangeShapeType="1"/>
          </p:cNvSpPr>
          <p:nvPr/>
        </p:nvSpPr>
        <p:spPr bwMode="auto">
          <a:xfrm flipH="1">
            <a:off x="5005388" y="1292225"/>
            <a:ext cx="214312" cy="98425"/>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2" name="Line 27"/>
          <p:cNvSpPr>
            <a:spLocks noChangeShapeType="1"/>
          </p:cNvSpPr>
          <p:nvPr/>
        </p:nvSpPr>
        <p:spPr bwMode="auto">
          <a:xfrm flipH="1">
            <a:off x="7253288" y="1390650"/>
            <a:ext cx="214312" cy="117475"/>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3" name="Line 28"/>
          <p:cNvSpPr>
            <a:spLocks noChangeShapeType="1"/>
          </p:cNvSpPr>
          <p:nvPr/>
        </p:nvSpPr>
        <p:spPr bwMode="auto">
          <a:xfrm flipH="1">
            <a:off x="7253288" y="1292225"/>
            <a:ext cx="214312" cy="98425"/>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4" name="Line 29"/>
          <p:cNvSpPr>
            <a:spLocks noChangeShapeType="1"/>
          </p:cNvSpPr>
          <p:nvPr/>
        </p:nvSpPr>
        <p:spPr bwMode="auto">
          <a:xfrm flipH="1">
            <a:off x="5102225" y="550863"/>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5" name="Line 30"/>
          <p:cNvSpPr>
            <a:spLocks noChangeShapeType="1"/>
          </p:cNvSpPr>
          <p:nvPr/>
        </p:nvSpPr>
        <p:spPr bwMode="auto">
          <a:xfrm flipH="1">
            <a:off x="5102225" y="882650"/>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6" name="Line 31"/>
          <p:cNvSpPr>
            <a:spLocks noChangeShapeType="1"/>
          </p:cNvSpPr>
          <p:nvPr/>
        </p:nvSpPr>
        <p:spPr bwMode="auto">
          <a:xfrm flipH="1">
            <a:off x="5102225" y="2251075"/>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7" name="Line 32"/>
          <p:cNvSpPr>
            <a:spLocks noChangeShapeType="1"/>
          </p:cNvSpPr>
          <p:nvPr/>
        </p:nvSpPr>
        <p:spPr bwMode="auto">
          <a:xfrm flipH="1">
            <a:off x="5102225" y="2582863"/>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8" name="Line 33"/>
          <p:cNvSpPr>
            <a:spLocks noChangeShapeType="1"/>
          </p:cNvSpPr>
          <p:nvPr/>
        </p:nvSpPr>
        <p:spPr bwMode="auto">
          <a:xfrm flipH="1">
            <a:off x="5102225" y="2916238"/>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69" name="Line 34"/>
          <p:cNvSpPr>
            <a:spLocks noChangeShapeType="1"/>
          </p:cNvSpPr>
          <p:nvPr/>
        </p:nvSpPr>
        <p:spPr bwMode="auto">
          <a:xfrm flipH="1">
            <a:off x="5102225" y="3248025"/>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0" name="Line 35"/>
          <p:cNvSpPr>
            <a:spLocks noChangeShapeType="1"/>
          </p:cNvSpPr>
          <p:nvPr/>
        </p:nvSpPr>
        <p:spPr bwMode="auto">
          <a:xfrm flipH="1">
            <a:off x="5102225" y="4049713"/>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1" name="Line 36"/>
          <p:cNvSpPr>
            <a:spLocks noChangeShapeType="1"/>
          </p:cNvSpPr>
          <p:nvPr/>
        </p:nvSpPr>
        <p:spPr bwMode="auto">
          <a:xfrm flipH="1">
            <a:off x="5102225" y="4381500"/>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2" name="Line 37"/>
          <p:cNvSpPr>
            <a:spLocks noChangeShapeType="1"/>
          </p:cNvSpPr>
          <p:nvPr/>
        </p:nvSpPr>
        <p:spPr bwMode="auto">
          <a:xfrm flipH="1">
            <a:off x="5102225" y="4713288"/>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3" name="Line 38"/>
          <p:cNvSpPr>
            <a:spLocks noChangeShapeType="1"/>
          </p:cNvSpPr>
          <p:nvPr/>
        </p:nvSpPr>
        <p:spPr bwMode="auto">
          <a:xfrm flipH="1">
            <a:off x="5102225" y="5065713"/>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4" name="Line 39"/>
          <p:cNvSpPr>
            <a:spLocks noChangeShapeType="1"/>
          </p:cNvSpPr>
          <p:nvPr/>
        </p:nvSpPr>
        <p:spPr bwMode="auto">
          <a:xfrm flipH="1">
            <a:off x="5102225" y="5397500"/>
            <a:ext cx="2268538" cy="1588"/>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75" name="Rectangle 40"/>
          <p:cNvSpPr>
            <a:spLocks noChangeArrowheads="1"/>
          </p:cNvSpPr>
          <p:nvPr/>
        </p:nvSpPr>
        <p:spPr bwMode="auto">
          <a:xfrm>
            <a:off x="3578225" y="1684338"/>
            <a:ext cx="3349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loop</a:t>
            </a:r>
            <a:endParaRPr lang="en-CA" altLang="en-US" sz="2400">
              <a:latin typeface="Times New Roman" pitchFamily="18" charset="0"/>
            </a:endParaRPr>
          </a:p>
        </p:txBody>
      </p:sp>
      <p:sp>
        <p:nvSpPr>
          <p:cNvPr id="39976" name="Rectangle 41"/>
          <p:cNvSpPr>
            <a:spLocks noChangeArrowheads="1"/>
          </p:cNvSpPr>
          <p:nvPr/>
        </p:nvSpPr>
        <p:spPr bwMode="auto">
          <a:xfrm>
            <a:off x="3402013" y="1468438"/>
            <a:ext cx="679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Program</a:t>
            </a:r>
            <a:endParaRPr lang="en-CA" altLang="en-US" sz="2400">
              <a:latin typeface="Times New Roman" pitchFamily="18" charset="0"/>
            </a:endParaRPr>
          </a:p>
        </p:txBody>
      </p:sp>
      <p:sp>
        <p:nvSpPr>
          <p:cNvPr id="39977" name="Rectangle 42"/>
          <p:cNvSpPr>
            <a:spLocks noChangeArrowheads="1"/>
          </p:cNvSpPr>
          <p:nvPr/>
        </p:nvSpPr>
        <p:spPr bwMode="auto">
          <a:xfrm>
            <a:off x="5414963" y="1096963"/>
            <a:ext cx="16938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Determine address of</a:t>
            </a:r>
            <a:endParaRPr lang="en-CA" altLang="en-US" sz="2400">
              <a:latin typeface="Times New Roman" pitchFamily="18" charset="0"/>
            </a:endParaRPr>
          </a:p>
        </p:txBody>
      </p:sp>
      <p:sp>
        <p:nvSpPr>
          <p:cNvPr id="39978" name="Rectangle 43"/>
          <p:cNvSpPr>
            <a:spLocks noChangeArrowheads="1"/>
          </p:cNvSpPr>
          <p:nvPr/>
        </p:nvSpPr>
        <p:spPr bwMode="auto">
          <a:xfrm>
            <a:off x="5414963" y="1273175"/>
            <a:ext cx="18303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"Next" number and add</a:t>
            </a:r>
            <a:endParaRPr lang="en-CA" altLang="en-US" sz="2400">
              <a:latin typeface="Times New Roman" pitchFamily="18" charset="0"/>
            </a:endParaRPr>
          </a:p>
        </p:txBody>
      </p:sp>
      <p:sp>
        <p:nvSpPr>
          <p:cNvPr id="39979" name="Rectangle 44"/>
          <p:cNvSpPr>
            <a:spLocks noChangeArrowheads="1"/>
          </p:cNvSpPr>
          <p:nvPr/>
        </p:nvSpPr>
        <p:spPr bwMode="auto">
          <a:xfrm>
            <a:off x="4321175" y="4421188"/>
            <a:ext cx="1285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N</a:t>
            </a:r>
            <a:endParaRPr lang="en-CA" altLang="en-US" sz="2400">
              <a:latin typeface="Times New Roman" pitchFamily="18" charset="0"/>
            </a:endParaRPr>
          </a:p>
        </p:txBody>
      </p:sp>
      <p:sp>
        <p:nvSpPr>
          <p:cNvPr id="39980" name="Rectangle 45"/>
          <p:cNvSpPr>
            <a:spLocks noChangeArrowheads="1"/>
          </p:cNvSpPr>
          <p:nvPr/>
        </p:nvSpPr>
        <p:spPr bwMode="auto">
          <a:xfrm>
            <a:off x="4321175" y="4087813"/>
            <a:ext cx="3952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SUM</a:t>
            </a:r>
            <a:endParaRPr lang="en-CA" altLang="en-US" sz="2400">
              <a:latin typeface="Times New Roman" pitchFamily="18" charset="0"/>
            </a:endParaRPr>
          </a:p>
        </p:txBody>
      </p:sp>
      <p:sp>
        <p:nvSpPr>
          <p:cNvPr id="39981" name="Rectangle 46"/>
          <p:cNvSpPr>
            <a:spLocks noChangeArrowheads="1"/>
          </p:cNvSpPr>
          <p:nvPr/>
        </p:nvSpPr>
        <p:spPr bwMode="auto">
          <a:xfrm>
            <a:off x="6197600" y="4421188"/>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i="1">
                <a:solidFill>
                  <a:srgbClr val="000000"/>
                </a:solidFill>
                <a:latin typeface="Nimbus Roman No9 L" charset="0"/>
              </a:rPr>
              <a:t>n</a:t>
            </a:r>
            <a:endParaRPr lang="en-CA" altLang="en-US" sz="2400">
              <a:latin typeface="Times New Roman" pitchFamily="18" charset="0"/>
            </a:endParaRPr>
          </a:p>
        </p:txBody>
      </p:sp>
      <p:sp>
        <p:nvSpPr>
          <p:cNvPr id="39982" name="Rectangle 47"/>
          <p:cNvSpPr>
            <a:spLocks noChangeArrowheads="1"/>
          </p:cNvSpPr>
          <p:nvPr/>
        </p:nvSpPr>
        <p:spPr bwMode="auto">
          <a:xfrm>
            <a:off x="6470650" y="588963"/>
            <a:ext cx="2270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R0</a:t>
            </a:r>
            <a:endParaRPr lang="en-CA" altLang="en-US" sz="2400">
              <a:latin typeface="Times New Roman" pitchFamily="18" charset="0"/>
            </a:endParaRPr>
          </a:p>
        </p:txBody>
      </p:sp>
      <p:sp>
        <p:nvSpPr>
          <p:cNvPr id="39983" name="Rectangle 48"/>
          <p:cNvSpPr>
            <a:spLocks noChangeArrowheads="1"/>
          </p:cNvSpPr>
          <p:nvPr/>
        </p:nvSpPr>
        <p:spPr bwMode="auto">
          <a:xfrm>
            <a:off x="5494338" y="588963"/>
            <a:ext cx="4238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Clear</a:t>
            </a:r>
            <a:endParaRPr lang="en-CA" altLang="en-US" sz="2400">
              <a:latin typeface="Times New Roman" pitchFamily="18" charset="0"/>
            </a:endParaRPr>
          </a:p>
        </p:txBody>
      </p:sp>
      <p:sp>
        <p:nvSpPr>
          <p:cNvPr id="39984" name="Freeform 49"/>
          <p:cNvSpPr>
            <a:spLocks/>
          </p:cNvSpPr>
          <p:nvPr/>
        </p:nvSpPr>
        <p:spPr bwMode="auto">
          <a:xfrm>
            <a:off x="4125913" y="901700"/>
            <a:ext cx="96837" cy="820738"/>
          </a:xfrm>
          <a:custGeom>
            <a:avLst/>
            <a:gdLst>
              <a:gd name="T0" fmla="*/ 96837 w 5"/>
              <a:gd name="T1" fmla="*/ 0 h 42"/>
              <a:gd name="T2" fmla="*/ 77470 w 5"/>
              <a:gd name="T3" fmla="*/ 19541 h 42"/>
              <a:gd name="T4" fmla="*/ 58102 w 5"/>
              <a:gd name="T5" fmla="*/ 19541 h 42"/>
              <a:gd name="T6" fmla="*/ 58102 w 5"/>
              <a:gd name="T7" fmla="*/ 39083 h 42"/>
              <a:gd name="T8" fmla="*/ 38735 w 5"/>
              <a:gd name="T9" fmla="*/ 39083 h 42"/>
              <a:gd name="T10" fmla="*/ 38735 w 5"/>
              <a:gd name="T11" fmla="*/ 58624 h 42"/>
              <a:gd name="T12" fmla="*/ 38735 w 5"/>
              <a:gd name="T13" fmla="*/ 195414 h 42"/>
              <a:gd name="T14" fmla="*/ 38735 w 5"/>
              <a:gd name="T15" fmla="*/ 410369 h 42"/>
              <a:gd name="T16" fmla="*/ 38735 w 5"/>
              <a:gd name="T17" fmla="*/ 605783 h 42"/>
              <a:gd name="T18" fmla="*/ 38735 w 5"/>
              <a:gd name="T19" fmla="*/ 762114 h 42"/>
              <a:gd name="T20" fmla="*/ 38735 w 5"/>
              <a:gd name="T21" fmla="*/ 781655 h 42"/>
              <a:gd name="T22" fmla="*/ 38735 w 5"/>
              <a:gd name="T23" fmla="*/ 781655 h 42"/>
              <a:gd name="T24" fmla="*/ 38735 w 5"/>
              <a:gd name="T25" fmla="*/ 801197 h 42"/>
              <a:gd name="T26" fmla="*/ 19367 w 5"/>
              <a:gd name="T27" fmla="*/ 801197 h 42"/>
              <a:gd name="T28" fmla="*/ 0 w 5"/>
              <a:gd name="T29" fmla="*/ 820738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42"/>
              <a:gd name="T47" fmla="*/ 5 w 5"/>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42">
                <a:moveTo>
                  <a:pt x="5" y="0"/>
                </a:moveTo>
                <a:lnTo>
                  <a:pt x="4" y="1"/>
                </a:lnTo>
                <a:lnTo>
                  <a:pt x="3" y="1"/>
                </a:lnTo>
                <a:lnTo>
                  <a:pt x="3" y="2"/>
                </a:lnTo>
                <a:lnTo>
                  <a:pt x="2" y="2"/>
                </a:lnTo>
                <a:lnTo>
                  <a:pt x="2" y="3"/>
                </a:lnTo>
                <a:lnTo>
                  <a:pt x="2" y="10"/>
                </a:lnTo>
                <a:lnTo>
                  <a:pt x="2" y="21"/>
                </a:lnTo>
                <a:lnTo>
                  <a:pt x="2" y="31"/>
                </a:lnTo>
                <a:lnTo>
                  <a:pt x="2" y="39"/>
                </a:lnTo>
                <a:lnTo>
                  <a:pt x="2" y="40"/>
                </a:lnTo>
                <a:lnTo>
                  <a:pt x="2" y="41"/>
                </a:lnTo>
                <a:lnTo>
                  <a:pt x="1" y="41"/>
                </a:lnTo>
                <a:lnTo>
                  <a:pt x="0" y="4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85" name="Freeform 50"/>
          <p:cNvSpPr>
            <a:spLocks/>
          </p:cNvSpPr>
          <p:nvPr/>
        </p:nvSpPr>
        <p:spPr bwMode="auto">
          <a:xfrm>
            <a:off x="4125913" y="1722438"/>
            <a:ext cx="96837" cy="822325"/>
          </a:xfrm>
          <a:custGeom>
            <a:avLst/>
            <a:gdLst>
              <a:gd name="T0" fmla="*/ 96837 w 5"/>
              <a:gd name="T1" fmla="*/ 822325 h 42"/>
              <a:gd name="T2" fmla="*/ 77470 w 5"/>
              <a:gd name="T3" fmla="*/ 802746 h 42"/>
              <a:gd name="T4" fmla="*/ 58102 w 5"/>
              <a:gd name="T5" fmla="*/ 783167 h 42"/>
              <a:gd name="T6" fmla="*/ 38735 w 5"/>
              <a:gd name="T7" fmla="*/ 783167 h 42"/>
              <a:gd name="T8" fmla="*/ 38735 w 5"/>
              <a:gd name="T9" fmla="*/ 763588 h 42"/>
              <a:gd name="T10" fmla="*/ 38735 w 5"/>
              <a:gd name="T11" fmla="*/ 606954 h 42"/>
              <a:gd name="T12" fmla="*/ 38735 w 5"/>
              <a:gd name="T13" fmla="*/ 411163 h 42"/>
              <a:gd name="T14" fmla="*/ 38735 w 5"/>
              <a:gd name="T15" fmla="*/ 195792 h 42"/>
              <a:gd name="T16" fmla="*/ 38735 w 5"/>
              <a:gd name="T17" fmla="*/ 58738 h 42"/>
              <a:gd name="T18" fmla="*/ 38735 w 5"/>
              <a:gd name="T19" fmla="*/ 39158 h 42"/>
              <a:gd name="T20" fmla="*/ 38735 w 5"/>
              <a:gd name="T21" fmla="*/ 39158 h 42"/>
              <a:gd name="T22" fmla="*/ 38735 w 5"/>
              <a:gd name="T23" fmla="*/ 19579 h 42"/>
              <a:gd name="T24" fmla="*/ 19367 w 5"/>
              <a:gd name="T25" fmla="*/ 19579 h 42"/>
              <a:gd name="T26" fmla="*/ 0 w 5"/>
              <a:gd name="T27" fmla="*/ 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2"/>
              <a:gd name="T44" fmla="*/ 5 w 5"/>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2">
                <a:moveTo>
                  <a:pt x="5" y="42"/>
                </a:moveTo>
                <a:lnTo>
                  <a:pt x="4" y="41"/>
                </a:lnTo>
                <a:lnTo>
                  <a:pt x="3" y="40"/>
                </a:lnTo>
                <a:lnTo>
                  <a:pt x="2" y="40"/>
                </a:lnTo>
                <a:lnTo>
                  <a:pt x="2" y="39"/>
                </a:lnTo>
                <a:lnTo>
                  <a:pt x="2" y="31"/>
                </a:lnTo>
                <a:lnTo>
                  <a:pt x="2" y="21"/>
                </a:lnTo>
                <a:lnTo>
                  <a:pt x="2" y="10"/>
                </a:lnTo>
                <a:lnTo>
                  <a:pt x="2" y="3"/>
                </a:lnTo>
                <a:lnTo>
                  <a:pt x="2" y="2"/>
                </a:lnTo>
                <a:lnTo>
                  <a:pt x="2" y="1"/>
                </a:lnTo>
                <a:lnTo>
                  <a:pt x="1" y="1"/>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86" name="Freeform 51"/>
          <p:cNvSpPr>
            <a:spLocks/>
          </p:cNvSpPr>
          <p:nvPr/>
        </p:nvSpPr>
        <p:spPr bwMode="auto">
          <a:xfrm>
            <a:off x="6237288" y="3502025"/>
            <a:ext cx="19050" cy="19050"/>
          </a:xfrm>
          <a:custGeom>
            <a:avLst/>
            <a:gdLst>
              <a:gd name="T0" fmla="*/ 0 w 1"/>
              <a:gd name="T1" fmla="*/ 0 h 1"/>
              <a:gd name="T2" fmla="*/ 0 w 1"/>
              <a:gd name="T3" fmla="*/ 0 h 1"/>
              <a:gd name="T4" fmla="*/ 0 w 1"/>
              <a:gd name="T5" fmla="*/ 19050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87" name="Freeform 52"/>
          <p:cNvSpPr>
            <a:spLocks/>
          </p:cNvSpPr>
          <p:nvPr/>
        </p:nvSpPr>
        <p:spPr bwMode="auto">
          <a:xfrm>
            <a:off x="6237288" y="3638550"/>
            <a:ext cx="19050" cy="19050"/>
          </a:xfrm>
          <a:custGeom>
            <a:avLst/>
            <a:gdLst>
              <a:gd name="T0" fmla="*/ 0 w 1"/>
              <a:gd name="T1" fmla="*/ 0 h 1"/>
              <a:gd name="T2" fmla="*/ 0 w 1"/>
              <a:gd name="T3" fmla="*/ 0 h 1"/>
              <a:gd name="T4" fmla="*/ 0 w 1"/>
              <a:gd name="T5" fmla="*/ 19050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88" name="Freeform 53"/>
          <p:cNvSpPr>
            <a:spLocks/>
          </p:cNvSpPr>
          <p:nvPr/>
        </p:nvSpPr>
        <p:spPr bwMode="auto">
          <a:xfrm>
            <a:off x="6237288" y="3775075"/>
            <a:ext cx="19050" cy="20638"/>
          </a:xfrm>
          <a:custGeom>
            <a:avLst/>
            <a:gdLst>
              <a:gd name="T0" fmla="*/ 0 w 1"/>
              <a:gd name="T1" fmla="*/ 0 h 1"/>
              <a:gd name="T2" fmla="*/ 0 w 1"/>
              <a:gd name="T3" fmla="*/ 0 h 1"/>
              <a:gd name="T4" fmla="*/ 0 w 1"/>
              <a:gd name="T5" fmla="*/ 20638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89" name="Freeform 54"/>
          <p:cNvSpPr>
            <a:spLocks/>
          </p:cNvSpPr>
          <p:nvPr/>
        </p:nvSpPr>
        <p:spPr bwMode="auto">
          <a:xfrm>
            <a:off x="6237288" y="5672138"/>
            <a:ext cx="19050" cy="19050"/>
          </a:xfrm>
          <a:custGeom>
            <a:avLst/>
            <a:gdLst>
              <a:gd name="T0" fmla="*/ 0 w 1"/>
              <a:gd name="T1" fmla="*/ 0 h 1"/>
              <a:gd name="T2" fmla="*/ 0 w 1"/>
              <a:gd name="T3" fmla="*/ 0 h 1"/>
              <a:gd name="T4" fmla="*/ 0 w 1"/>
              <a:gd name="T5" fmla="*/ 19050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90" name="Freeform 55"/>
          <p:cNvSpPr>
            <a:spLocks/>
          </p:cNvSpPr>
          <p:nvPr/>
        </p:nvSpPr>
        <p:spPr bwMode="auto">
          <a:xfrm>
            <a:off x="6237288" y="5789613"/>
            <a:ext cx="19050" cy="19050"/>
          </a:xfrm>
          <a:custGeom>
            <a:avLst/>
            <a:gdLst>
              <a:gd name="T0" fmla="*/ 0 w 1"/>
              <a:gd name="T1" fmla="*/ 0 h 1"/>
              <a:gd name="T2" fmla="*/ 0 w 1"/>
              <a:gd name="T3" fmla="*/ 0 h 1"/>
              <a:gd name="T4" fmla="*/ 0 w 1"/>
              <a:gd name="T5" fmla="*/ 19050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91" name="Freeform 56"/>
          <p:cNvSpPr>
            <a:spLocks/>
          </p:cNvSpPr>
          <p:nvPr/>
        </p:nvSpPr>
        <p:spPr bwMode="auto">
          <a:xfrm>
            <a:off x="6237288" y="5926138"/>
            <a:ext cx="19050" cy="19050"/>
          </a:xfrm>
          <a:custGeom>
            <a:avLst/>
            <a:gdLst>
              <a:gd name="T0" fmla="*/ 0 w 1"/>
              <a:gd name="T1" fmla="*/ 0 h 1"/>
              <a:gd name="T2" fmla="*/ 0 w 1"/>
              <a:gd name="T3" fmla="*/ 0 h 1"/>
              <a:gd name="T4" fmla="*/ 0 w 1"/>
              <a:gd name="T5" fmla="*/ 19050 h 1"/>
              <a:gd name="T6" fmla="*/ 1905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992" name="Rectangle 57"/>
          <p:cNvSpPr>
            <a:spLocks noChangeArrowheads="1"/>
          </p:cNvSpPr>
          <p:nvPr/>
        </p:nvSpPr>
        <p:spPr bwMode="auto">
          <a:xfrm>
            <a:off x="5494338" y="2289175"/>
            <a:ext cx="7635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400">
                <a:solidFill>
                  <a:srgbClr val="000000"/>
                </a:solidFill>
                <a:latin typeface="Nimbus Roman No9 L" charset="0"/>
              </a:rPr>
              <a:t>Branch&gt;0</a:t>
            </a:r>
            <a:endParaRPr lang="en-CA" altLang="en-US" sz="2400">
              <a:latin typeface="Times New Roman" pitchFamily="18" charset="0"/>
            </a:endParaRPr>
          </a:p>
        </p:txBody>
      </p:sp>
      <p:sp>
        <p:nvSpPr>
          <p:cNvPr id="39993" name="Text Box 58"/>
          <p:cNvSpPr txBox="1">
            <a:spLocks noChangeArrowheads="1"/>
          </p:cNvSpPr>
          <p:nvPr/>
        </p:nvSpPr>
        <p:spPr bwMode="auto">
          <a:xfrm>
            <a:off x="6130925" y="3281363"/>
            <a:ext cx="393700" cy="676275"/>
          </a:xfrm>
          <a:prstGeom prst="rect">
            <a:avLst/>
          </a:prstGeom>
          <a:solidFill>
            <a:schemeClr val="bg1"/>
          </a:solidFill>
          <a:ln w="9525">
            <a:solidFill>
              <a:schemeClr val="bg1"/>
            </a:solidFill>
            <a:miter lim="800000"/>
            <a:headEnd/>
            <a:tailEnd/>
          </a:ln>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p>
        </p:txBody>
      </p:sp>
      <p:sp>
        <p:nvSpPr>
          <p:cNvPr id="39994" name="Text Box 59"/>
          <p:cNvSpPr txBox="1">
            <a:spLocks noChangeArrowheads="1"/>
          </p:cNvSpPr>
          <p:nvPr/>
        </p:nvSpPr>
        <p:spPr bwMode="auto">
          <a:xfrm>
            <a:off x="6130925" y="5427663"/>
            <a:ext cx="393700" cy="676275"/>
          </a:xfrm>
          <a:prstGeom prst="rect">
            <a:avLst/>
          </a:prstGeom>
          <a:solidFill>
            <a:schemeClr val="bg1"/>
          </a:solidFill>
          <a:ln w="9525">
            <a:solidFill>
              <a:schemeClr val="bg1"/>
            </a:solidFill>
            <a:miter lim="800000"/>
            <a:headEnd/>
            <a:tailEnd/>
          </a:ln>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lnSpc>
                <a:spcPct val="20000"/>
              </a:lnSpc>
              <a:spcBef>
                <a:spcPct val="50000"/>
              </a:spcBef>
              <a:buClrTx/>
              <a:buSzTx/>
              <a:buFontTx/>
              <a:buNone/>
            </a:pPr>
            <a:endParaRPr lang="zh-CN" altLang="en-US" sz="20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endParaRPr lang="en-US" altLang="zh-CN" sz="1600">
              <a:latin typeface="Nimbus Roman No9 L" charset="0"/>
              <a:ea typeface="SimSun" pitchFamily="2" charset="-122"/>
            </a:endParaRPr>
          </a:p>
          <a:p>
            <a:pPr eaLnBrk="1" hangingPunct="1">
              <a:lnSpc>
                <a:spcPct val="20000"/>
              </a:lnSpc>
              <a:spcBef>
                <a:spcPct val="50000"/>
              </a:spcBef>
              <a:buClrTx/>
              <a:buSzTx/>
              <a:buFontTx/>
              <a:buNone/>
            </a:pPr>
            <a:r>
              <a:rPr lang="en-CA" altLang="en-US" sz="1600">
                <a:latin typeface="Nimbus Roman No9 L" charset="0"/>
              </a:rPr>
              <a:t>•</a:t>
            </a:r>
          </a:p>
        </p:txBody>
      </p:sp>
      <p:sp>
        <p:nvSpPr>
          <p:cNvPr id="39995" name="Line 60"/>
          <p:cNvSpPr>
            <a:spLocks noChangeShapeType="1"/>
          </p:cNvSpPr>
          <p:nvPr/>
        </p:nvSpPr>
        <p:spPr bwMode="auto">
          <a:xfrm flipH="1">
            <a:off x="5102225" y="6180138"/>
            <a:ext cx="2268538" cy="1587"/>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96" name="Text Box 61"/>
          <p:cNvSpPr txBox="1">
            <a:spLocks noChangeArrowheads="1"/>
          </p:cNvSpPr>
          <p:nvPr/>
        </p:nvSpPr>
        <p:spPr bwMode="auto">
          <a:xfrm>
            <a:off x="669925" y="23225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800">
                <a:ea typeface="SimSun" pitchFamily="2" charset="-122"/>
              </a:rPr>
              <a:t>Branch target</a:t>
            </a:r>
          </a:p>
        </p:txBody>
      </p:sp>
      <p:sp>
        <p:nvSpPr>
          <p:cNvPr id="39997" name="Text Box 62"/>
          <p:cNvSpPr txBox="1">
            <a:spLocks noChangeArrowheads="1"/>
          </p:cNvSpPr>
          <p:nvPr/>
        </p:nvSpPr>
        <p:spPr bwMode="auto">
          <a:xfrm>
            <a:off x="685800" y="2971800"/>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800">
                <a:ea typeface="SimSun" pitchFamily="2" charset="-122"/>
              </a:rPr>
              <a:t>Conditional branch</a:t>
            </a:r>
          </a:p>
        </p:txBody>
      </p:sp>
    </p:spTree>
    <p:extLst>
      <p:ext uri="{BB962C8B-B14F-4D97-AF65-F5344CB8AC3E}">
        <p14:creationId xmlns:p14="http://schemas.microsoft.com/office/powerpoint/2010/main" val="27963797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ea typeface="SimSun" pitchFamily="2" charset="-122"/>
              </a:rPr>
              <a:t>Condition Codes</a:t>
            </a:r>
          </a:p>
        </p:txBody>
      </p:sp>
      <p:sp>
        <p:nvSpPr>
          <p:cNvPr id="40963" name="Rectangle 3"/>
          <p:cNvSpPr>
            <a:spLocks noGrp="1" noChangeArrowheads="1"/>
          </p:cNvSpPr>
          <p:nvPr>
            <p:ph type="body" idx="1"/>
          </p:nvPr>
        </p:nvSpPr>
        <p:spPr/>
        <p:txBody>
          <a:bodyPr/>
          <a:lstStyle/>
          <a:p>
            <a:pPr eaLnBrk="1" hangingPunct="1"/>
            <a:r>
              <a:rPr lang="en-US" altLang="zh-CN" smtClean="0">
                <a:ea typeface="SimSun" pitchFamily="2" charset="-122"/>
              </a:rPr>
              <a:t>Condition code flags</a:t>
            </a:r>
          </a:p>
          <a:p>
            <a:pPr eaLnBrk="1" hangingPunct="1"/>
            <a:r>
              <a:rPr lang="en-US" altLang="zh-CN" smtClean="0">
                <a:ea typeface="SimSun" pitchFamily="2" charset="-122"/>
              </a:rPr>
              <a:t>Condition code register / status register</a:t>
            </a:r>
          </a:p>
          <a:p>
            <a:pPr eaLnBrk="1" hangingPunct="1"/>
            <a:r>
              <a:rPr lang="en-US" altLang="zh-CN" smtClean="0">
                <a:ea typeface="SimSun" pitchFamily="2" charset="-122"/>
              </a:rPr>
              <a:t>N (negative)</a:t>
            </a:r>
          </a:p>
          <a:p>
            <a:pPr eaLnBrk="1" hangingPunct="1"/>
            <a:r>
              <a:rPr lang="en-US" altLang="zh-CN" smtClean="0">
                <a:ea typeface="SimSun" pitchFamily="2" charset="-122"/>
              </a:rPr>
              <a:t>Z (zero)</a:t>
            </a:r>
          </a:p>
          <a:p>
            <a:pPr eaLnBrk="1" hangingPunct="1"/>
            <a:r>
              <a:rPr lang="en-US" altLang="zh-CN" smtClean="0">
                <a:ea typeface="SimSun" pitchFamily="2" charset="-122"/>
              </a:rPr>
              <a:t>V (overflow)</a:t>
            </a:r>
          </a:p>
          <a:p>
            <a:pPr eaLnBrk="1" hangingPunct="1"/>
            <a:r>
              <a:rPr lang="en-US" altLang="zh-CN" smtClean="0">
                <a:ea typeface="SimSun" pitchFamily="2" charset="-122"/>
              </a:rPr>
              <a:t>C (carry)</a:t>
            </a:r>
          </a:p>
          <a:p>
            <a:pPr eaLnBrk="1" hangingPunct="1"/>
            <a:r>
              <a:rPr lang="en-US" altLang="zh-CN" smtClean="0">
                <a:ea typeface="SimSun" pitchFamily="2" charset="-122"/>
              </a:rPr>
              <a:t>Different instructions affect different flags</a:t>
            </a:r>
          </a:p>
        </p:txBody>
      </p:sp>
    </p:spTree>
    <p:extLst>
      <p:ext uri="{BB962C8B-B14F-4D97-AF65-F5344CB8AC3E}">
        <p14:creationId xmlns:p14="http://schemas.microsoft.com/office/powerpoint/2010/main" val="1090060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IN" b="1" dirty="0" smtClean="0"/>
              <a:t/>
            </a:r>
            <a:br>
              <a:rPr lang="en-IN" b="1" dirty="0" smtClean="0"/>
            </a:br>
            <a:r>
              <a:rPr lang="en-IN" b="1" dirty="0" smtClean="0"/>
              <a:t>Module </a:t>
            </a:r>
            <a:r>
              <a:rPr lang="en-IN" b="1" dirty="0"/>
              <a:t>– 4</a:t>
            </a:r>
            <a:r>
              <a:rPr lang="en-IN" dirty="0"/>
              <a:t/>
            </a:r>
            <a:br>
              <a:rPr lang="en-IN" dirty="0"/>
            </a:br>
            <a:endParaRPr lang="en-IN" dirty="0"/>
          </a:p>
        </p:txBody>
      </p:sp>
      <p:sp>
        <p:nvSpPr>
          <p:cNvPr id="4" name="Subtitle 3"/>
          <p:cNvSpPr>
            <a:spLocks noGrp="1"/>
          </p:cNvSpPr>
          <p:nvPr>
            <p:ph type="subTitle" idx="1"/>
          </p:nvPr>
        </p:nvSpPr>
        <p:spPr>
          <a:xfrm>
            <a:off x="381000" y="1143000"/>
            <a:ext cx="8458200" cy="5181600"/>
          </a:xfrm>
        </p:spPr>
        <p:txBody>
          <a:bodyPr/>
          <a:lstStyle/>
          <a:p>
            <a:pPr algn="just"/>
            <a:r>
              <a:rPr lang="en-IN" dirty="0">
                <a:solidFill>
                  <a:schemeClr val="tx1"/>
                </a:solidFill>
              </a:rPr>
              <a:t>Arithmetic: Numbers, Arithmetic Operations and Characters, Addition and Subtraction </a:t>
            </a:r>
            <a:r>
              <a:rPr lang="en-IN" dirty="0" smtClean="0">
                <a:solidFill>
                  <a:schemeClr val="tx1"/>
                </a:solidFill>
              </a:rPr>
              <a:t>of Signed </a:t>
            </a:r>
            <a:r>
              <a:rPr lang="en-IN" dirty="0">
                <a:solidFill>
                  <a:schemeClr val="tx1"/>
                </a:solidFill>
              </a:rPr>
              <a:t>Numbers, Design of Fast Adders, Multiplication of Positive Numbers, </a:t>
            </a:r>
            <a:r>
              <a:rPr lang="en-IN" dirty="0" smtClean="0">
                <a:solidFill>
                  <a:schemeClr val="tx1"/>
                </a:solidFill>
              </a:rPr>
              <a:t>Signed Operand </a:t>
            </a:r>
            <a:r>
              <a:rPr lang="en-IN" dirty="0">
                <a:solidFill>
                  <a:schemeClr val="tx1"/>
                </a:solidFill>
              </a:rPr>
              <a:t>Multiplication, Fast Multiplication, Integer Division</a:t>
            </a:r>
            <a:r>
              <a:rPr lang="en-IN" sz="2400" dirty="0"/>
              <a:t>.</a:t>
            </a:r>
            <a:endParaRPr lang="en-IN" dirty="0">
              <a:solidFill>
                <a:schemeClr val="tx1"/>
              </a:solidFill>
            </a:endParaRPr>
          </a:p>
        </p:txBody>
      </p:sp>
    </p:spTree>
    <p:extLst>
      <p:ext uri="{BB962C8B-B14F-4D97-AF65-F5344CB8AC3E}">
        <p14:creationId xmlns:p14="http://schemas.microsoft.com/office/powerpoint/2010/main" val="735718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ctrTitle"/>
          </p:nvPr>
        </p:nvSpPr>
        <p:spPr/>
        <p:txBody>
          <a:bodyPr/>
          <a:lstStyle/>
          <a:p>
            <a:pPr eaLnBrk="1" hangingPunct="1"/>
            <a:r>
              <a:rPr lang="en-US" altLang="zh-CN" smtClean="0">
                <a:ea typeface="SimSun" pitchFamily="2" charset="-122"/>
              </a:rPr>
              <a:t>Addressing Modes</a:t>
            </a:r>
          </a:p>
        </p:txBody>
      </p:sp>
      <p:sp>
        <p:nvSpPr>
          <p:cNvPr id="44035"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40558160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mtClean="0">
                <a:ea typeface="SimSun" pitchFamily="2" charset="-122"/>
              </a:rPr>
              <a:t>Generating Memory Addresses</a:t>
            </a:r>
          </a:p>
        </p:txBody>
      </p:sp>
      <p:sp>
        <p:nvSpPr>
          <p:cNvPr id="56323" name="Rectangle 3"/>
          <p:cNvSpPr>
            <a:spLocks noGrp="1" noChangeArrowheads="1"/>
          </p:cNvSpPr>
          <p:nvPr>
            <p:ph type="body" idx="1"/>
          </p:nvPr>
        </p:nvSpPr>
        <p:spPr/>
        <p:txBody>
          <a:bodyPr/>
          <a:lstStyle/>
          <a:p>
            <a:pPr eaLnBrk="1" hangingPunct="1"/>
            <a:r>
              <a:rPr lang="en-US" altLang="zh-CN" smtClean="0">
                <a:ea typeface="SimSun" pitchFamily="2" charset="-122"/>
              </a:rPr>
              <a:t>How to specify the address of branch target?</a:t>
            </a:r>
          </a:p>
          <a:p>
            <a:pPr eaLnBrk="1" hangingPunct="1"/>
            <a:r>
              <a:rPr lang="en-US" altLang="zh-CN" smtClean="0">
                <a:ea typeface="SimSun" pitchFamily="2" charset="-122"/>
              </a:rPr>
              <a:t>Can we give the memory operand address directly in a single Add instruction in the loop?</a:t>
            </a:r>
          </a:p>
          <a:p>
            <a:pPr eaLnBrk="1" hangingPunct="1"/>
            <a:r>
              <a:rPr lang="en-US" altLang="zh-CN" smtClean="0">
                <a:ea typeface="SimSun" pitchFamily="2" charset="-122"/>
              </a:rPr>
              <a:t>Use a register to hold the address of NUM1; then increment by 4 on each pass through the loop.</a:t>
            </a:r>
          </a:p>
        </p:txBody>
      </p:sp>
    </p:spTree>
    <p:extLst>
      <p:ext uri="{BB962C8B-B14F-4D97-AF65-F5344CB8AC3E}">
        <p14:creationId xmlns:p14="http://schemas.microsoft.com/office/powerpoint/2010/main" val="1672439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122238"/>
            <a:ext cx="7543800" cy="792162"/>
          </a:xfrm>
        </p:spPr>
        <p:txBody>
          <a:bodyPr/>
          <a:lstStyle/>
          <a:p>
            <a:pPr eaLnBrk="1" hangingPunct="1"/>
            <a:r>
              <a:rPr lang="en-US" altLang="en-US" smtClean="0"/>
              <a:t>Addressing Modes</a:t>
            </a:r>
          </a:p>
        </p:txBody>
      </p:sp>
      <p:sp>
        <p:nvSpPr>
          <p:cNvPr id="339971" name="Rectangle 3"/>
          <p:cNvSpPr>
            <a:spLocks noGrp="1" noChangeArrowheads="1"/>
          </p:cNvSpPr>
          <p:nvPr>
            <p:ph type="body" idx="1"/>
          </p:nvPr>
        </p:nvSpPr>
        <p:spPr>
          <a:xfrm>
            <a:off x="431800" y="1089025"/>
            <a:ext cx="8280400" cy="4957763"/>
          </a:xfrm>
        </p:spPr>
        <p:txBody>
          <a:bodyPr/>
          <a:lstStyle/>
          <a:p>
            <a:pPr eaLnBrk="1" hangingPunct="1"/>
            <a:endParaRPr lang="en-US" altLang="en-US" smtClean="0"/>
          </a:p>
          <a:p>
            <a:pPr eaLnBrk="1" hangingPunct="1"/>
            <a:r>
              <a:rPr lang="en-US" altLang="en-US" smtClean="0"/>
              <a:t>Implied</a:t>
            </a:r>
          </a:p>
          <a:p>
            <a:pPr lvl="1" eaLnBrk="1" hangingPunct="1"/>
            <a:r>
              <a:rPr lang="en-US" altLang="en-US" smtClean="0"/>
              <a:t>AC is implied in “ADD   M[AR]” in “One-Address” instr.</a:t>
            </a:r>
          </a:p>
          <a:p>
            <a:pPr lvl="1" eaLnBrk="1" hangingPunct="1"/>
            <a:r>
              <a:rPr lang="en-US" altLang="en-US" smtClean="0"/>
              <a:t>TOS is implied in “ADD” in “Zero-Address” instr.</a:t>
            </a:r>
          </a:p>
          <a:p>
            <a:pPr eaLnBrk="1" hangingPunct="1"/>
            <a:r>
              <a:rPr lang="en-US" altLang="en-US" smtClean="0"/>
              <a:t>Immediate</a:t>
            </a:r>
          </a:p>
          <a:p>
            <a:pPr lvl="1" eaLnBrk="1" hangingPunct="1"/>
            <a:r>
              <a:rPr lang="en-US" altLang="en-US" smtClean="0"/>
              <a:t>The use of a constant in “MOV   R1, 5”, i.e. R1 ← 5</a:t>
            </a:r>
          </a:p>
          <a:p>
            <a:pPr eaLnBrk="1" hangingPunct="1"/>
            <a:r>
              <a:rPr lang="en-US" altLang="en-US" smtClean="0"/>
              <a:t>Register</a:t>
            </a:r>
          </a:p>
          <a:p>
            <a:pPr lvl="1" eaLnBrk="1" hangingPunct="1"/>
            <a:r>
              <a:rPr lang="en-US" altLang="en-US" smtClean="0"/>
              <a:t>Indicate which register holds the operand</a:t>
            </a:r>
          </a:p>
        </p:txBody>
      </p:sp>
      <p:sp>
        <p:nvSpPr>
          <p:cNvPr id="46084" name="AutoShape 4"/>
          <p:cNvSpPr>
            <a:spLocks noChangeArrowheads="1"/>
          </p:cNvSpPr>
          <p:nvPr/>
        </p:nvSpPr>
        <p:spPr bwMode="auto">
          <a:xfrm>
            <a:off x="2771775" y="1325563"/>
            <a:ext cx="4262438" cy="663575"/>
          </a:xfrm>
          <a:prstGeom prst="cube">
            <a:avLst>
              <a:gd name="adj" fmla="val 45694"/>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latin typeface="Times New Roman" pitchFamily="18" charset="0"/>
              <a:cs typeface="Times New Roman" pitchFamily="18" charset="0"/>
            </a:endParaRPr>
          </a:p>
        </p:txBody>
      </p:sp>
      <p:sp>
        <p:nvSpPr>
          <p:cNvPr id="46085" name="WordArt 5"/>
          <p:cNvSpPr>
            <a:spLocks noChangeArrowheads="1" noChangeShapeType="1" noTextEdit="1"/>
          </p:cNvSpPr>
          <p:nvPr/>
        </p:nvSpPr>
        <p:spPr bwMode="auto">
          <a:xfrm>
            <a:off x="2952750" y="1363663"/>
            <a:ext cx="3806825" cy="212725"/>
          </a:xfrm>
          <a:prstGeom prst="rect">
            <a:avLst/>
          </a:prstGeom>
        </p:spPr>
        <p:txBody>
          <a:bodyPr wrap="none" fromWordArt="1">
            <a:prstTxWarp prst="textPlain">
              <a:avLst>
                <a:gd name="adj" fmla="val 49167"/>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Instruction</a:t>
            </a:r>
          </a:p>
        </p:txBody>
      </p:sp>
      <p:sp>
        <p:nvSpPr>
          <p:cNvPr id="46086" name="Text Box 6"/>
          <p:cNvSpPr txBox="1">
            <a:spLocks noChangeArrowheads="1"/>
          </p:cNvSpPr>
          <p:nvPr/>
        </p:nvSpPr>
        <p:spPr bwMode="auto">
          <a:xfrm>
            <a:off x="2771775" y="1628775"/>
            <a:ext cx="900113"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Opcode</a:t>
            </a:r>
          </a:p>
        </p:txBody>
      </p:sp>
      <p:sp>
        <p:nvSpPr>
          <p:cNvPr id="46087" name="Text Box 7"/>
          <p:cNvSpPr txBox="1">
            <a:spLocks noChangeArrowheads="1"/>
          </p:cNvSpPr>
          <p:nvPr/>
        </p:nvSpPr>
        <p:spPr bwMode="auto">
          <a:xfrm>
            <a:off x="3671888" y="1628775"/>
            <a:ext cx="720725"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Mode</a:t>
            </a:r>
          </a:p>
        </p:txBody>
      </p:sp>
      <p:sp>
        <p:nvSpPr>
          <p:cNvPr id="46088" name="Text Box 8"/>
          <p:cNvSpPr txBox="1">
            <a:spLocks noChangeArrowheads="1"/>
          </p:cNvSpPr>
          <p:nvPr/>
        </p:nvSpPr>
        <p:spPr bwMode="auto">
          <a:xfrm>
            <a:off x="4392613" y="1628775"/>
            <a:ext cx="2339975" cy="360363"/>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a:t>
            </a:r>
          </a:p>
        </p:txBody>
      </p:sp>
      <p:sp>
        <p:nvSpPr>
          <p:cNvPr id="339977" name="Line 9"/>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415953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9971">
                                            <p:txEl>
                                              <p:pRg st="1" end="1"/>
                                            </p:txEl>
                                          </p:spTgt>
                                        </p:tgtEl>
                                        <p:attrNameLst>
                                          <p:attrName>style.visibility</p:attrName>
                                        </p:attrNameLst>
                                      </p:cBhvr>
                                      <p:to>
                                        <p:strVal val="visible"/>
                                      </p:to>
                                    </p:set>
                                    <p:animEffect transition="in" filter="wipe(left)">
                                      <p:cBhvr>
                                        <p:cTn id="7" dur="500"/>
                                        <p:tgtEl>
                                          <p:spTgt spid="339971">
                                            <p:txEl>
                                              <p:pRg st="1" end="1"/>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39971">
                                            <p:txEl>
                                              <p:pRg st="2" end="2"/>
                                            </p:txEl>
                                          </p:spTgt>
                                        </p:tgtEl>
                                        <p:attrNameLst>
                                          <p:attrName>style.visibility</p:attrName>
                                        </p:attrNameLst>
                                      </p:cBhvr>
                                      <p:to>
                                        <p:strVal val="visible"/>
                                      </p:to>
                                    </p:set>
                                    <p:animEffect transition="in" filter="wipe(left)">
                                      <p:cBhvr>
                                        <p:cTn id="11" dur="500"/>
                                        <p:tgtEl>
                                          <p:spTgt spid="339971">
                                            <p:txEl>
                                              <p:pRg st="2" end="2"/>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9971">
                                            <p:txEl>
                                              <p:pRg st="3" end="3"/>
                                            </p:txEl>
                                          </p:spTgt>
                                        </p:tgtEl>
                                        <p:attrNameLst>
                                          <p:attrName>style.visibility</p:attrName>
                                        </p:attrNameLst>
                                      </p:cBhvr>
                                      <p:to>
                                        <p:strVal val="visible"/>
                                      </p:to>
                                    </p:set>
                                    <p:animEffect transition="in" filter="wipe(left)">
                                      <p:cBhvr>
                                        <p:cTn id="15" dur="500"/>
                                        <p:tgtEl>
                                          <p:spTgt spid="33997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39971">
                                            <p:txEl>
                                              <p:pRg st="4" end="4"/>
                                            </p:txEl>
                                          </p:spTgt>
                                        </p:tgtEl>
                                        <p:attrNameLst>
                                          <p:attrName>style.visibility</p:attrName>
                                        </p:attrNameLst>
                                      </p:cBhvr>
                                      <p:to>
                                        <p:strVal val="visible"/>
                                      </p:to>
                                    </p:set>
                                    <p:animEffect transition="in" filter="wipe(left)">
                                      <p:cBhvr>
                                        <p:cTn id="20" dur="500"/>
                                        <p:tgtEl>
                                          <p:spTgt spid="339971">
                                            <p:txEl>
                                              <p:pRg st="4" end="4"/>
                                            </p:txEl>
                                          </p:spTgt>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39971">
                                            <p:txEl>
                                              <p:pRg st="5" end="5"/>
                                            </p:txEl>
                                          </p:spTgt>
                                        </p:tgtEl>
                                        <p:attrNameLst>
                                          <p:attrName>style.visibility</p:attrName>
                                        </p:attrNameLst>
                                      </p:cBhvr>
                                      <p:to>
                                        <p:strVal val="visible"/>
                                      </p:to>
                                    </p:set>
                                    <p:animEffect transition="in" filter="wipe(left)">
                                      <p:cBhvr>
                                        <p:cTn id="24" dur="500"/>
                                        <p:tgtEl>
                                          <p:spTgt spid="33997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39971">
                                            <p:txEl>
                                              <p:pRg st="6" end="6"/>
                                            </p:txEl>
                                          </p:spTgt>
                                        </p:tgtEl>
                                        <p:attrNameLst>
                                          <p:attrName>style.visibility</p:attrName>
                                        </p:attrNameLst>
                                      </p:cBhvr>
                                      <p:to>
                                        <p:strVal val="visible"/>
                                      </p:to>
                                    </p:set>
                                    <p:animEffect transition="in" filter="wipe(left)">
                                      <p:cBhvr>
                                        <p:cTn id="29" dur="500"/>
                                        <p:tgtEl>
                                          <p:spTgt spid="339971">
                                            <p:txEl>
                                              <p:pRg st="6" end="6"/>
                                            </p:txEl>
                                          </p:spTgt>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339971">
                                            <p:txEl>
                                              <p:pRg st="7" end="7"/>
                                            </p:txEl>
                                          </p:spTgt>
                                        </p:tgtEl>
                                        <p:attrNameLst>
                                          <p:attrName>style.visibility</p:attrName>
                                        </p:attrNameLst>
                                      </p:cBhvr>
                                      <p:to>
                                        <p:strVal val="visible"/>
                                      </p:to>
                                    </p:set>
                                    <p:animEffect transition="in" filter="wipe(left)">
                                      <p:cBhvr>
                                        <p:cTn id="33" dur="500"/>
                                        <p:tgtEl>
                                          <p:spTgt spid="339971">
                                            <p:txEl>
                                              <p:pRg st="7" end="7"/>
                                            </p:txEl>
                                          </p:spTgt>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39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Addressing Modes</a:t>
            </a:r>
          </a:p>
        </p:txBody>
      </p:sp>
      <p:sp>
        <p:nvSpPr>
          <p:cNvPr id="340995" name="Rectangle 3"/>
          <p:cNvSpPr>
            <a:spLocks noGrp="1" noChangeArrowheads="1"/>
          </p:cNvSpPr>
          <p:nvPr>
            <p:ph type="body" idx="1"/>
          </p:nvPr>
        </p:nvSpPr>
        <p:spPr>
          <a:xfrm>
            <a:off x="381000" y="1371600"/>
            <a:ext cx="8280400" cy="4316413"/>
          </a:xfrm>
        </p:spPr>
        <p:txBody>
          <a:bodyPr/>
          <a:lstStyle/>
          <a:p>
            <a:pPr eaLnBrk="1" hangingPunct="1"/>
            <a:r>
              <a:rPr lang="en-US" altLang="en-US" smtClean="0"/>
              <a:t>Register Indirect</a:t>
            </a:r>
          </a:p>
          <a:p>
            <a:pPr lvl="1" eaLnBrk="1" hangingPunct="1"/>
            <a:r>
              <a:rPr lang="en-US" altLang="en-US" smtClean="0"/>
              <a:t>Indicate the register that holds the number of the register that holds the operand</a:t>
            </a:r>
          </a:p>
          <a:p>
            <a:pPr lvl="2" eaLnBrk="1" hangingPunct="1">
              <a:buFont typeface="Wingdings" pitchFamily="2" charset="2"/>
              <a:buNone/>
            </a:pPr>
            <a:r>
              <a:rPr lang="en-US" altLang="en-US" sz="2800" smtClean="0"/>
              <a:t>MOV	  R1, (R2)</a:t>
            </a:r>
          </a:p>
          <a:p>
            <a:pPr eaLnBrk="1" hangingPunct="1"/>
            <a:r>
              <a:rPr lang="en-US" altLang="en-US" smtClean="0"/>
              <a:t>Autoincrement / Autodecrement</a:t>
            </a:r>
          </a:p>
          <a:p>
            <a:pPr lvl="1" eaLnBrk="1" hangingPunct="1"/>
            <a:r>
              <a:rPr lang="en-US" altLang="en-US" smtClean="0"/>
              <a:t>Access &amp; update in 1 instr.</a:t>
            </a:r>
          </a:p>
          <a:p>
            <a:pPr eaLnBrk="1" hangingPunct="1"/>
            <a:r>
              <a:rPr lang="en-US" altLang="en-US" smtClean="0"/>
              <a:t>Direct Address</a:t>
            </a:r>
          </a:p>
          <a:p>
            <a:pPr lvl="1" eaLnBrk="1" hangingPunct="1"/>
            <a:r>
              <a:rPr lang="en-US" altLang="en-US" smtClean="0"/>
              <a:t>Use the given address to access a memory location</a:t>
            </a:r>
          </a:p>
        </p:txBody>
      </p:sp>
      <p:sp>
        <p:nvSpPr>
          <p:cNvPr id="340996" name="Text Box 4"/>
          <p:cNvSpPr txBox="1">
            <a:spLocks noChangeArrowheads="1"/>
          </p:cNvSpPr>
          <p:nvPr/>
        </p:nvSpPr>
        <p:spPr bwMode="auto">
          <a:xfrm>
            <a:off x="6732588" y="2528888"/>
            <a:ext cx="1439862"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R1</a:t>
            </a:r>
          </a:p>
        </p:txBody>
      </p:sp>
      <p:sp>
        <p:nvSpPr>
          <p:cNvPr id="340997" name="Text Box 5"/>
          <p:cNvSpPr txBox="1">
            <a:spLocks noChangeArrowheads="1"/>
          </p:cNvSpPr>
          <p:nvPr/>
        </p:nvSpPr>
        <p:spPr bwMode="auto">
          <a:xfrm>
            <a:off x="6732588" y="3249613"/>
            <a:ext cx="1439862"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R2 = </a:t>
            </a:r>
            <a:r>
              <a:rPr lang="en-US" altLang="en-US" sz="2000" b="1">
                <a:solidFill>
                  <a:schemeClr val="accent1"/>
                </a:solidFill>
                <a:latin typeface="Times New Roman" pitchFamily="18" charset="0"/>
                <a:cs typeface="Times New Roman" pitchFamily="18" charset="0"/>
              </a:rPr>
              <a:t>3</a:t>
            </a:r>
          </a:p>
        </p:txBody>
      </p:sp>
      <p:sp>
        <p:nvSpPr>
          <p:cNvPr id="340998" name="Text Box 6"/>
          <p:cNvSpPr txBox="1">
            <a:spLocks noChangeArrowheads="1"/>
          </p:cNvSpPr>
          <p:nvPr/>
        </p:nvSpPr>
        <p:spPr bwMode="auto">
          <a:xfrm>
            <a:off x="6732588" y="3968750"/>
            <a:ext cx="1439862"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R3 = </a:t>
            </a:r>
            <a:r>
              <a:rPr lang="en-US" altLang="en-US" sz="2000" b="1">
                <a:solidFill>
                  <a:schemeClr val="accent2"/>
                </a:solidFill>
                <a:latin typeface="Times New Roman" pitchFamily="18" charset="0"/>
                <a:cs typeface="Times New Roman" pitchFamily="18" charset="0"/>
              </a:rPr>
              <a:t>5</a:t>
            </a:r>
          </a:p>
        </p:txBody>
      </p:sp>
      <p:cxnSp>
        <p:nvCxnSpPr>
          <p:cNvPr id="340999" name="AutoShape 7"/>
          <p:cNvCxnSpPr>
            <a:cxnSpLocks noChangeShapeType="1"/>
            <a:stCxn id="340997" idx="3"/>
            <a:endCxn id="340998" idx="1"/>
          </p:cNvCxnSpPr>
          <p:nvPr/>
        </p:nvCxnSpPr>
        <p:spPr bwMode="auto">
          <a:xfrm flipH="1">
            <a:off x="6718300" y="3429000"/>
            <a:ext cx="1468438" cy="719138"/>
          </a:xfrm>
          <a:prstGeom prst="curvedConnector5">
            <a:avLst>
              <a:gd name="adj1" fmla="val -14486"/>
              <a:gd name="adj2" fmla="val 49889"/>
              <a:gd name="adj3" fmla="val 114593"/>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1000" name="AutoShape 8"/>
          <p:cNvCxnSpPr>
            <a:cxnSpLocks noChangeShapeType="1"/>
            <a:stCxn id="340998" idx="3"/>
            <a:endCxn id="340996" idx="3"/>
          </p:cNvCxnSpPr>
          <p:nvPr/>
        </p:nvCxnSpPr>
        <p:spPr bwMode="auto">
          <a:xfrm flipV="1">
            <a:off x="8186738" y="2708275"/>
            <a:ext cx="1587" cy="1439863"/>
          </a:xfrm>
          <a:prstGeom prst="curvedConnector3">
            <a:avLst>
              <a:gd name="adj1" fmla="val 32000009"/>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1001" name="Line 9"/>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455535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wipe(left)">
                                      <p:cBhvr>
                                        <p:cTn id="7" dur="500"/>
                                        <p:tgtEl>
                                          <p:spTgt spid="340995">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0995">
                                            <p:txEl>
                                              <p:pRg st="1" end="1"/>
                                            </p:txEl>
                                          </p:spTgt>
                                        </p:tgtEl>
                                        <p:attrNameLst>
                                          <p:attrName>style.visibility</p:attrName>
                                        </p:attrNameLst>
                                      </p:cBhvr>
                                      <p:to>
                                        <p:strVal val="visible"/>
                                      </p:to>
                                    </p:set>
                                    <p:animEffect transition="in" filter="wipe(left)">
                                      <p:cBhvr>
                                        <p:cTn id="11" dur="500"/>
                                        <p:tgtEl>
                                          <p:spTgt spid="340995">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0995">
                                            <p:txEl>
                                              <p:pRg st="2" end="2"/>
                                            </p:txEl>
                                          </p:spTgt>
                                        </p:tgtEl>
                                        <p:attrNameLst>
                                          <p:attrName>style.visibility</p:attrName>
                                        </p:attrNameLst>
                                      </p:cBhvr>
                                      <p:to>
                                        <p:strVal val="visible"/>
                                      </p:to>
                                    </p:set>
                                    <p:animEffect transition="in" filter="wipe(left)">
                                      <p:cBhvr>
                                        <p:cTn id="15" dur="500"/>
                                        <p:tgtEl>
                                          <p:spTgt spid="340995">
                                            <p:txEl>
                                              <p:pRg st="2" end="2"/>
                                            </p:txEl>
                                          </p:spTgt>
                                        </p:tgtEl>
                                      </p:cBhvr>
                                    </p:animEffect>
                                  </p:childTnLst>
                                </p:cTn>
                              </p:par>
                            </p:childTnLst>
                          </p:cTn>
                        </p:par>
                        <p:par>
                          <p:cTn id="16" fill="hold" nodeType="afterGroup">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40996"/>
                                        </p:tgtEl>
                                        <p:attrNameLst>
                                          <p:attrName>style.visibility</p:attrName>
                                        </p:attrNameLst>
                                      </p:cBhvr>
                                      <p:to>
                                        <p:strVal val="visible"/>
                                      </p:to>
                                    </p:set>
                                    <p:animEffect transition="in" filter="wipe(up)">
                                      <p:cBhvr>
                                        <p:cTn id="19" dur="500"/>
                                        <p:tgtEl>
                                          <p:spTgt spid="340996"/>
                                        </p:tgtEl>
                                      </p:cBhvr>
                                    </p:animEffect>
                                  </p:childTnLst>
                                </p:cTn>
                              </p:par>
                            </p:childTnLst>
                          </p:cTn>
                        </p:par>
                        <p:par>
                          <p:cTn id="20" fill="hold" nodeType="afterGroup">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340997"/>
                                        </p:tgtEl>
                                        <p:attrNameLst>
                                          <p:attrName>style.visibility</p:attrName>
                                        </p:attrNameLst>
                                      </p:cBhvr>
                                      <p:to>
                                        <p:strVal val="visible"/>
                                      </p:to>
                                    </p:set>
                                    <p:animEffect transition="in" filter="wipe(up)">
                                      <p:cBhvr>
                                        <p:cTn id="23" dur="500"/>
                                        <p:tgtEl>
                                          <p:spTgt spid="340997"/>
                                        </p:tgtEl>
                                      </p:cBhvr>
                                    </p:animEffect>
                                  </p:childTnLst>
                                </p:cTn>
                              </p:par>
                            </p:childTnLst>
                          </p:cTn>
                        </p:par>
                        <p:par>
                          <p:cTn id="24" fill="hold" nodeType="afterGroup">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340998"/>
                                        </p:tgtEl>
                                        <p:attrNameLst>
                                          <p:attrName>style.visibility</p:attrName>
                                        </p:attrNameLst>
                                      </p:cBhvr>
                                      <p:to>
                                        <p:strVal val="visible"/>
                                      </p:to>
                                    </p:set>
                                    <p:animEffect transition="in" filter="wipe(up)">
                                      <p:cBhvr>
                                        <p:cTn id="27" dur="500"/>
                                        <p:tgtEl>
                                          <p:spTgt spid="3409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40999"/>
                                        </p:tgtEl>
                                        <p:attrNameLst>
                                          <p:attrName>style.visibility</p:attrName>
                                        </p:attrNameLst>
                                      </p:cBhvr>
                                      <p:to>
                                        <p:strVal val="visible"/>
                                      </p:to>
                                    </p:set>
                                    <p:animEffect transition="in" filter="wipe(up)">
                                      <p:cBhvr>
                                        <p:cTn id="32" dur="500"/>
                                        <p:tgtEl>
                                          <p:spTgt spid="340999"/>
                                        </p:tgtEl>
                                      </p:cBhvr>
                                    </p:animEffec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341000"/>
                                        </p:tgtEl>
                                        <p:attrNameLst>
                                          <p:attrName>style.visibility</p:attrName>
                                        </p:attrNameLst>
                                      </p:cBhvr>
                                      <p:to>
                                        <p:strVal val="visible"/>
                                      </p:to>
                                    </p:set>
                                    <p:animEffect transition="in" filter="wipe(down)">
                                      <p:cBhvr>
                                        <p:cTn id="36" dur="500"/>
                                        <p:tgtEl>
                                          <p:spTgt spid="34100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40995">
                                            <p:txEl>
                                              <p:pRg st="3" end="3"/>
                                            </p:txEl>
                                          </p:spTgt>
                                        </p:tgtEl>
                                        <p:attrNameLst>
                                          <p:attrName>style.visibility</p:attrName>
                                        </p:attrNameLst>
                                      </p:cBhvr>
                                      <p:to>
                                        <p:strVal val="visible"/>
                                      </p:to>
                                    </p:set>
                                    <p:animEffect transition="in" filter="wipe(left)">
                                      <p:cBhvr>
                                        <p:cTn id="41" dur="500"/>
                                        <p:tgtEl>
                                          <p:spTgt spid="340995">
                                            <p:txEl>
                                              <p:pRg st="3" end="3"/>
                                            </p:txEl>
                                          </p:spTgt>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340995">
                                            <p:txEl>
                                              <p:pRg st="4" end="4"/>
                                            </p:txEl>
                                          </p:spTgt>
                                        </p:tgtEl>
                                        <p:attrNameLst>
                                          <p:attrName>style.visibility</p:attrName>
                                        </p:attrNameLst>
                                      </p:cBhvr>
                                      <p:to>
                                        <p:strVal val="visible"/>
                                      </p:to>
                                    </p:set>
                                    <p:animEffect transition="in" filter="wipe(left)">
                                      <p:cBhvr>
                                        <p:cTn id="45" dur="500"/>
                                        <p:tgtEl>
                                          <p:spTgt spid="340995">
                                            <p:txEl>
                                              <p:pRg st="4" end="4"/>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40995">
                                            <p:txEl>
                                              <p:pRg st="5" end="5"/>
                                            </p:txEl>
                                          </p:spTgt>
                                        </p:tgtEl>
                                        <p:attrNameLst>
                                          <p:attrName>style.visibility</p:attrName>
                                        </p:attrNameLst>
                                      </p:cBhvr>
                                      <p:to>
                                        <p:strVal val="visible"/>
                                      </p:to>
                                    </p:set>
                                    <p:animEffect transition="in" filter="wipe(left)">
                                      <p:cBhvr>
                                        <p:cTn id="50" dur="500"/>
                                        <p:tgtEl>
                                          <p:spTgt spid="340995">
                                            <p:txEl>
                                              <p:pRg st="5" end="5"/>
                                            </p:txEl>
                                          </p:spTgt>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340995">
                                            <p:txEl>
                                              <p:pRg st="6" end="6"/>
                                            </p:txEl>
                                          </p:spTgt>
                                        </p:tgtEl>
                                        <p:attrNameLst>
                                          <p:attrName>style.visibility</p:attrName>
                                        </p:attrNameLst>
                                      </p:cBhvr>
                                      <p:to>
                                        <p:strVal val="visible"/>
                                      </p:to>
                                    </p:set>
                                    <p:animEffect transition="in" filter="wipe(left)">
                                      <p:cBhvr>
                                        <p:cTn id="54" dur="500"/>
                                        <p:tgtEl>
                                          <p:spTgt spid="340995">
                                            <p:txEl>
                                              <p:pRg st="6" end="6"/>
                                            </p:txEl>
                                          </p:spTgt>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341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6" grpId="0" animBg="1"/>
      <p:bldP spid="340997" grpId="0" animBg="1"/>
      <p:bldP spid="340998" grpId="0" animBg="1"/>
      <p:bldP spid="34100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122238"/>
            <a:ext cx="7543800" cy="792162"/>
          </a:xfrm>
        </p:spPr>
        <p:txBody>
          <a:bodyPr/>
          <a:lstStyle/>
          <a:p>
            <a:pPr eaLnBrk="1" hangingPunct="1"/>
            <a:r>
              <a:rPr lang="en-US" altLang="en-US" smtClean="0"/>
              <a:t>Addressing Modes</a:t>
            </a:r>
          </a:p>
        </p:txBody>
      </p:sp>
      <p:sp>
        <p:nvSpPr>
          <p:cNvPr id="342019" name="Rectangle 3"/>
          <p:cNvSpPr>
            <a:spLocks noGrp="1" noChangeArrowheads="1"/>
          </p:cNvSpPr>
          <p:nvPr>
            <p:ph type="body" idx="1"/>
          </p:nvPr>
        </p:nvSpPr>
        <p:spPr>
          <a:xfrm>
            <a:off x="457200" y="990600"/>
            <a:ext cx="8229600" cy="1960563"/>
          </a:xfrm>
        </p:spPr>
        <p:txBody>
          <a:bodyPr/>
          <a:lstStyle/>
          <a:p>
            <a:pPr eaLnBrk="1" hangingPunct="1"/>
            <a:r>
              <a:rPr lang="en-US" altLang="en-US" smtClean="0"/>
              <a:t>Indirect Address</a:t>
            </a:r>
          </a:p>
          <a:p>
            <a:pPr lvl="1" eaLnBrk="1" hangingPunct="1"/>
            <a:r>
              <a:rPr lang="en-US" altLang="en-US" smtClean="0"/>
              <a:t>Indicate the memory location that holds the address of the memory location that holds the data</a:t>
            </a:r>
          </a:p>
        </p:txBody>
      </p:sp>
      <p:sp>
        <p:nvSpPr>
          <p:cNvPr id="342020" name="Text Box 4"/>
          <p:cNvSpPr txBox="1">
            <a:spLocks noChangeArrowheads="1"/>
          </p:cNvSpPr>
          <p:nvPr/>
        </p:nvSpPr>
        <p:spPr bwMode="auto">
          <a:xfrm>
            <a:off x="3851275" y="28892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AR = </a:t>
            </a:r>
            <a:r>
              <a:rPr lang="en-US" altLang="en-US" sz="2000" b="1">
                <a:solidFill>
                  <a:schemeClr val="accent1"/>
                </a:solidFill>
                <a:latin typeface="Times New Roman" pitchFamily="18" charset="0"/>
                <a:cs typeface="Times New Roman" pitchFamily="18" charset="0"/>
              </a:rPr>
              <a:t>101</a:t>
            </a:r>
          </a:p>
        </p:txBody>
      </p:sp>
      <p:cxnSp>
        <p:nvCxnSpPr>
          <p:cNvPr id="342021" name="AutoShape 5"/>
          <p:cNvCxnSpPr>
            <a:cxnSpLocks noChangeShapeType="1"/>
            <a:stCxn id="342020" idx="3"/>
            <a:endCxn id="48142" idx="1"/>
          </p:cNvCxnSpPr>
          <p:nvPr/>
        </p:nvCxnSpPr>
        <p:spPr bwMode="auto">
          <a:xfrm>
            <a:off x="5305425" y="3068638"/>
            <a:ext cx="708025" cy="1262062"/>
          </a:xfrm>
          <a:prstGeom prst="curvedConnector3">
            <a:avLst>
              <a:gd name="adj1" fmla="val 48880"/>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grpSp>
        <p:nvGrpSpPr>
          <p:cNvPr id="2" name="Group 6"/>
          <p:cNvGrpSpPr>
            <a:grpSpLocks/>
          </p:cNvGrpSpPr>
          <p:nvPr/>
        </p:nvGrpSpPr>
        <p:grpSpPr bwMode="auto">
          <a:xfrm>
            <a:off x="6011863" y="2528888"/>
            <a:ext cx="2341562" cy="3779837"/>
            <a:chOff x="3787" y="1593"/>
            <a:chExt cx="1475" cy="2381"/>
          </a:xfrm>
        </p:grpSpPr>
        <p:sp>
          <p:nvSpPr>
            <p:cNvPr id="48140" name="AutoShape 7"/>
            <p:cNvSpPr>
              <a:spLocks noChangeArrowheads="1"/>
            </p:cNvSpPr>
            <p:nvPr/>
          </p:nvSpPr>
          <p:spPr bwMode="auto">
            <a:xfrm>
              <a:off x="4127" y="1818"/>
              <a:ext cx="1135" cy="2156"/>
            </a:xfrm>
            <a:prstGeom prst="cube">
              <a:avLst>
                <a:gd name="adj" fmla="val 9514"/>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48141" name="Text Box 8"/>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100</a:t>
              </a:r>
              <a:endParaRPr lang="en-US" altLang="en-US" sz="2000" b="1">
                <a:solidFill>
                  <a:schemeClr val="accent1"/>
                </a:solidFill>
                <a:cs typeface="Arial" pitchFamily="34" charset="0"/>
              </a:endParaRPr>
            </a:p>
          </p:txBody>
        </p:sp>
        <p:sp>
          <p:nvSpPr>
            <p:cNvPr id="48142" name="Text Box 9"/>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101</a:t>
              </a:r>
              <a:endParaRPr lang="en-US" altLang="en-US" sz="2000" b="1">
                <a:solidFill>
                  <a:schemeClr val="accent1"/>
                </a:solidFill>
                <a:cs typeface="Arial" pitchFamily="34" charset="0"/>
              </a:endParaRPr>
            </a:p>
          </p:txBody>
        </p:sp>
        <p:sp>
          <p:nvSpPr>
            <p:cNvPr id="48143" name="Text Box 10"/>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102</a:t>
              </a:r>
              <a:endParaRPr lang="en-US" altLang="en-US" sz="2000" b="1">
                <a:solidFill>
                  <a:schemeClr val="accent1"/>
                </a:solidFill>
                <a:cs typeface="Arial" pitchFamily="34" charset="0"/>
              </a:endParaRPr>
            </a:p>
          </p:txBody>
        </p:sp>
        <p:sp>
          <p:nvSpPr>
            <p:cNvPr id="48144" name="Text Box 11"/>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103</a:t>
              </a:r>
              <a:endParaRPr lang="en-US" altLang="en-US" sz="2000" b="1">
                <a:solidFill>
                  <a:schemeClr val="accent1"/>
                </a:solidFill>
                <a:cs typeface="Arial" pitchFamily="34" charset="0"/>
              </a:endParaRPr>
            </a:p>
          </p:txBody>
        </p:sp>
        <p:sp>
          <p:nvSpPr>
            <p:cNvPr id="48145" name="Text Box 12"/>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104</a:t>
              </a:r>
              <a:endParaRPr lang="en-US" altLang="en-US" sz="2000" b="1">
                <a:solidFill>
                  <a:schemeClr val="accent1"/>
                </a:solidFill>
                <a:cs typeface="Arial" pitchFamily="34" charset="0"/>
              </a:endParaRPr>
            </a:p>
          </p:txBody>
        </p:sp>
        <p:sp>
          <p:nvSpPr>
            <p:cNvPr id="48146" name="Line 13"/>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47" name="Line 14"/>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48" name="Line 15"/>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49" name="Line 16"/>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50" name="Line 17"/>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51" name="Line 18"/>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8152" name="WordArt 19"/>
            <p:cNvSpPr>
              <a:spLocks noChangeArrowheads="1" noChangeShapeType="1" noTextEdit="1"/>
            </p:cNvSpPr>
            <p:nvPr/>
          </p:nvSpPr>
          <p:spPr bwMode="auto">
            <a:xfrm>
              <a:off x="4127" y="1593"/>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grpSp>
      <p:sp>
        <p:nvSpPr>
          <p:cNvPr id="342036" name="Text Box 20"/>
          <p:cNvSpPr txBox="1">
            <a:spLocks noChangeArrowheads="1"/>
          </p:cNvSpPr>
          <p:nvPr/>
        </p:nvSpPr>
        <p:spPr bwMode="auto">
          <a:xfrm>
            <a:off x="6551613" y="41497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0  1  0  4</a:t>
            </a:r>
          </a:p>
        </p:txBody>
      </p:sp>
      <p:cxnSp>
        <p:nvCxnSpPr>
          <p:cNvPr id="342037" name="AutoShape 21"/>
          <p:cNvCxnSpPr>
            <a:cxnSpLocks noChangeShapeType="1"/>
            <a:stCxn id="342036" idx="3"/>
            <a:endCxn id="48145" idx="1"/>
          </p:cNvCxnSpPr>
          <p:nvPr/>
        </p:nvCxnSpPr>
        <p:spPr bwMode="auto">
          <a:xfrm flipH="1">
            <a:off x="6018213" y="4330700"/>
            <a:ext cx="2154237" cy="1081088"/>
          </a:xfrm>
          <a:prstGeom prst="curvedConnector5">
            <a:avLst>
              <a:gd name="adj1" fmla="val -21519"/>
              <a:gd name="adj2" fmla="val 43903"/>
              <a:gd name="adj3" fmla="val 120116"/>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2038" name="Text Box 22"/>
          <p:cNvSpPr txBox="1">
            <a:spLocks noChangeArrowheads="1"/>
          </p:cNvSpPr>
          <p:nvPr/>
        </p:nvSpPr>
        <p:spPr bwMode="auto">
          <a:xfrm>
            <a:off x="6551613" y="52292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1  1  0  A</a:t>
            </a:r>
          </a:p>
        </p:txBody>
      </p:sp>
      <p:cxnSp>
        <p:nvCxnSpPr>
          <p:cNvPr id="342039" name="AutoShape 23"/>
          <p:cNvCxnSpPr>
            <a:cxnSpLocks noChangeShapeType="1"/>
          </p:cNvCxnSpPr>
          <p:nvPr/>
        </p:nvCxnSpPr>
        <p:spPr bwMode="auto">
          <a:xfrm rot="5400000">
            <a:off x="6902451" y="6038850"/>
            <a:ext cx="900112" cy="1587"/>
          </a:xfrm>
          <a:prstGeom prst="curvedConnector3">
            <a:avLst>
              <a:gd name="adj1" fmla="val 49912"/>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2040" name="Line 2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483841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2019">
                                            <p:txEl>
                                              <p:pRg st="0" end="0"/>
                                            </p:txEl>
                                          </p:spTgt>
                                        </p:tgtEl>
                                        <p:attrNameLst>
                                          <p:attrName>style.visibility</p:attrName>
                                        </p:attrNameLst>
                                      </p:cBhvr>
                                      <p:to>
                                        <p:strVal val="visible"/>
                                      </p:to>
                                    </p:set>
                                    <p:animEffect transition="in" filter="wipe(left)">
                                      <p:cBhvr>
                                        <p:cTn id="7" dur="500"/>
                                        <p:tgtEl>
                                          <p:spTgt spid="342019">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2019">
                                            <p:txEl>
                                              <p:pRg st="1" end="1"/>
                                            </p:txEl>
                                          </p:spTgt>
                                        </p:tgtEl>
                                        <p:attrNameLst>
                                          <p:attrName>style.visibility</p:attrName>
                                        </p:attrNameLst>
                                      </p:cBhvr>
                                      <p:to>
                                        <p:strVal val="visible"/>
                                      </p:to>
                                    </p:set>
                                    <p:animEffect transition="in" filter="wipe(left)">
                                      <p:cBhvr>
                                        <p:cTn id="11" dur="500"/>
                                        <p:tgtEl>
                                          <p:spTgt spid="342019">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42020"/>
                                        </p:tgtEl>
                                        <p:attrNameLst>
                                          <p:attrName>style.visibility</p:attrName>
                                        </p:attrNameLst>
                                      </p:cBhvr>
                                      <p:to>
                                        <p:strVal val="visible"/>
                                      </p:to>
                                    </p:set>
                                    <p:animEffect transition="in" filter="wipe(up)">
                                      <p:cBhvr>
                                        <p:cTn id="20" dur="500"/>
                                        <p:tgtEl>
                                          <p:spTgt spid="342020"/>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342021"/>
                                        </p:tgtEl>
                                        <p:attrNameLst>
                                          <p:attrName>style.visibility</p:attrName>
                                        </p:attrNameLst>
                                      </p:cBhvr>
                                      <p:to>
                                        <p:strVal val="visible"/>
                                      </p:to>
                                    </p:set>
                                    <p:animEffect transition="in" filter="wipe(up)">
                                      <p:cBhvr>
                                        <p:cTn id="24" dur="500"/>
                                        <p:tgtEl>
                                          <p:spTgt spid="342021"/>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42036"/>
                                        </p:tgtEl>
                                        <p:attrNameLst>
                                          <p:attrName>style.visibility</p:attrName>
                                        </p:attrNameLst>
                                      </p:cBhvr>
                                      <p:to>
                                        <p:strVal val="visible"/>
                                      </p:to>
                                    </p:set>
                                    <p:animEffect transition="in" filter="wipe(left)">
                                      <p:cBhvr>
                                        <p:cTn id="28" dur="500"/>
                                        <p:tgtEl>
                                          <p:spTgt spid="342036"/>
                                        </p:tgtEl>
                                      </p:cBhvr>
                                    </p:animEffect>
                                  </p:childTnLst>
                                </p:cTn>
                              </p:par>
                            </p:childTnLst>
                          </p:cTn>
                        </p:par>
                        <p:par>
                          <p:cTn id="29" fill="hold" nodeType="afterGroup">
                            <p:stCondLst>
                              <p:cond delay="1500"/>
                            </p:stCondLst>
                            <p:childTnLst>
                              <p:par>
                                <p:cTn id="30" presetID="22" presetClass="entr" presetSubtype="1" fill="hold" nodeType="afterEffect">
                                  <p:stCondLst>
                                    <p:cond delay="0"/>
                                  </p:stCondLst>
                                  <p:childTnLst>
                                    <p:set>
                                      <p:cBhvr>
                                        <p:cTn id="31" dur="1" fill="hold">
                                          <p:stCondLst>
                                            <p:cond delay="0"/>
                                          </p:stCondLst>
                                        </p:cTn>
                                        <p:tgtEl>
                                          <p:spTgt spid="342037"/>
                                        </p:tgtEl>
                                        <p:attrNameLst>
                                          <p:attrName>style.visibility</p:attrName>
                                        </p:attrNameLst>
                                      </p:cBhvr>
                                      <p:to>
                                        <p:strVal val="visible"/>
                                      </p:to>
                                    </p:set>
                                    <p:animEffect transition="in" filter="wipe(up)">
                                      <p:cBhvr>
                                        <p:cTn id="32" dur="500"/>
                                        <p:tgtEl>
                                          <p:spTgt spid="342037"/>
                                        </p:tgtEl>
                                      </p:cBhvr>
                                    </p:animEffect>
                                  </p:childTnLst>
                                </p:cTn>
                              </p:par>
                            </p:childTnLst>
                          </p:cTn>
                        </p:par>
                        <p:par>
                          <p:cTn id="33" fill="hold" nodeType="afterGroup">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42038"/>
                                        </p:tgtEl>
                                        <p:attrNameLst>
                                          <p:attrName>style.visibility</p:attrName>
                                        </p:attrNameLst>
                                      </p:cBhvr>
                                      <p:to>
                                        <p:strVal val="visible"/>
                                      </p:to>
                                    </p:set>
                                    <p:animEffect transition="in" filter="wipe(left)">
                                      <p:cBhvr>
                                        <p:cTn id="36" dur="500"/>
                                        <p:tgtEl>
                                          <p:spTgt spid="342038"/>
                                        </p:tgtEl>
                                      </p:cBhvr>
                                    </p:animEffect>
                                  </p:childTnLst>
                                </p:cTn>
                              </p:par>
                            </p:childTnLst>
                          </p:cTn>
                        </p:par>
                        <p:par>
                          <p:cTn id="37" fill="hold" nodeType="afterGroup">
                            <p:stCondLst>
                              <p:cond delay="2500"/>
                            </p:stCondLst>
                            <p:childTnLst>
                              <p:par>
                                <p:cTn id="38" presetID="22" presetClass="entr" presetSubtype="1" fill="hold" nodeType="afterEffect">
                                  <p:stCondLst>
                                    <p:cond delay="0"/>
                                  </p:stCondLst>
                                  <p:childTnLst>
                                    <p:set>
                                      <p:cBhvr>
                                        <p:cTn id="39" dur="1" fill="hold">
                                          <p:stCondLst>
                                            <p:cond delay="0"/>
                                          </p:stCondLst>
                                        </p:cTn>
                                        <p:tgtEl>
                                          <p:spTgt spid="342039"/>
                                        </p:tgtEl>
                                        <p:attrNameLst>
                                          <p:attrName>style.visibility</p:attrName>
                                        </p:attrNameLst>
                                      </p:cBhvr>
                                      <p:to>
                                        <p:strVal val="visible"/>
                                      </p:to>
                                    </p:set>
                                    <p:animEffect transition="in" filter="wipe(up)">
                                      <p:cBhvr>
                                        <p:cTn id="40" dur="500"/>
                                        <p:tgtEl>
                                          <p:spTgt spid="342039"/>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42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0" grpId="0" animBg="1"/>
      <p:bldP spid="342036" grpId="0"/>
      <p:bldP spid="342038" grpId="0"/>
      <p:bldP spid="34204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11863" y="1268413"/>
            <a:ext cx="2341562" cy="5040312"/>
            <a:chOff x="3787" y="799"/>
            <a:chExt cx="1475" cy="3175"/>
          </a:xfrm>
        </p:grpSpPr>
        <p:sp>
          <p:nvSpPr>
            <p:cNvPr id="49170" name="AutoShape 3"/>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49171" name="Text Box 4"/>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100</a:t>
              </a:r>
              <a:endParaRPr lang="en-US" altLang="en-US" sz="2000" b="1">
                <a:solidFill>
                  <a:schemeClr val="accent1"/>
                </a:solidFill>
                <a:cs typeface="Arial" pitchFamily="34" charset="0"/>
              </a:endParaRPr>
            </a:p>
          </p:txBody>
        </p:sp>
        <p:sp>
          <p:nvSpPr>
            <p:cNvPr id="49172" name="Text Box 5"/>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101</a:t>
              </a:r>
              <a:endParaRPr lang="en-US" altLang="en-US" sz="2000" b="1">
                <a:solidFill>
                  <a:schemeClr val="accent1"/>
                </a:solidFill>
                <a:cs typeface="Arial" pitchFamily="34" charset="0"/>
              </a:endParaRPr>
            </a:p>
          </p:txBody>
        </p:sp>
        <p:sp>
          <p:nvSpPr>
            <p:cNvPr id="49173" name="Text Box 6"/>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102</a:t>
              </a:r>
              <a:endParaRPr lang="en-US" altLang="en-US" sz="2000" b="1">
                <a:solidFill>
                  <a:schemeClr val="accent1"/>
                </a:solidFill>
                <a:cs typeface="Arial" pitchFamily="34" charset="0"/>
              </a:endParaRPr>
            </a:p>
          </p:txBody>
        </p:sp>
        <p:sp>
          <p:nvSpPr>
            <p:cNvPr id="49174" name="Text Box 7"/>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103</a:t>
              </a:r>
              <a:endParaRPr lang="en-US" altLang="en-US" sz="2000" b="1">
                <a:solidFill>
                  <a:schemeClr val="accent1"/>
                </a:solidFill>
                <a:cs typeface="Arial" pitchFamily="34" charset="0"/>
              </a:endParaRPr>
            </a:p>
          </p:txBody>
        </p:sp>
        <p:sp>
          <p:nvSpPr>
            <p:cNvPr id="49175" name="Text Box 8"/>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104</a:t>
              </a:r>
              <a:endParaRPr lang="en-US" altLang="en-US" sz="2000" b="1">
                <a:solidFill>
                  <a:schemeClr val="accent1"/>
                </a:solidFill>
                <a:cs typeface="Arial" pitchFamily="34" charset="0"/>
              </a:endParaRPr>
            </a:p>
          </p:txBody>
        </p:sp>
        <p:sp>
          <p:nvSpPr>
            <p:cNvPr id="49176" name="Line 9"/>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7" name="Line 10"/>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8" name="Line 11"/>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9" name="Line 12"/>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0" name="Line 13"/>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1" name="Line 14"/>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2" name="WordArt 15"/>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49183" name="Line 16"/>
            <p:cNvSpPr>
              <a:spLocks noChangeShapeType="1"/>
            </p:cNvSpPr>
            <p:nvPr/>
          </p:nvSpPr>
          <p:spPr bwMode="auto">
            <a:xfrm>
              <a:off x="4127" y="136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4" name="Line 17"/>
            <p:cNvSpPr>
              <a:spLocks noChangeShapeType="1"/>
            </p:cNvSpPr>
            <p:nvPr/>
          </p:nvSpPr>
          <p:spPr bwMode="auto">
            <a:xfrm>
              <a:off x="4127" y="159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5" name="Line 18"/>
            <p:cNvSpPr>
              <a:spLocks noChangeShapeType="1"/>
            </p:cNvSpPr>
            <p:nvPr/>
          </p:nvSpPr>
          <p:spPr bwMode="auto">
            <a:xfrm>
              <a:off x="4127" y="182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6" name="Text Box 19"/>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0</a:t>
              </a:r>
              <a:endParaRPr lang="en-US" altLang="en-US" sz="2000" b="1">
                <a:solidFill>
                  <a:schemeClr val="accent1"/>
                </a:solidFill>
                <a:cs typeface="Arial" pitchFamily="34" charset="0"/>
              </a:endParaRPr>
            </a:p>
          </p:txBody>
        </p:sp>
        <p:sp>
          <p:nvSpPr>
            <p:cNvPr id="49187" name="Text Box 20"/>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a:t>
              </a:r>
              <a:endParaRPr lang="en-US" altLang="en-US" sz="2000" b="1">
                <a:solidFill>
                  <a:schemeClr val="accent1"/>
                </a:solidFill>
                <a:cs typeface="Arial" pitchFamily="34" charset="0"/>
              </a:endParaRPr>
            </a:p>
          </p:txBody>
        </p:sp>
        <p:sp>
          <p:nvSpPr>
            <p:cNvPr id="49188" name="Text Box 21"/>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2</a:t>
              </a:r>
              <a:endParaRPr lang="en-US" altLang="en-US" sz="2000" b="1">
                <a:solidFill>
                  <a:schemeClr val="accent1"/>
                </a:solidFill>
                <a:cs typeface="Arial" pitchFamily="34" charset="0"/>
              </a:endParaRPr>
            </a:p>
          </p:txBody>
        </p:sp>
      </p:grpSp>
      <p:sp>
        <p:nvSpPr>
          <p:cNvPr id="49155" name="Rectangle 22"/>
          <p:cNvSpPr>
            <a:spLocks noGrp="1" noChangeArrowheads="1"/>
          </p:cNvSpPr>
          <p:nvPr>
            <p:ph type="title"/>
          </p:nvPr>
        </p:nvSpPr>
        <p:spPr>
          <a:xfrm>
            <a:off x="457200" y="122238"/>
            <a:ext cx="7543800" cy="715962"/>
          </a:xfrm>
        </p:spPr>
        <p:txBody>
          <a:bodyPr/>
          <a:lstStyle/>
          <a:p>
            <a:pPr eaLnBrk="1" hangingPunct="1"/>
            <a:r>
              <a:rPr lang="en-US" altLang="en-US" smtClean="0"/>
              <a:t>Addressing Modes</a:t>
            </a:r>
          </a:p>
        </p:txBody>
      </p:sp>
      <p:sp>
        <p:nvSpPr>
          <p:cNvPr id="343063" name="Rectangle 23"/>
          <p:cNvSpPr>
            <a:spLocks noGrp="1" noChangeArrowheads="1"/>
          </p:cNvSpPr>
          <p:nvPr>
            <p:ph type="body" idx="1"/>
          </p:nvPr>
        </p:nvSpPr>
        <p:spPr>
          <a:xfrm>
            <a:off x="457200" y="1371600"/>
            <a:ext cx="8229600" cy="1446213"/>
          </a:xfrm>
        </p:spPr>
        <p:txBody>
          <a:bodyPr/>
          <a:lstStyle/>
          <a:p>
            <a:pPr eaLnBrk="1" hangingPunct="1"/>
            <a:r>
              <a:rPr lang="en-US" altLang="en-US" smtClean="0"/>
              <a:t>Relative Address</a:t>
            </a:r>
          </a:p>
          <a:p>
            <a:pPr lvl="1" eaLnBrk="1" hangingPunct="1"/>
            <a:r>
              <a:rPr lang="en-US" altLang="en-US" i="1" smtClean="0"/>
              <a:t>EA</a:t>
            </a:r>
            <a:r>
              <a:rPr lang="en-US" altLang="en-US" smtClean="0"/>
              <a:t> = PC + Relative Addr</a:t>
            </a:r>
          </a:p>
        </p:txBody>
      </p:sp>
      <p:sp>
        <p:nvSpPr>
          <p:cNvPr id="343064"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AR = </a:t>
            </a:r>
            <a:r>
              <a:rPr lang="en-US" altLang="en-US" sz="2000" b="1">
                <a:solidFill>
                  <a:schemeClr val="accent1"/>
                </a:solidFill>
                <a:latin typeface="Times New Roman" pitchFamily="18" charset="0"/>
                <a:cs typeface="Times New Roman" pitchFamily="18" charset="0"/>
              </a:rPr>
              <a:t>100</a:t>
            </a:r>
          </a:p>
        </p:txBody>
      </p:sp>
      <p:cxnSp>
        <p:nvCxnSpPr>
          <p:cNvPr id="343065" name="AutoShape 25"/>
          <p:cNvCxnSpPr>
            <a:cxnSpLocks noChangeShapeType="1"/>
            <a:stCxn id="343064" idx="0"/>
            <a:endCxn id="343070" idx="4"/>
          </p:cNvCxnSpPr>
          <p:nvPr/>
        </p:nvCxnSpPr>
        <p:spPr bwMode="auto">
          <a:xfrm rot="-5400000">
            <a:off x="4406106" y="378856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66"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1  1  0  A</a:t>
            </a:r>
          </a:p>
        </p:txBody>
      </p:sp>
      <p:cxnSp>
        <p:nvCxnSpPr>
          <p:cNvPr id="343067"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3068"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PC = </a:t>
            </a:r>
            <a:r>
              <a:rPr lang="en-US" altLang="en-US" sz="2000" b="1">
                <a:solidFill>
                  <a:schemeClr val="accent1"/>
                </a:solidFill>
                <a:latin typeface="Times New Roman" pitchFamily="18" charset="0"/>
                <a:cs typeface="Times New Roman" pitchFamily="18" charset="0"/>
              </a:rPr>
              <a:t>2</a:t>
            </a:r>
          </a:p>
        </p:txBody>
      </p:sp>
      <p:cxnSp>
        <p:nvCxnSpPr>
          <p:cNvPr id="343069" name="AutoShape 29"/>
          <p:cNvCxnSpPr>
            <a:cxnSpLocks noChangeShapeType="1"/>
            <a:stCxn id="343068" idx="3"/>
            <a:endCxn id="49188" idx="1"/>
          </p:cNvCxnSpPr>
          <p:nvPr/>
        </p:nvCxnSpPr>
        <p:spPr bwMode="auto">
          <a:xfrm>
            <a:off x="5305425" y="2708275"/>
            <a:ext cx="706438" cy="1588"/>
          </a:xfrm>
          <a:prstGeom prst="curvedConnector3">
            <a:avLst>
              <a:gd name="adj1" fmla="val 48764"/>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70" name="Oval 30"/>
          <p:cNvSpPr>
            <a:spLocks noChangeArrowheads="1"/>
          </p:cNvSpPr>
          <p:nvPr/>
        </p:nvSpPr>
        <p:spPr bwMode="auto">
          <a:xfrm>
            <a:off x="4392613" y="3248025"/>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a:t>
            </a:r>
          </a:p>
        </p:txBody>
      </p:sp>
      <p:cxnSp>
        <p:nvCxnSpPr>
          <p:cNvPr id="343071" name="AutoShape 31"/>
          <p:cNvCxnSpPr>
            <a:cxnSpLocks noChangeShapeType="1"/>
            <a:stCxn id="343068" idx="2"/>
            <a:endCxn id="343070" idx="0"/>
          </p:cNvCxnSpPr>
          <p:nvPr/>
        </p:nvCxnSpPr>
        <p:spPr bwMode="auto">
          <a:xfrm rot="5400000">
            <a:off x="4406106" y="306784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3072" name="AutoShape 32"/>
          <p:cNvCxnSpPr>
            <a:cxnSpLocks noChangeShapeType="1"/>
            <a:stCxn id="343070" idx="6"/>
            <a:endCxn id="49173" idx="1"/>
          </p:cNvCxnSpPr>
          <p:nvPr/>
        </p:nvCxnSpPr>
        <p:spPr bwMode="auto">
          <a:xfrm>
            <a:off x="4765675" y="3429000"/>
            <a:ext cx="1249363" cy="1262063"/>
          </a:xfrm>
          <a:prstGeom prst="curvedConnector3">
            <a:avLst>
              <a:gd name="adj1" fmla="val 69505"/>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73" name="WordArt 33"/>
          <p:cNvSpPr>
            <a:spLocks noChangeArrowheads="1" noChangeShapeType="1" noTextEdit="1"/>
          </p:cNvSpPr>
          <p:nvPr/>
        </p:nvSpPr>
        <p:spPr bwMode="auto">
          <a:xfrm rot="-1832824">
            <a:off x="6577013" y="2168525"/>
            <a:ext cx="1620837" cy="360363"/>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FF00"/>
                </a:solidFill>
                <a:latin typeface="Arial Black"/>
              </a:rPr>
              <a:t>Program</a:t>
            </a:r>
          </a:p>
        </p:txBody>
      </p:sp>
      <p:sp>
        <p:nvSpPr>
          <p:cNvPr id="343074" name="WordArt 34"/>
          <p:cNvSpPr>
            <a:spLocks noChangeArrowheads="1" noChangeShapeType="1" noTextEdit="1"/>
          </p:cNvSpPr>
          <p:nvPr/>
        </p:nvSpPr>
        <p:spPr bwMode="auto">
          <a:xfrm rot="-1832824">
            <a:off x="6770688" y="3917950"/>
            <a:ext cx="862012" cy="368300"/>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66FF"/>
                </a:solidFill>
                <a:latin typeface="Arial Black"/>
              </a:rPr>
              <a:t>Data</a:t>
            </a:r>
          </a:p>
        </p:txBody>
      </p:sp>
      <p:sp>
        <p:nvSpPr>
          <p:cNvPr id="343075" name="AutoShape 35"/>
          <p:cNvSpPr>
            <a:spLocks noChangeArrowheads="1"/>
          </p:cNvSpPr>
          <p:nvPr/>
        </p:nvSpPr>
        <p:spPr bwMode="auto">
          <a:xfrm>
            <a:off x="3132138" y="4868863"/>
            <a:ext cx="2339975" cy="900112"/>
          </a:xfrm>
          <a:prstGeom prst="wedgeRoundRectCallout">
            <a:avLst>
              <a:gd name="adj1" fmla="val 23542"/>
              <a:gd name="adj2" fmla="val -112259"/>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Could be Positive or Negative</a:t>
            </a:r>
            <a:br>
              <a:rPr lang="en-US" altLang="en-US" sz="1800" b="1">
                <a:cs typeface="Arial" pitchFamily="34" charset="0"/>
              </a:rPr>
            </a:br>
            <a:r>
              <a:rPr lang="en-US" altLang="en-US" sz="1800" b="1">
                <a:cs typeface="Arial" pitchFamily="34" charset="0"/>
              </a:rPr>
              <a:t>(2’s Complement)</a:t>
            </a:r>
          </a:p>
        </p:txBody>
      </p:sp>
      <p:sp>
        <p:nvSpPr>
          <p:cNvPr id="343076" name="Line 36"/>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776768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3063">
                                            <p:txEl>
                                              <p:pRg st="0" end="0"/>
                                            </p:txEl>
                                          </p:spTgt>
                                        </p:tgtEl>
                                        <p:attrNameLst>
                                          <p:attrName>style.visibility</p:attrName>
                                        </p:attrNameLst>
                                      </p:cBhvr>
                                      <p:to>
                                        <p:strVal val="visible"/>
                                      </p:to>
                                    </p:set>
                                    <p:animEffect transition="in" filter="wipe(left)">
                                      <p:cBhvr>
                                        <p:cTn id="7" dur="500"/>
                                        <p:tgtEl>
                                          <p:spTgt spid="34306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3063">
                                            <p:txEl>
                                              <p:pRg st="1" end="1"/>
                                            </p:txEl>
                                          </p:spTgt>
                                        </p:tgtEl>
                                        <p:attrNameLst>
                                          <p:attrName>style.visibility</p:attrName>
                                        </p:attrNameLst>
                                      </p:cBhvr>
                                      <p:to>
                                        <p:strVal val="visible"/>
                                      </p:to>
                                    </p:set>
                                    <p:animEffect transition="in" filter="wipe(left)">
                                      <p:cBhvr>
                                        <p:cTn id="11" dur="500"/>
                                        <p:tgtEl>
                                          <p:spTgt spid="343063">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3068"/>
                                        </p:tgtEl>
                                        <p:attrNameLst>
                                          <p:attrName>style.visibility</p:attrName>
                                        </p:attrNameLst>
                                      </p:cBhvr>
                                      <p:to>
                                        <p:strVal val="visible"/>
                                      </p:to>
                                    </p:set>
                                    <p:animEffect transition="in" filter="wipe(up)">
                                      <p:cBhvr>
                                        <p:cTn id="19" dur="500"/>
                                        <p:tgtEl>
                                          <p:spTgt spid="343068"/>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3069"/>
                                        </p:tgtEl>
                                        <p:attrNameLst>
                                          <p:attrName>style.visibility</p:attrName>
                                        </p:attrNameLst>
                                      </p:cBhvr>
                                      <p:to>
                                        <p:strVal val="visible"/>
                                      </p:to>
                                    </p:set>
                                    <p:animEffect transition="in" filter="wipe(left)">
                                      <p:cBhvr>
                                        <p:cTn id="23" dur="500"/>
                                        <p:tgtEl>
                                          <p:spTgt spid="343069"/>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43073"/>
                                        </p:tgtEl>
                                        <p:attrNameLst>
                                          <p:attrName>style.visibility</p:attrName>
                                        </p:attrNameLst>
                                      </p:cBhvr>
                                      <p:to>
                                        <p:strVal val="visible"/>
                                      </p:to>
                                    </p:set>
                                    <p:animEffect transition="in" filter="wipe(left)">
                                      <p:cBhvr>
                                        <p:cTn id="27" dur="500"/>
                                        <p:tgtEl>
                                          <p:spTgt spid="343073"/>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43064"/>
                                        </p:tgtEl>
                                        <p:attrNameLst>
                                          <p:attrName>style.visibility</p:attrName>
                                        </p:attrNameLst>
                                      </p:cBhvr>
                                      <p:to>
                                        <p:strVal val="visible"/>
                                      </p:to>
                                    </p:set>
                                    <p:animEffect transition="in" filter="wipe(up)">
                                      <p:cBhvr>
                                        <p:cTn id="31" dur="500"/>
                                        <p:tgtEl>
                                          <p:spTgt spid="343064"/>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3074"/>
                                        </p:tgtEl>
                                        <p:attrNameLst>
                                          <p:attrName>style.visibility</p:attrName>
                                        </p:attrNameLst>
                                      </p:cBhvr>
                                      <p:to>
                                        <p:strVal val="visible"/>
                                      </p:to>
                                    </p:set>
                                    <p:animEffect transition="in" filter="wipe(left)">
                                      <p:cBhvr>
                                        <p:cTn id="35" dur="500"/>
                                        <p:tgtEl>
                                          <p:spTgt spid="3430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343071"/>
                                        </p:tgtEl>
                                        <p:attrNameLst>
                                          <p:attrName>style.visibility</p:attrName>
                                        </p:attrNameLst>
                                      </p:cBhvr>
                                      <p:to>
                                        <p:strVal val="visible"/>
                                      </p:to>
                                    </p:set>
                                    <p:animEffect transition="in" filter="wipe(up)">
                                      <p:cBhvr>
                                        <p:cTn id="40" dur="500"/>
                                        <p:tgtEl>
                                          <p:spTgt spid="343071"/>
                                        </p:tgtEl>
                                      </p:cBhvr>
                                    </p:animEffect>
                                  </p:childTnLst>
                                </p:cTn>
                              </p:par>
                            </p:childTnLst>
                          </p:cTn>
                        </p:par>
                        <p:par>
                          <p:cTn id="41" fill="hold" nodeType="afterGroup">
                            <p:stCondLst>
                              <p:cond delay="500"/>
                            </p:stCondLst>
                            <p:childTnLst>
                              <p:par>
                                <p:cTn id="42" presetID="22" presetClass="entr" presetSubtype="4" fill="hold" nodeType="afterEffect">
                                  <p:stCondLst>
                                    <p:cond delay="0"/>
                                  </p:stCondLst>
                                  <p:childTnLst>
                                    <p:set>
                                      <p:cBhvr>
                                        <p:cTn id="43" dur="1" fill="hold">
                                          <p:stCondLst>
                                            <p:cond delay="0"/>
                                          </p:stCondLst>
                                        </p:cTn>
                                        <p:tgtEl>
                                          <p:spTgt spid="343065"/>
                                        </p:tgtEl>
                                        <p:attrNameLst>
                                          <p:attrName>style.visibility</p:attrName>
                                        </p:attrNameLst>
                                      </p:cBhvr>
                                      <p:to>
                                        <p:strVal val="visible"/>
                                      </p:to>
                                    </p:set>
                                    <p:animEffect transition="in" filter="wipe(down)">
                                      <p:cBhvr>
                                        <p:cTn id="44" dur="500"/>
                                        <p:tgtEl>
                                          <p:spTgt spid="343065"/>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343070"/>
                                        </p:tgtEl>
                                        <p:attrNameLst>
                                          <p:attrName>style.visibility</p:attrName>
                                        </p:attrNameLst>
                                      </p:cBhvr>
                                      <p:to>
                                        <p:strVal val="visible"/>
                                      </p:to>
                                    </p:set>
                                    <p:animEffect transition="in" filter="wipe(left)">
                                      <p:cBhvr>
                                        <p:cTn id="48" dur="500"/>
                                        <p:tgtEl>
                                          <p:spTgt spid="343070"/>
                                        </p:tgtEl>
                                      </p:cBhvr>
                                    </p:animEffect>
                                  </p:childTnLst>
                                </p:cTn>
                              </p:par>
                            </p:childTnLst>
                          </p:cTn>
                        </p:par>
                        <p:par>
                          <p:cTn id="49" fill="hold" nodeType="afterGroup">
                            <p:stCondLst>
                              <p:cond delay="1500"/>
                            </p:stCondLst>
                            <p:childTnLst>
                              <p:par>
                                <p:cTn id="50" presetID="22" presetClass="entr" presetSubtype="1" fill="hold" nodeType="afterEffect">
                                  <p:stCondLst>
                                    <p:cond delay="0"/>
                                  </p:stCondLst>
                                  <p:childTnLst>
                                    <p:set>
                                      <p:cBhvr>
                                        <p:cTn id="51" dur="1" fill="hold">
                                          <p:stCondLst>
                                            <p:cond delay="0"/>
                                          </p:stCondLst>
                                        </p:cTn>
                                        <p:tgtEl>
                                          <p:spTgt spid="343072"/>
                                        </p:tgtEl>
                                        <p:attrNameLst>
                                          <p:attrName>style.visibility</p:attrName>
                                        </p:attrNameLst>
                                      </p:cBhvr>
                                      <p:to>
                                        <p:strVal val="visible"/>
                                      </p:to>
                                    </p:set>
                                    <p:animEffect transition="in" filter="wipe(up)">
                                      <p:cBhvr>
                                        <p:cTn id="52" dur="500"/>
                                        <p:tgtEl>
                                          <p:spTgt spid="343072"/>
                                        </p:tgtEl>
                                      </p:cBhvr>
                                    </p:animEffect>
                                  </p:childTnLst>
                                </p:cTn>
                              </p:par>
                            </p:childTnLst>
                          </p:cTn>
                        </p:par>
                        <p:par>
                          <p:cTn id="53" fill="hold" nodeType="afterGroup">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343066"/>
                                        </p:tgtEl>
                                        <p:attrNameLst>
                                          <p:attrName>style.visibility</p:attrName>
                                        </p:attrNameLst>
                                      </p:cBhvr>
                                      <p:to>
                                        <p:strVal val="visible"/>
                                      </p:to>
                                    </p:set>
                                    <p:animEffect transition="in" filter="wipe(left)">
                                      <p:cBhvr>
                                        <p:cTn id="56" dur="500"/>
                                        <p:tgtEl>
                                          <p:spTgt spid="343066"/>
                                        </p:tgtEl>
                                      </p:cBhvr>
                                    </p:animEffect>
                                  </p:childTnLst>
                                </p:cTn>
                              </p:par>
                            </p:childTnLst>
                          </p:cTn>
                        </p:par>
                        <p:par>
                          <p:cTn id="57" fill="hold" nodeType="afterGroup">
                            <p:stCondLst>
                              <p:cond delay="2500"/>
                            </p:stCondLst>
                            <p:childTnLst>
                              <p:par>
                                <p:cTn id="58" presetID="22" presetClass="entr" presetSubtype="1" fill="hold" nodeType="afterEffect">
                                  <p:stCondLst>
                                    <p:cond delay="0"/>
                                  </p:stCondLst>
                                  <p:childTnLst>
                                    <p:set>
                                      <p:cBhvr>
                                        <p:cTn id="59" dur="1" fill="hold">
                                          <p:stCondLst>
                                            <p:cond delay="0"/>
                                          </p:stCondLst>
                                        </p:cTn>
                                        <p:tgtEl>
                                          <p:spTgt spid="343067"/>
                                        </p:tgtEl>
                                        <p:attrNameLst>
                                          <p:attrName>style.visibility</p:attrName>
                                        </p:attrNameLst>
                                      </p:cBhvr>
                                      <p:to>
                                        <p:strVal val="visible"/>
                                      </p:to>
                                    </p:set>
                                    <p:animEffect transition="in" filter="wipe(up)">
                                      <p:cBhvr>
                                        <p:cTn id="60" dur="500"/>
                                        <p:tgtEl>
                                          <p:spTgt spid="34306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43075"/>
                                        </p:tgtEl>
                                        <p:attrNameLst>
                                          <p:attrName>style.visibility</p:attrName>
                                        </p:attrNameLst>
                                      </p:cBhvr>
                                      <p:to>
                                        <p:strVal val="visible"/>
                                      </p:to>
                                    </p:set>
                                    <p:animEffect transition="in" filter="wipe(up)">
                                      <p:cBhvr>
                                        <p:cTn id="65" dur="500"/>
                                        <p:tgtEl>
                                          <p:spTgt spid="343075"/>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34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64" grpId="0" animBg="1"/>
      <p:bldP spid="343066" grpId="0"/>
      <p:bldP spid="343068" grpId="0" animBg="1"/>
      <p:bldP spid="343070" grpId="0" animBg="1"/>
      <p:bldP spid="343073" grpId="0" animBg="1"/>
      <p:bldP spid="343074" grpId="0" animBg="1"/>
      <p:bldP spid="343075" grpId="0" animBg="1"/>
      <p:bldP spid="34307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22238"/>
            <a:ext cx="7543800" cy="639762"/>
          </a:xfrm>
        </p:spPr>
        <p:txBody>
          <a:bodyPr/>
          <a:lstStyle/>
          <a:p>
            <a:pPr eaLnBrk="1" hangingPunct="1"/>
            <a:r>
              <a:rPr lang="en-US" altLang="en-US" sz="3500" smtClean="0"/>
              <a:t>Addressing Modes</a:t>
            </a:r>
          </a:p>
        </p:txBody>
      </p:sp>
      <p:sp>
        <p:nvSpPr>
          <p:cNvPr id="344067" name="Rectangle 3"/>
          <p:cNvSpPr>
            <a:spLocks noGrp="1" noChangeArrowheads="1"/>
          </p:cNvSpPr>
          <p:nvPr>
            <p:ph type="body" idx="1"/>
          </p:nvPr>
        </p:nvSpPr>
        <p:spPr>
          <a:xfrm>
            <a:off x="0" y="990600"/>
            <a:ext cx="8229600" cy="1446213"/>
          </a:xfrm>
        </p:spPr>
        <p:txBody>
          <a:bodyPr/>
          <a:lstStyle/>
          <a:p>
            <a:pPr eaLnBrk="1" hangingPunct="1"/>
            <a:r>
              <a:rPr lang="en-US" altLang="en-US" smtClean="0"/>
              <a:t>Indexed</a:t>
            </a:r>
          </a:p>
          <a:p>
            <a:pPr lvl="1" eaLnBrk="1" hangingPunct="1"/>
            <a:r>
              <a:rPr lang="en-US" altLang="en-US" i="1" smtClean="0"/>
              <a:t>EA</a:t>
            </a:r>
            <a:r>
              <a:rPr lang="en-US" altLang="en-US" smtClean="0"/>
              <a:t> = Index Register + Relative Addr</a:t>
            </a:r>
          </a:p>
        </p:txBody>
      </p:sp>
      <p:grpSp>
        <p:nvGrpSpPr>
          <p:cNvPr id="2" name="Group 4"/>
          <p:cNvGrpSpPr>
            <a:grpSpLocks/>
          </p:cNvGrpSpPr>
          <p:nvPr/>
        </p:nvGrpSpPr>
        <p:grpSpPr bwMode="auto">
          <a:xfrm>
            <a:off x="6011863" y="1268413"/>
            <a:ext cx="2341562" cy="5040312"/>
            <a:chOff x="3787" y="799"/>
            <a:chExt cx="1475" cy="3175"/>
          </a:xfrm>
        </p:grpSpPr>
        <p:sp>
          <p:nvSpPr>
            <p:cNvPr id="50192"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50193"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100</a:t>
              </a:r>
              <a:endParaRPr lang="en-US" altLang="en-US" sz="2000" b="1">
                <a:solidFill>
                  <a:schemeClr val="accent1"/>
                </a:solidFill>
                <a:cs typeface="Arial" pitchFamily="34" charset="0"/>
              </a:endParaRPr>
            </a:p>
          </p:txBody>
        </p:sp>
        <p:sp>
          <p:nvSpPr>
            <p:cNvPr id="50194"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101</a:t>
              </a:r>
              <a:endParaRPr lang="en-US" altLang="en-US" sz="2000" b="1">
                <a:solidFill>
                  <a:schemeClr val="accent1"/>
                </a:solidFill>
                <a:cs typeface="Arial" pitchFamily="34" charset="0"/>
              </a:endParaRPr>
            </a:p>
          </p:txBody>
        </p:sp>
        <p:sp>
          <p:nvSpPr>
            <p:cNvPr id="50195"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102</a:t>
              </a:r>
              <a:endParaRPr lang="en-US" altLang="en-US" sz="2000" b="1">
                <a:solidFill>
                  <a:schemeClr val="accent1"/>
                </a:solidFill>
                <a:cs typeface="Arial" pitchFamily="34" charset="0"/>
              </a:endParaRPr>
            </a:p>
          </p:txBody>
        </p:sp>
        <p:sp>
          <p:nvSpPr>
            <p:cNvPr id="50196"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103</a:t>
              </a:r>
              <a:endParaRPr lang="en-US" altLang="en-US" sz="2000" b="1">
                <a:solidFill>
                  <a:schemeClr val="accent1"/>
                </a:solidFill>
                <a:cs typeface="Arial" pitchFamily="34" charset="0"/>
              </a:endParaRPr>
            </a:p>
          </p:txBody>
        </p:sp>
        <p:sp>
          <p:nvSpPr>
            <p:cNvPr id="50197"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104</a:t>
              </a:r>
              <a:endParaRPr lang="en-US" altLang="en-US" sz="2000" b="1">
                <a:solidFill>
                  <a:schemeClr val="accent1"/>
                </a:solidFill>
                <a:cs typeface="Arial" pitchFamily="34" charset="0"/>
              </a:endParaRPr>
            </a:p>
          </p:txBody>
        </p:sp>
        <p:sp>
          <p:nvSpPr>
            <p:cNvPr id="50198" name="Line 11"/>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199" name="Line 12"/>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0" name="Line 13"/>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1" name="Line 14"/>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2" name="Line 15"/>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3" name="Line 16"/>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4"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50205"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6"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7"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8"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sp>
          <p:nvSpPr>
            <p:cNvPr id="50209"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sp>
          <p:nvSpPr>
            <p:cNvPr id="50210"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grpSp>
      <p:sp>
        <p:nvSpPr>
          <p:cNvPr id="344088"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AR = </a:t>
            </a:r>
            <a:r>
              <a:rPr lang="en-US" altLang="en-US" sz="2000" b="1">
                <a:solidFill>
                  <a:schemeClr val="accent1"/>
                </a:solidFill>
                <a:latin typeface="Times New Roman" pitchFamily="18" charset="0"/>
                <a:cs typeface="Times New Roman" pitchFamily="18" charset="0"/>
              </a:rPr>
              <a:t>100</a:t>
            </a:r>
          </a:p>
        </p:txBody>
      </p:sp>
      <p:cxnSp>
        <p:nvCxnSpPr>
          <p:cNvPr id="344089" name="AutoShape 25"/>
          <p:cNvCxnSpPr>
            <a:cxnSpLocks noChangeShapeType="1"/>
            <a:stCxn id="344088" idx="0"/>
            <a:endCxn id="344093" idx="4"/>
          </p:cNvCxnSpPr>
          <p:nvPr/>
        </p:nvCxnSpPr>
        <p:spPr bwMode="auto">
          <a:xfrm rot="-5400000">
            <a:off x="4406106" y="378856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4090"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1  1  0  A</a:t>
            </a:r>
          </a:p>
        </p:txBody>
      </p:sp>
      <p:cxnSp>
        <p:nvCxnSpPr>
          <p:cNvPr id="344091"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4092"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XR = </a:t>
            </a:r>
            <a:r>
              <a:rPr lang="en-US" altLang="en-US" sz="2000" b="1">
                <a:solidFill>
                  <a:schemeClr val="accent1"/>
                </a:solidFill>
                <a:latin typeface="Times New Roman" pitchFamily="18" charset="0"/>
                <a:cs typeface="Times New Roman" pitchFamily="18" charset="0"/>
              </a:rPr>
              <a:t>2</a:t>
            </a:r>
          </a:p>
        </p:txBody>
      </p:sp>
      <p:sp>
        <p:nvSpPr>
          <p:cNvPr id="344093" name="Oval 29"/>
          <p:cNvSpPr>
            <a:spLocks noChangeArrowheads="1"/>
          </p:cNvSpPr>
          <p:nvPr/>
        </p:nvSpPr>
        <p:spPr bwMode="auto">
          <a:xfrm>
            <a:off x="4392613" y="3248025"/>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a:t>
            </a:r>
          </a:p>
        </p:txBody>
      </p:sp>
      <p:cxnSp>
        <p:nvCxnSpPr>
          <p:cNvPr id="344094" name="AutoShape 30"/>
          <p:cNvCxnSpPr>
            <a:cxnSpLocks noChangeShapeType="1"/>
            <a:stCxn id="344092" idx="2"/>
            <a:endCxn id="344093" idx="0"/>
          </p:cNvCxnSpPr>
          <p:nvPr/>
        </p:nvCxnSpPr>
        <p:spPr bwMode="auto">
          <a:xfrm rot="5400000">
            <a:off x="4406106" y="306784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4095" name="AutoShape 31"/>
          <p:cNvCxnSpPr>
            <a:cxnSpLocks noChangeShapeType="1"/>
            <a:stCxn id="344093" idx="6"/>
            <a:endCxn id="50195" idx="1"/>
          </p:cNvCxnSpPr>
          <p:nvPr/>
        </p:nvCxnSpPr>
        <p:spPr bwMode="auto">
          <a:xfrm>
            <a:off x="4765675" y="3429000"/>
            <a:ext cx="1249363" cy="1262063"/>
          </a:xfrm>
          <a:prstGeom prst="curvedConnector3">
            <a:avLst>
              <a:gd name="adj1" fmla="val 70648"/>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4096" name="AutoShape 32"/>
          <p:cNvSpPr>
            <a:spLocks noChangeArrowheads="1"/>
          </p:cNvSpPr>
          <p:nvPr/>
        </p:nvSpPr>
        <p:spPr bwMode="auto">
          <a:xfrm>
            <a:off x="971550" y="4329113"/>
            <a:ext cx="2339975" cy="900112"/>
          </a:xfrm>
          <a:prstGeom prst="wedgeRoundRectCallout">
            <a:avLst>
              <a:gd name="adj1" fmla="val 82972"/>
              <a:gd name="adj2" fmla="val -19444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Could be Positive or Negative</a:t>
            </a:r>
            <a:br>
              <a:rPr lang="en-US" altLang="en-US" sz="1800" b="1">
                <a:cs typeface="Arial" pitchFamily="34" charset="0"/>
              </a:rPr>
            </a:br>
            <a:r>
              <a:rPr lang="en-US" altLang="en-US" sz="1800" b="1">
                <a:cs typeface="Arial" pitchFamily="34" charset="0"/>
              </a:rPr>
              <a:t>(2’s Complement)</a:t>
            </a:r>
          </a:p>
        </p:txBody>
      </p:sp>
      <p:sp>
        <p:nvSpPr>
          <p:cNvPr id="344097" name="AutoShape 33"/>
          <p:cNvSpPr>
            <a:spLocks noChangeArrowheads="1"/>
          </p:cNvSpPr>
          <p:nvPr/>
        </p:nvSpPr>
        <p:spPr bwMode="auto">
          <a:xfrm>
            <a:off x="971550" y="2528888"/>
            <a:ext cx="2339975" cy="900112"/>
          </a:xfrm>
          <a:prstGeom prst="wedgeRoundRectCallout">
            <a:avLst>
              <a:gd name="adj1" fmla="val 67912"/>
              <a:gd name="adj2" fmla="val -27778"/>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Useful with “Autoincrement” or “Autodecrement”</a:t>
            </a:r>
          </a:p>
        </p:txBody>
      </p:sp>
      <p:sp>
        <p:nvSpPr>
          <p:cNvPr id="344098" name="Line 3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43986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wipe(left)">
                                      <p:cBhvr>
                                        <p:cTn id="7" dur="500"/>
                                        <p:tgtEl>
                                          <p:spTgt spid="34406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4067">
                                            <p:txEl>
                                              <p:pRg st="1" end="1"/>
                                            </p:txEl>
                                          </p:spTgt>
                                        </p:tgtEl>
                                        <p:attrNameLst>
                                          <p:attrName>style.visibility</p:attrName>
                                        </p:attrNameLst>
                                      </p:cBhvr>
                                      <p:to>
                                        <p:strVal val="visible"/>
                                      </p:to>
                                    </p:set>
                                    <p:animEffect transition="in" filter="wipe(left)">
                                      <p:cBhvr>
                                        <p:cTn id="11" dur="500"/>
                                        <p:tgtEl>
                                          <p:spTgt spid="344067">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4092"/>
                                        </p:tgtEl>
                                        <p:attrNameLst>
                                          <p:attrName>style.visibility</p:attrName>
                                        </p:attrNameLst>
                                      </p:cBhvr>
                                      <p:to>
                                        <p:strVal val="visible"/>
                                      </p:to>
                                    </p:set>
                                    <p:animEffect transition="in" filter="wipe(up)">
                                      <p:cBhvr>
                                        <p:cTn id="19" dur="500"/>
                                        <p:tgtEl>
                                          <p:spTgt spid="34409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4088"/>
                                        </p:tgtEl>
                                        <p:attrNameLst>
                                          <p:attrName>style.visibility</p:attrName>
                                        </p:attrNameLst>
                                      </p:cBhvr>
                                      <p:to>
                                        <p:strVal val="visible"/>
                                      </p:to>
                                    </p:set>
                                    <p:animEffect transition="in" filter="wipe(up)">
                                      <p:cBhvr>
                                        <p:cTn id="23" dur="500"/>
                                        <p:tgtEl>
                                          <p:spTgt spid="3440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344094"/>
                                        </p:tgtEl>
                                        <p:attrNameLst>
                                          <p:attrName>style.visibility</p:attrName>
                                        </p:attrNameLst>
                                      </p:cBhvr>
                                      <p:to>
                                        <p:strVal val="visible"/>
                                      </p:to>
                                    </p:set>
                                    <p:animEffect transition="in" filter="wipe(up)">
                                      <p:cBhvr>
                                        <p:cTn id="28" dur="500"/>
                                        <p:tgtEl>
                                          <p:spTgt spid="344094"/>
                                        </p:tgtEl>
                                      </p:cBhvr>
                                    </p:animEffect>
                                  </p:childTnLst>
                                </p:cTn>
                              </p:par>
                            </p:childTnLst>
                          </p:cTn>
                        </p:par>
                        <p:par>
                          <p:cTn id="29" fill="hold" nodeType="afterGroup">
                            <p:stCondLst>
                              <p:cond delay="500"/>
                            </p:stCondLst>
                            <p:childTnLst>
                              <p:par>
                                <p:cTn id="30" presetID="22" presetClass="entr" presetSubtype="4" fill="hold" nodeType="afterEffect">
                                  <p:stCondLst>
                                    <p:cond delay="0"/>
                                  </p:stCondLst>
                                  <p:childTnLst>
                                    <p:set>
                                      <p:cBhvr>
                                        <p:cTn id="31" dur="1" fill="hold">
                                          <p:stCondLst>
                                            <p:cond delay="0"/>
                                          </p:stCondLst>
                                        </p:cTn>
                                        <p:tgtEl>
                                          <p:spTgt spid="344089"/>
                                        </p:tgtEl>
                                        <p:attrNameLst>
                                          <p:attrName>style.visibility</p:attrName>
                                        </p:attrNameLst>
                                      </p:cBhvr>
                                      <p:to>
                                        <p:strVal val="visible"/>
                                      </p:to>
                                    </p:set>
                                    <p:animEffect transition="in" filter="wipe(down)">
                                      <p:cBhvr>
                                        <p:cTn id="32" dur="500"/>
                                        <p:tgtEl>
                                          <p:spTgt spid="344089"/>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44093"/>
                                        </p:tgtEl>
                                        <p:attrNameLst>
                                          <p:attrName>style.visibility</p:attrName>
                                        </p:attrNameLst>
                                      </p:cBhvr>
                                      <p:to>
                                        <p:strVal val="visible"/>
                                      </p:to>
                                    </p:set>
                                    <p:animEffect transition="in" filter="wipe(left)">
                                      <p:cBhvr>
                                        <p:cTn id="36" dur="500"/>
                                        <p:tgtEl>
                                          <p:spTgt spid="344093"/>
                                        </p:tgtEl>
                                      </p:cBhvr>
                                    </p:animEffect>
                                  </p:childTnLst>
                                </p:cTn>
                              </p:par>
                            </p:childTnLst>
                          </p:cTn>
                        </p:par>
                        <p:par>
                          <p:cTn id="37" fill="hold" nodeType="afterGroup">
                            <p:stCondLst>
                              <p:cond delay="1500"/>
                            </p:stCondLst>
                            <p:childTnLst>
                              <p:par>
                                <p:cTn id="38" presetID="22" presetClass="entr" presetSubtype="1" fill="hold" nodeType="afterEffect">
                                  <p:stCondLst>
                                    <p:cond delay="0"/>
                                  </p:stCondLst>
                                  <p:childTnLst>
                                    <p:set>
                                      <p:cBhvr>
                                        <p:cTn id="39" dur="1" fill="hold">
                                          <p:stCondLst>
                                            <p:cond delay="0"/>
                                          </p:stCondLst>
                                        </p:cTn>
                                        <p:tgtEl>
                                          <p:spTgt spid="344095"/>
                                        </p:tgtEl>
                                        <p:attrNameLst>
                                          <p:attrName>style.visibility</p:attrName>
                                        </p:attrNameLst>
                                      </p:cBhvr>
                                      <p:to>
                                        <p:strVal val="visible"/>
                                      </p:to>
                                    </p:set>
                                    <p:animEffect transition="in" filter="wipe(up)">
                                      <p:cBhvr>
                                        <p:cTn id="40" dur="500"/>
                                        <p:tgtEl>
                                          <p:spTgt spid="344095"/>
                                        </p:tgtEl>
                                      </p:cBhvr>
                                    </p:animEffect>
                                  </p:childTnLst>
                                </p:cTn>
                              </p:par>
                            </p:childTnLst>
                          </p:cTn>
                        </p:par>
                        <p:par>
                          <p:cTn id="41" fill="hold" nodeType="after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344090"/>
                                        </p:tgtEl>
                                        <p:attrNameLst>
                                          <p:attrName>style.visibility</p:attrName>
                                        </p:attrNameLst>
                                      </p:cBhvr>
                                      <p:to>
                                        <p:strVal val="visible"/>
                                      </p:to>
                                    </p:set>
                                    <p:animEffect transition="in" filter="wipe(left)">
                                      <p:cBhvr>
                                        <p:cTn id="44" dur="500"/>
                                        <p:tgtEl>
                                          <p:spTgt spid="344090"/>
                                        </p:tgtEl>
                                      </p:cBhvr>
                                    </p:animEffect>
                                  </p:childTnLst>
                                </p:cTn>
                              </p:par>
                            </p:childTnLst>
                          </p:cTn>
                        </p:par>
                        <p:par>
                          <p:cTn id="45" fill="hold" nodeType="afterGroup">
                            <p:stCondLst>
                              <p:cond delay="2500"/>
                            </p:stCondLst>
                            <p:childTnLst>
                              <p:par>
                                <p:cTn id="46" presetID="22" presetClass="entr" presetSubtype="1" fill="hold" nodeType="afterEffect">
                                  <p:stCondLst>
                                    <p:cond delay="0"/>
                                  </p:stCondLst>
                                  <p:childTnLst>
                                    <p:set>
                                      <p:cBhvr>
                                        <p:cTn id="47" dur="1" fill="hold">
                                          <p:stCondLst>
                                            <p:cond delay="0"/>
                                          </p:stCondLst>
                                        </p:cTn>
                                        <p:tgtEl>
                                          <p:spTgt spid="344091"/>
                                        </p:tgtEl>
                                        <p:attrNameLst>
                                          <p:attrName>style.visibility</p:attrName>
                                        </p:attrNameLst>
                                      </p:cBhvr>
                                      <p:to>
                                        <p:strVal val="visible"/>
                                      </p:to>
                                    </p:set>
                                    <p:animEffect transition="in" filter="wipe(up)">
                                      <p:cBhvr>
                                        <p:cTn id="48" dur="500"/>
                                        <p:tgtEl>
                                          <p:spTgt spid="34409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44096"/>
                                        </p:tgtEl>
                                        <p:attrNameLst>
                                          <p:attrName>style.visibility</p:attrName>
                                        </p:attrNameLst>
                                      </p:cBhvr>
                                      <p:to>
                                        <p:strVal val="visible"/>
                                      </p:to>
                                    </p:set>
                                    <p:animEffect transition="in" filter="wipe(up)">
                                      <p:cBhvr>
                                        <p:cTn id="53" dur="500"/>
                                        <p:tgtEl>
                                          <p:spTgt spid="34409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44097"/>
                                        </p:tgtEl>
                                        <p:attrNameLst>
                                          <p:attrName>style.visibility</p:attrName>
                                        </p:attrNameLst>
                                      </p:cBhvr>
                                      <p:to>
                                        <p:strVal val="visible"/>
                                      </p:to>
                                    </p:set>
                                    <p:animEffect transition="in" filter="wipe(up)">
                                      <p:cBhvr>
                                        <p:cTn id="58" dur="500"/>
                                        <p:tgtEl>
                                          <p:spTgt spid="344097"/>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34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8" grpId="0" animBg="1"/>
      <p:bldP spid="344090" grpId="0"/>
      <p:bldP spid="344092" grpId="0" animBg="1"/>
      <p:bldP spid="344093" grpId="0" animBg="1"/>
      <p:bldP spid="344096" grpId="0" animBg="1"/>
      <p:bldP spid="344097" grpId="0" animBg="1"/>
      <p:bldP spid="34409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122238"/>
            <a:ext cx="7543800" cy="715962"/>
          </a:xfrm>
        </p:spPr>
        <p:txBody>
          <a:bodyPr/>
          <a:lstStyle/>
          <a:p>
            <a:pPr eaLnBrk="1" hangingPunct="1"/>
            <a:r>
              <a:rPr lang="en-US" altLang="en-US" smtClean="0"/>
              <a:t>Addressing Modes</a:t>
            </a:r>
          </a:p>
        </p:txBody>
      </p:sp>
      <p:sp>
        <p:nvSpPr>
          <p:cNvPr id="345091" name="Rectangle 3"/>
          <p:cNvSpPr>
            <a:spLocks noGrp="1" noChangeArrowheads="1"/>
          </p:cNvSpPr>
          <p:nvPr>
            <p:ph type="body" idx="1"/>
          </p:nvPr>
        </p:nvSpPr>
        <p:spPr>
          <a:xfrm>
            <a:off x="0" y="990600"/>
            <a:ext cx="8229600" cy="1446213"/>
          </a:xfrm>
        </p:spPr>
        <p:txBody>
          <a:bodyPr/>
          <a:lstStyle/>
          <a:p>
            <a:pPr eaLnBrk="1" hangingPunct="1"/>
            <a:r>
              <a:rPr lang="en-US" altLang="en-US" smtClean="0"/>
              <a:t>Base Register</a:t>
            </a:r>
          </a:p>
          <a:p>
            <a:pPr lvl="1" eaLnBrk="1" hangingPunct="1"/>
            <a:r>
              <a:rPr lang="en-US" altLang="en-US" i="1" smtClean="0"/>
              <a:t>EA</a:t>
            </a:r>
            <a:r>
              <a:rPr lang="en-US" altLang="en-US" smtClean="0"/>
              <a:t> = Base Register + Relative Addr</a:t>
            </a:r>
          </a:p>
        </p:txBody>
      </p:sp>
      <p:grpSp>
        <p:nvGrpSpPr>
          <p:cNvPr id="2" name="Group 4"/>
          <p:cNvGrpSpPr>
            <a:grpSpLocks/>
          </p:cNvGrpSpPr>
          <p:nvPr/>
        </p:nvGrpSpPr>
        <p:grpSpPr bwMode="auto">
          <a:xfrm>
            <a:off x="6011863" y="1268413"/>
            <a:ext cx="2341562" cy="5040312"/>
            <a:chOff x="3787" y="799"/>
            <a:chExt cx="1475" cy="3175"/>
          </a:xfrm>
        </p:grpSpPr>
        <p:sp>
          <p:nvSpPr>
            <p:cNvPr id="51221"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51222"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100</a:t>
              </a:r>
              <a:endParaRPr lang="en-US" altLang="en-US" sz="2000" b="1">
                <a:solidFill>
                  <a:schemeClr val="accent1"/>
                </a:solidFill>
                <a:cs typeface="Arial" pitchFamily="34" charset="0"/>
              </a:endParaRPr>
            </a:p>
          </p:txBody>
        </p:sp>
        <p:sp>
          <p:nvSpPr>
            <p:cNvPr id="51223"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101</a:t>
              </a:r>
              <a:endParaRPr lang="en-US" altLang="en-US" sz="2000" b="1">
                <a:solidFill>
                  <a:schemeClr val="accent1"/>
                </a:solidFill>
                <a:cs typeface="Arial" pitchFamily="34" charset="0"/>
              </a:endParaRPr>
            </a:p>
          </p:txBody>
        </p:sp>
        <p:sp>
          <p:nvSpPr>
            <p:cNvPr id="51224"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102</a:t>
              </a:r>
              <a:endParaRPr lang="en-US" altLang="en-US" sz="2000" b="1">
                <a:solidFill>
                  <a:schemeClr val="accent1"/>
                </a:solidFill>
                <a:cs typeface="Arial" pitchFamily="34" charset="0"/>
              </a:endParaRPr>
            </a:p>
          </p:txBody>
        </p:sp>
        <p:sp>
          <p:nvSpPr>
            <p:cNvPr id="51225"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103</a:t>
              </a:r>
              <a:endParaRPr lang="en-US" altLang="en-US" sz="2000" b="1">
                <a:solidFill>
                  <a:schemeClr val="accent1"/>
                </a:solidFill>
                <a:cs typeface="Arial" pitchFamily="34" charset="0"/>
              </a:endParaRPr>
            </a:p>
          </p:txBody>
        </p:sp>
        <p:sp>
          <p:nvSpPr>
            <p:cNvPr id="51226"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nSpc>
                  <a:spcPct val="90000"/>
                </a:lnSpc>
                <a:spcBef>
                  <a:spcPct val="50000"/>
                </a:spcBef>
                <a:buClr>
                  <a:schemeClr val="bg1"/>
                </a:buClr>
                <a:buSzTx/>
                <a:buFont typeface="Arial" pitchFamily="34" charset="0"/>
                <a:buNone/>
              </a:pPr>
              <a:r>
                <a:rPr lang="en-US" altLang="en-US" sz="2000" b="1">
                  <a:cs typeface="Arial" pitchFamily="34" charset="0"/>
                </a:rPr>
                <a:t>104</a:t>
              </a:r>
              <a:endParaRPr lang="en-US" altLang="en-US" sz="2000" b="1">
                <a:solidFill>
                  <a:schemeClr val="accent1"/>
                </a:solidFill>
                <a:cs typeface="Arial" pitchFamily="34" charset="0"/>
              </a:endParaRPr>
            </a:p>
          </p:txBody>
        </p:sp>
        <p:sp>
          <p:nvSpPr>
            <p:cNvPr id="51227" name="Line 11"/>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28" name="Line 12"/>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29" name="Line 13"/>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0" name="Line 14"/>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1" name="Line 15"/>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2" name="Line 16"/>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3"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51234"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5"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6"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7"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sp>
          <p:nvSpPr>
            <p:cNvPr id="51238"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sp>
          <p:nvSpPr>
            <p:cNvPr id="51239"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cs typeface="Arial" pitchFamily="34" charset="0"/>
              </a:endParaRPr>
            </a:p>
          </p:txBody>
        </p:sp>
      </p:grpSp>
      <p:sp>
        <p:nvSpPr>
          <p:cNvPr id="345112"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BR = </a:t>
            </a:r>
            <a:r>
              <a:rPr lang="en-US" altLang="en-US" sz="2000" b="1">
                <a:solidFill>
                  <a:schemeClr val="accent1"/>
                </a:solidFill>
                <a:latin typeface="Times New Roman" pitchFamily="18" charset="0"/>
                <a:cs typeface="Times New Roman" pitchFamily="18" charset="0"/>
              </a:rPr>
              <a:t>100</a:t>
            </a:r>
          </a:p>
        </p:txBody>
      </p:sp>
      <p:cxnSp>
        <p:nvCxnSpPr>
          <p:cNvPr id="345113" name="AutoShape 25"/>
          <p:cNvCxnSpPr>
            <a:cxnSpLocks noChangeShapeType="1"/>
            <a:stCxn id="345112" idx="0"/>
            <a:endCxn id="345117" idx="4"/>
          </p:cNvCxnSpPr>
          <p:nvPr/>
        </p:nvCxnSpPr>
        <p:spPr bwMode="auto">
          <a:xfrm rot="-5400000">
            <a:off x="4406106" y="378856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14"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0  A</a:t>
            </a:r>
          </a:p>
        </p:txBody>
      </p:sp>
      <p:cxnSp>
        <p:nvCxnSpPr>
          <p:cNvPr id="345115" name="AutoShape 27"/>
          <p:cNvCxnSpPr>
            <a:cxnSpLocks noChangeShapeType="1"/>
          </p:cNvCxnSpPr>
          <p:nvPr/>
        </p:nvCxnSpPr>
        <p:spPr bwMode="auto">
          <a:xfrm rot="5400000">
            <a:off x="6519069" y="5679282"/>
            <a:ext cx="1620837"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16"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AR = </a:t>
            </a:r>
            <a:r>
              <a:rPr lang="en-US" altLang="en-US" sz="2000" b="1">
                <a:solidFill>
                  <a:schemeClr val="accent1"/>
                </a:solidFill>
                <a:latin typeface="Times New Roman" pitchFamily="18" charset="0"/>
                <a:cs typeface="Times New Roman" pitchFamily="18" charset="0"/>
              </a:rPr>
              <a:t>2</a:t>
            </a:r>
          </a:p>
        </p:txBody>
      </p:sp>
      <p:sp>
        <p:nvSpPr>
          <p:cNvPr id="345117" name="Oval 29"/>
          <p:cNvSpPr>
            <a:spLocks noChangeArrowheads="1"/>
          </p:cNvSpPr>
          <p:nvPr/>
        </p:nvSpPr>
        <p:spPr bwMode="auto">
          <a:xfrm>
            <a:off x="4392613" y="3248025"/>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a:t>
            </a:r>
          </a:p>
        </p:txBody>
      </p:sp>
      <p:cxnSp>
        <p:nvCxnSpPr>
          <p:cNvPr id="345118" name="AutoShape 30"/>
          <p:cNvCxnSpPr>
            <a:cxnSpLocks noChangeShapeType="1"/>
            <a:stCxn id="345116" idx="2"/>
            <a:endCxn id="345117" idx="0"/>
          </p:cNvCxnSpPr>
          <p:nvPr/>
        </p:nvCxnSpPr>
        <p:spPr bwMode="auto">
          <a:xfrm rot="5400000">
            <a:off x="4406106" y="306784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5119" name="AutoShape 31"/>
          <p:cNvCxnSpPr>
            <a:cxnSpLocks noChangeShapeType="1"/>
            <a:stCxn id="345117" idx="6"/>
            <a:endCxn id="51224" idx="1"/>
          </p:cNvCxnSpPr>
          <p:nvPr/>
        </p:nvCxnSpPr>
        <p:spPr bwMode="auto">
          <a:xfrm>
            <a:off x="4765675" y="3429000"/>
            <a:ext cx="1249363" cy="1262063"/>
          </a:xfrm>
          <a:prstGeom prst="curvedConnector3">
            <a:avLst>
              <a:gd name="adj1" fmla="val 69630"/>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20" name="AutoShape 32"/>
          <p:cNvSpPr>
            <a:spLocks noChangeArrowheads="1"/>
          </p:cNvSpPr>
          <p:nvPr/>
        </p:nvSpPr>
        <p:spPr bwMode="auto">
          <a:xfrm>
            <a:off x="971550" y="2528888"/>
            <a:ext cx="2339975" cy="900112"/>
          </a:xfrm>
          <a:prstGeom prst="wedgeRoundRectCallout">
            <a:avLst>
              <a:gd name="adj1" fmla="val 66417"/>
              <a:gd name="adj2" fmla="val -19667"/>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Could be Positive or Negative</a:t>
            </a:r>
            <a:br>
              <a:rPr lang="en-US" altLang="en-US" sz="1800" b="1">
                <a:cs typeface="Arial" pitchFamily="34" charset="0"/>
              </a:rPr>
            </a:br>
            <a:r>
              <a:rPr lang="en-US" altLang="en-US" sz="1800" b="1">
                <a:cs typeface="Arial" pitchFamily="34" charset="0"/>
              </a:rPr>
              <a:t>(2’s Complement)</a:t>
            </a:r>
          </a:p>
        </p:txBody>
      </p:sp>
      <p:cxnSp>
        <p:nvCxnSpPr>
          <p:cNvPr id="345121" name="AutoShape 33"/>
          <p:cNvCxnSpPr>
            <a:cxnSpLocks noChangeShapeType="1"/>
            <a:stCxn id="345112" idx="3"/>
            <a:endCxn id="51222" idx="1"/>
          </p:cNvCxnSpPr>
          <p:nvPr/>
        </p:nvCxnSpPr>
        <p:spPr bwMode="auto">
          <a:xfrm flipV="1">
            <a:off x="5305425" y="3970338"/>
            <a:ext cx="706438" cy="177800"/>
          </a:xfrm>
          <a:prstGeom prst="straightConnector1">
            <a:avLst/>
          </a:prstGeom>
          <a:noFill/>
          <a:ln w="28575">
            <a:solidFill>
              <a:srgbClr val="996633"/>
            </a:solidFill>
            <a:round/>
            <a:headEnd/>
            <a:tailEnd type="triangle" w="lg" len="lg"/>
          </a:ln>
          <a:extLst>
            <a:ext uri="{909E8E84-426E-40DD-AFC4-6F175D3DCCD1}">
              <a14:hiddenFill xmlns:a14="http://schemas.microsoft.com/office/drawing/2010/main">
                <a:noFill/>
              </a14:hiddenFill>
            </a:ext>
          </a:extLst>
        </p:spPr>
      </p:cxnSp>
      <p:sp>
        <p:nvSpPr>
          <p:cNvPr id="345122" name="AutoShape 34"/>
          <p:cNvSpPr>
            <a:spLocks noChangeArrowheads="1"/>
          </p:cNvSpPr>
          <p:nvPr/>
        </p:nvSpPr>
        <p:spPr bwMode="auto">
          <a:xfrm>
            <a:off x="2051050" y="4868863"/>
            <a:ext cx="1981200" cy="900112"/>
          </a:xfrm>
          <a:prstGeom prst="wedgeRoundRectCallout">
            <a:avLst>
              <a:gd name="adj1" fmla="val 45755"/>
              <a:gd name="adj2" fmla="val -102380"/>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Usually points to the beginning of an array</a:t>
            </a:r>
          </a:p>
        </p:txBody>
      </p:sp>
      <p:sp>
        <p:nvSpPr>
          <p:cNvPr id="345123" name="Text Box 35"/>
          <p:cNvSpPr txBox="1">
            <a:spLocks noChangeArrowheads="1"/>
          </p:cNvSpPr>
          <p:nvPr/>
        </p:nvSpPr>
        <p:spPr bwMode="auto">
          <a:xfrm>
            <a:off x="6551613" y="37893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0  0  0  5</a:t>
            </a:r>
          </a:p>
        </p:txBody>
      </p:sp>
      <p:sp>
        <p:nvSpPr>
          <p:cNvPr id="345124" name="Text Box 36"/>
          <p:cNvSpPr txBox="1">
            <a:spLocks noChangeArrowheads="1"/>
          </p:cNvSpPr>
          <p:nvPr/>
        </p:nvSpPr>
        <p:spPr bwMode="auto">
          <a:xfrm>
            <a:off x="6551613" y="414813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0  0  1  2</a:t>
            </a:r>
          </a:p>
        </p:txBody>
      </p:sp>
      <p:sp>
        <p:nvSpPr>
          <p:cNvPr id="345125" name="Text Box 37"/>
          <p:cNvSpPr txBox="1">
            <a:spLocks noChangeArrowheads="1"/>
          </p:cNvSpPr>
          <p:nvPr/>
        </p:nvSpPr>
        <p:spPr bwMode="auto">
          <a:xfrm>
            <a:off x="6551613" y="48688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0  1  0  7</a:t>
            </a:r>
          </a:p>
        </p:txBody>
      </p:sp>
      <p:sp>
        <p:nvSpPr>
          <p:cNvPr id="345126" name="Text Box 38"/>
          <p:cNvSpPr txBox="1">
            <a:spLocks noChangeArrowheads="1"/>
          </p:cNvSpPr>
          <p:nvPr/>
        </p:nvSpPr>
        <p:spPr bwMode="auto">
          <a:xfrm>
            <a:off x="6551613" y="52292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0  0  5  9</a:t>
            </a:r>
          </a:p>
        </p:txBody>
      </p:sp>
      <p:sp>
        <p:nvSpPr>
          <p:cNvPr id="345127" name="Line 39"/>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508556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animEffect transition="in" filter="wipe(left)">
                                      <p:cBhvr>
                                        <p:cTn id="7" dur="500"/>
                                        <p:tgtEl>
                                          <p:spTgt spid="34509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5091">
                                            <p:txEl>
                                              <p:pRg st="1" end="1"/>
                                            </p:txEl>
                                          </p:spTgt>
                                        </p:tgtEl>
                                        <p:attrNameLst>
                                          <p:attrName>style.visibility</p:attrName>
                                        </p:attrNameLst>
                                      </p:cBhvr>
                                      <p:to>
                                        <p:strVal val="visible"/>
                                      </p:to>
                                    </p:set>
                                    <p:animEffect transition="in" filter="wipe(left)">
                                      <p:cBhvr>
                                        <p:cTn id="11" dur="500"/>
                                        <p:tgtEl>
                                          <p:spTgt spid="345091">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5116"/>
                                        </p:tgtEl>
                                        <p:attrNameLst>
                                          <p:attrName>style.visibility</p:attrName>
                                        </p:attrNameLst>
                                      </p:cBhvr>
                                      <p:to>
                                        <p:strVal val="visible"/>
                                      </p:to>
                                    </p:set>
                                    <p:animEffect transition="in" filter="wipe(up)">
                                      <p:cBhvr>
                                        <p:cTn id="19" dur="500"/>
                                        <p:tgtEl>
                                          <p:spTgt spid="345116"/>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5112"/>
                                        </p:tgtEl>
                                        <p:attrNameLst>
                                          <p:attrName>style.visibility</p:attrName>
                                        </p:attrNameLst>
                                      </p:cBhvr>
                                      <p:to>
                                        <p:strVal val="visible"/>
                                      </p:to>
                                    </p:set>
                                    <p:animEffect transition="in" filter="wipe(up)">
                                      <p:cBhvr>
                                        <p:cTn id="23" dur="500"/>
                                        <p:tgtEl>
                                          <p:spTgt spid="3451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45122"/>
                                        </p:tgtEl>
                                        <p:attrNameLst>
                                          <p:attrName>style.visibility</p:attrName>
                                        </p:attrNameLst>
                                      </p:cBhvr>
                                      <p:to>
                                        <p:strVal val="visible"/>
                                      </p:to>
                                    </p:set>
                                    <p:animEffect transition="in" filter="wipe(up)">
                                      <p:cBhvr>
                                        <p:cTn id="28" dur="500"/>
                                        <p:tgtEl>
                                          <p:spTgt spid="345122"/>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345121"/>
                                        </p:tgtEl>
                                        <p:attrNameLst>
                                          <p:attrName>style.visibility</p:attrName>
                                        </p:attrNameLst>
                                      </p:cBhvr>
                                      <p:to>
                                        <p:strVal val="visible"/>
                                      </p:to>
                                    </p:set>
                                    <p:animEffect transition="in" filter="wipe(up)">
                                      <p:cBhvr>
                                        <p:cTn id="32" dur="500"/>
                                        <p:tgtEl>
                                          <p:spTgt spid="345121"/>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45123"/>
                                        </p:tgtEl>
                                        <p:attrNameLst>
                                          <p:attrName>style.visibility</p:attrName>
                                        </p:attrNameLst>
                                      </p:cBhvr>
                                      <p:to>
                                        <p:strVal val="visible"/>
                                      </p:to>
                                    </p:set>
                                    <p:animEffect transition="in" filter="wipe(left)">
                                      <p:cBhvr>
                                        <p:cTn id="36" dur="500"/>
                                        <p:tgtEl>
                                          <p:spTgt spid="345123"/>
                                        </p:tgtEl>
                                      </p:cBhvr>
                                    </p:animEffect>
                                  </p:childTnLst>
                                </p:cTn>
                              </p:par>
                            </p:childTnLst>
                          </p:cTn>
                        </p:par>
                        <p:par>
                          <p:cTn id="37" fill="hold" nodeType="afterGroup">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45124"/>
                                        </p:tgtEl>
                                        <p:attrNameLst>
                                          <p:attrName>style.visibility</p:attrName>
                                        </p:attrNameLst>
                                      </p:cBhvr>
                                      <p:to>
                                        <p:strVal val="visible"/>
                                      </p:to>
                                    </p:set>
                                    <p:animEffect transition="in" filter="wipe(left)">
                                      <p:cBhvr>
                                        <p:cTn id="40" dur="500"/>
                                        <p:tgtEl>
                                          <p:spTgt spid="345124"/>
                                        </p:tgtEl>
                                      </p:cBhvr>
                                    </p:animEffect>
                                  </p:childTnLst>
                                </p:cTn>
                              </p:par>
                            </p:childTnLst>
                          </p:cTn>
                        </p:par>
                        <p:par>
                          <p:cTn id="41" fill="hold" nodeType="after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345114"/>
                                        </p:tgtEl>
                                        <p:attrNameLst>
                                          <p:attrName>style.visibility</p:attrName>
                                        </p:attrNameLst>
                                      </p:cBhvr>
                                      <p:to>
                                        <p:strVal val="visible"/>
                                      </p:to>
                                    </p:set>
                                    <p:animEffect transition="in" filter="wipe(left)">
                                      <p:cBhvr>
                                        <p:cTn id="44" dur="500"/>
                                        <p:tgtEl>
                                          <p:spTgt spid="345114"/>
                                        </p:tgtEl>
                                      </p:cBhvr>
                                    </p:animEffect>
                                  </p:childTnLst>
                                </p:cTn>
                              </p:par>
                            </p:childTnLst>
                          </p:cTn>
                        </p:par>
                        <p:par>
                          <p:cTn id="45" fill="hold" nodeType="afterGroup">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345125"/>
                                        </p:tgtEl>
                                        <p:attrNameLst>
                                          <p:attrName>style.visibility</p:attrName>
                                        </p:attrNameLst>
                                      </p:cBhvr>
                                      <p:to>
                                        <p:strVal val="visible"/>
                                      </p:to>
                                    </p:set>
                                    <p:animEffect transition="in" filter="wipe(left)">
                                      <p:cBhvr>
                                        <p:cTn id="48" dur="500"/>
                                        <p:tgtEl>
                                          <p:spTgt spid="345125"/>
                                        </p:tgtEl>
                                      </p:cBhvr>
                                    </p:animEffect>
                                  </p:childTnLst>
                                </p:cTn>
                              </p:par>
                            </p:childTnLst>
                          </p:cTn>
                        </p:par>
                        <p:par>
                          <p:cTn id="49" fill="hold" nodeType="afterGroup">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345126"/>
                                        </p:tgtEl>
                                        <p:attrNameLst>
                                          <p:attrName>style.visibility</p:attrName>
                                        </p:attrNameLst>
                                      </p:cBhvr>
                                      <p:to>
                                        <p:strVal val="visible"/>
                                      </p:to>
                                    </p:set>
                                    <p:animEffect transition="in" filter="wipe(left)">
                                      <p:cBhvr>
                                        <p:cTn id="52" dur="500"/>
                                        <p:tgtEl>
                                          <p:spTgt spid="3451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345118"/>
                                        </p:tgtEl>
                                        <p:attrNameLst>
                                          <p:attrName>style.visibility</p:attrName>
                                        </p:attrNameLst>
                                      </p:cBhvr>
                                      <p:to>
                                        <p:strVal val="visible"/>
                                      </p:to>
                                    </p:set>
                                    <p:animEffect transition="in" filter="wipe(up)">
                                      <p:cBhvr>
                                        <p:cTn id="57" dur="500"/>
                                        <p:tgtEl>
                                          <p:spTgt spid="345118"/>
                                        </p:tgtEl>
                                      </p:cBhvr>
                                    </p:animEffect>
                                  </p:childTnLst>
                                </p:cTn>
                              </p:par>
                            </p:childTnLst>
                          </p:cTn>
                        </p:par>
                        <p:par>
                          <p:cTn id="58" fill="hold" nodeType="afterGroup">
                            <p:stCondLst>
                              <p:cond delay="500"/>
                            </p:stCondLst>
                            <p:childTnLst>
                              <p:par>
                                <p:cTn id="59" presetID="22" presetClass="entr" presetSubtype="4" fill="hold" nodeType="afterEffect">
                                  <p:stCondLst>
                                    <p:cond delay="0"/>
                                  </p:stCondLst>
                                  <p:childTnLst>
                                    <p:set>
                                      <p:cBhvr>
                                        <p:cTn id="60" dur="1" fill="hold">
                                          <p:stCondLst>
                                            <p:cond delay="0"/>
                                          </p:stCondLst>
                                        </p:cTn>
                                        <p:tgtEl>
                                          <p:spTgt spid="345113"/>
                                        </p:tgtEl>
                                        <p:attrNameLst>
                                          <p:attrName>style.visibility</p:attrName>
                                        </p:attrNameLst>
                                      </p:cBhvr>
                                      <p:to>
                                        <p:strVal val="visible"/>
                                      </p:to>
                                    </p:set>
                                    <p:animEffect transition="in" filter="wipe(down)">
                                      <p:cBhvr>
                                        <p:cTn id="61" dur="500"/>
                                        <p:tgtEl>
                                          <p:spTgt spid="345113"/>
                                        </p:tgtEl>
                                      </p:cBhvr>
                                    </p:animEffect>
                                  </p:childTnLst>
                                </p:cTn>
                              </p:par>
                            </p:childTnLst>
                          </p:cTn>
                        </p:par>
                        <p:par>
                          <p:cTn id="62" fill="hold" nodeType="afterGroup">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345117"/>
                                        </p:tgtEl>
                                        <p:attrNameLst>
                                          <p:attrName>style.visibility</p:attrName>
                                        </p:attrNameLst>
                                      </p:cBhvr>
                                      <p:to>
                                        <p:strVal val="visible"/>
                                      </p:to>
                                    </p:set>
                                    <p:animEffect transition="in" filter="wipe(left)">
                                      <p:cBhvr>
                                        <p:cTn id="65" dur="500"/>
                                        <p:tgtEl>
                                          <p:spTgt spid="345117"/>
                                        </p:tgtEl>
                                      </p:cBhvr>
                                    </p:animEffect>
                                  </p:childTnLst>
                                </p:cTn>
                              </p:par>
                            </p:childTnLst>
                          </p:cTn>
                        </p:par>
                        <p:par>
                          <p:cTn id="66" fill="hold" nodeType="afterGroup">
                            <p:stCondLst>
                              <p:cond delay="1500"/>
                            </p:stCondLst>
                            <p:childTnLst>
                              <p:par>
                                <p:cTn id="67" presetID="22" presetClass="entr" presetSubtype="1" fill="hold" nodeType="afterEffect">
                                  <p:stCondLst>
                                    <p:cond delay="0"/>
                                  </p:stCondLst>
                                  <p:childTnLst>
                                    <p:set>
                                      <p:cBhvr>
                                        <p:cTn id="68" dur="1" fill="hold">
                                          <p:stCondLst>
                                            <p:cond delay="0"/>
                                          </p:stCondLst>
                                        </p:cTn>
                                        <p:tgtEl>
                                          <p:spTgt spid="345119"/>
                                        </p:tgtEl>
                                        <p:attrNameLst>
                                          <p:attrName>style.visibility</p:attrName>
                                        </p:attrNameLst>
                                      </p:cBhvr>
                                      <p:to>
                                        <p:strVal val="visible"/>
                                      </p:to>
                                    </p:set>
                                    <p:animEffect transition="in" filter="wipe(up)">
                                      <p:cBhvr>
                                        <p:cTn id="69" dur="500"/>
                                        <p:tgtEl>
                                          <p:spTgt spid="345119"/>
                                        </p:tgtEl>
                                      </p:cBhvr>
                                    </p:animEffect>
                                  </p:childTnLst>
                                </p:cTn>
                              </p:par>
                            </p:childTnLst>
                          </p:cTn>
                        </p:par>
                        <p:par>
                          <p:cTn id="70" fill="hold" nodeType="afterGroup">
                            <p:stCondLst>
                              <p:cond delay="2000"/>
                            </p:stCondLst>
                            <p:childTnLst>
                              <p:par>
                                <p:cTn id="71" presetID="3" presetClass="emph" presetSubtype="2" fill="hold" grpId="1" nodeType="afterEffect">
                                  <p:stCondLst>
                                    <p:cond delay="0"/>
                                  </p:stCondLst>
                                  <p:childTnLst>
                                    <p:animClr clrSpc="rgb" dir="cw">
                                      <p:cBhvr override="childStyle">
                                        <p:cTn id="72" dur="1000" fill="hold"/>
                                        <p:tgtEl>
                                          <p:spTgt spid="345114"/>
                                        </p:tgtEl>
                                        <p:attrNameLst>
                                          <p:attrName>style.color</p:attrName>
                                        </p:attrNameLst>
                                      </p:cBhvr>
                                      <p:to>
                                        <a:schemeClr val="accent1"/>
                                      </p:to>
                                    </p:animClr>
                                  </p:childTnLst>
                                </p:cTn>
                              </p:par>
                            </p:childTnLst>
                          </p:cTn>
                        </p:par>
                        <p:par>
                          <p:cTn id="73" fill="hold" nodeType="afterGroup">
                            <p:stCondLst>
                              <p:cond delay="3000"/>
                            </p:stCondLst>
                            <p:childTnLst>
                              <p:par>
                                <p:cTn id="74" presetID="22" presetClass="entr" presetSubtype="1" fill="hold" nodeType="afterEffect">
                                  <p:stCondLst>
                                    <p:cond delay="0"/>
                                  </p:stCondLst>
                                  <p:childTnLst>
                                    <p:set>
                                      <p:cBhvr>
                                        <p:cTn id="75" dur="1" fill="hold">
                                          <p:stCondLst>
                                            <p:cond delay="0"/>
                                          </p:stCondLst>
                                        </p:cTn>
                                        <p:tgtEl>
                                          <p:spTgt spid="345115"/>
                                        </p:tgtEl>
                                        <p:attrNameLst>
                                          <p:attrName>style.visibility</p:attrName>
                                        </p:attrNameLst>
                                      </p:cBhvr>
                                      <p:to>
                                        <p:strVal val="visible"/>
                                      </p:to>
                                    </p:set>
                                    <p:animEffect transition="in" filter="wipe(up)">
                                      <p:cBhvr>
                                        <p:cTn id="76" dur="500"/>
                                        <p:tgtEl>
                                          <p:spTgt spid="34511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45120"/>
                                        </p:tgtEl>
                                        <p:attrNameLst>
                                          <p:attrName>style.visibility</p:attrName>
                                        </p:attrNameLst>
                                      </p:cBhvr>
                                      <p:to>
                                        <p:strVal val="visible"/>
                                      </p:to>
                                    </p:set>
                                    <p:animEffect transition="in" filter="wipe(up)">
                                      <p:cBhvr>
                                        <p:cTn id="81" dur="500"/>
                                        <p:tgtEl>
                                          <p:spTgt spid="345120"/>
                                        </p:tgtEl>
                                      </p:cBhvr>
                                    </p:animEffect>
                                  </p:childTnLst>
                                </p:cTn>
                              </p:par>
                              <p:par>
                                <p:cTn id="82" presetID="1" presetClass="entr" presetSubtype="0" fill="hold" grpId="0" nodeType="withEffect">
                                  <p:stCondLst>
                                    <p:cond delay="0"/>
                                  </p:stCondLst>
                                  <p:childTnLst>
                                    <p:set>
                                      <p:cBhvr>
                                        <p:cTn id="83" dur="1" fill="hold">
                                          <p:stCondLst>
                                            <p:cond delay="0"/>
                                          </p:stCondLst>
                                        </p:cTn>
                                        <p:tgtEl>
                                          <p:spTgt spid="34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2" grpId="0" animBg="1"/>
      <p:bldP spid="345114" grpId="0"/>
      <p:bldP spid="345114" grpId="1"/>
      <p:bldP spid="345116" grpId="0" animBg="1"/>
      <p:bldP spid="345117" grpId="0" animBg="1"/>
      <p:bldP spid="345120" grpId="0" animBg="1"/>
      <p:bldP spid="345122" grpId="0" animBg="1"/>
      <p:bldP spid="345123" grpId="0"/>
      <p:bldP spid="345124" grpId="0"/>
      <p:bldP spid="345125" grpId="0"/>
      <p:bldP spid="345126" grpId="0"/>
      <p:bldP spid="3451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mtClean="0">
                <a:ea typeface="SimSun" pitchFamily="2" charset="-122"/>
              </a:rPr>
              <a:t>Addressing Modes</a:t>
            </a:r>
          </a:p>
        </p:txBody>
      </p:sp>
      <p:sp>
        <p:nvSpPr>
          <p:cNvPr id="52227" name="Rectangle 3"/>
          <p:cNvSpPr>
            <a:spLocks noGrp="1" noChangeArrowheads="1"/>
          </p:cNvSpPr>
          <p:nvPr>
            <p:ph type="body" idx="1"/>
          </p:nvPr>
        </p:nvSpPr>
        <p:spPr>
          <a:xfrm>
            <a:off x="0" y="1719263"/>
            <a:ext cx="2057400" cy="2776537"/>
          </a:xfrm>
        </p:spPr>
        <p:txBody>
          <a:bodyPr/>
          <a:lstStyle/>
          <a:p>
            <a:pPr eaLnBrk="1" hangingPunct="1">
              <a:lnSpc>
                <a:spcPct val="80000"/>
              </a:lnSpc>
            </a:pPr>
            <a:r>
              <a:rPr lang="en-US" altLang="zh-CN" sz="1900" smtClean="0">
                <a:ea typeface="SimSun" pitchFamily="2" charset="-122"/>
              </a:rPr>
              <a:t>The different ways in which the location of an operand is specified in an instruction are referred to as addressing modes.</a:t>
            </a:r>
          </a:p>
        </p:txBody>
      </p:sp>
      <p:sp>
        <p:nvSpPr>
          <p:cNvPr id="52228" name="Rectangle 4"/>
          <p:cNvSpPr>
            <a:spLocks noChangeArrowheads="1"/>
          </p:cNvSpPr>
          <p:nvPr/>
        </p:nvSpPr>
        <p:spPr bwMode="auto">
          <a:xfrm>
            <a:off x="2268538" y="1392238"/>
            <a:ext cx="5654675" cy="1587"/>
          </a:xfrm>
          <a:prstGeom prst="rect">
            <a:avLst/>
          </a:prstGeom>
          <a:solidFill>
            <a:srgbClr val="000000"/>
          </a:solidFill>
          <a:ln w="0">
            <a:solidFill>
              <a:srgbClr val="000000"/>
            </a:solidFill>
            <a:miter lim="800000"/>
            <a:headEnd/>
            <a:tailEnd/>
          </a:ln>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52229" name="Rectangle 5"/>
          <p:cNvSpPr>
            <a:spLocks noChangeArrowheads="1"/>
          </p:cNvSpPr>
          <p:nvPr/>
        </p:nvSpPr>
        <p:spPr bwMode="auto">
          <a:xfrm>
            <a:off x="2268538" y="1511300"/>
            <a:ext cx="520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Name</a:t>
            </a:r>
            <a:endParaRPr lang="en-US" altLang="zh-CN" sz="2400">
              <a:latin typeface="Times New Roman" pitchFamily="18" charset="0"/>
              <a:ea typeface="SimSun" pitchFamily="2" charset="-122"/>
            </a:endParaRPr>
          </a:p>
        </p:txBody>
      </p:sp>
      <p:sp>
        <p:nvSpPr>
          <p:cNvPr id="52230" name="Rectangle 6"/>
          <p:cNvSpPr>
            <a:spLocks noChangeArrowheads="1"/>
          </p:cNvSpPr>
          <p:nvPr/>
        </p:nvSpPr>
        <p:spPr bwMode="auto">
          <a:xfrm>
            <a:off x="3886200" y="1511300"/>
            <a:ext cx="6270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Assem</a:t>
            </a:r>
            <a:endParaRPr lang="en-US" altLang="zh-CN" sz="2400">
              <a:latin typeface="Times New Roman" pitchFamily="18" charset="0"/>
              <a:ea typeface="SimSun" pitchFamily="2" charset="-122"/>
            </a:endParaRPr>
          </a:p>
        </p:txBody>
      </p:sp>
      <p:sp>
        <p:nvSpPr>
          <p:cNvPr id="52231" name="Rectangle 7"/>
          <p:cNvSpPr>
            <a:spLocks noChangeArrowheads="1"/>
          </p:cNvSpPr>
          <p:nvPr/>
        </p:nvSpPr>
        <p:spPr bwMode="auto">
          <a:xfrm>
            <a:off x="4495800" y="1511300"/>
            <a:ext cx="349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bler</a:t>
            </a:r>
            <a:endParaRPr lang="en-US" altLang="zh-CN" sz="2400">
              <a:latin typeface="Times New Roman" pitchFamily="18" charset="0"/>
              <a:ea typeface="SimSun" pitchFamily="2" charset="-122"/>
            </a:endParaRPr>
          </a:p>
        </p:txBody>
      </p:sp>
      <p:sp>
        <p:nvSpPr>
          <p:cNvPr id="52232" name="Rectangle 8"/>
          <p:cNvSpPr>
            <a:spLocks noChangeArrowheads="1"/>
          </p:cNvSpPr>
          <p:nvPr/>
        </p:nvSpPr>
        <p:spPr bwMode="auto">
          <a:xfrm>
            <a:off x="4972050" y="1511300"/>
            <a:ext cx="328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syn</a:t>
            </a:r>
            <a:endParaRPr lang="en-US" altLang="zh-CN" sz="2400">
              <a:latin typeface="Times New Roman" pitchFamily="18" charset="0"/>
              <a:ea typeface="SimSun" pitchFamily="2" charset="-122"/>
            </a:endParaRPr>
          </a:p>
        </p:txBody>
      </p:sp>
      <p:sp>
        <p:nvSpPr>
          <p:cNvPr id="52233" name="Rectangle 9"/>
          <p:cNvSpPr>
            <a:spLocks noChangeArrowheads="1"/>
          </p:cNvSpPr>
          <p:nvPr/>
        </p:nvSpPr>
        <p:spPr bwMode="auto">
          <a:xfrm>
            <a:off x="5286375" y="1511300"/>
            <a:ext cx="2762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tax</a:t>
            </a:r>
            <a:endParaRPr lang="en-US" altLang="zh-CN" sz="2400">
              <a:latin typeface="Times New Roman" pitchFamily="18" charset="0"/>
              <a:ea typeface="SimSun" pitchFamily="2" charset="-122"/>
            </a:endParaRPr>
          </a:p>
        </p:txBody>
      </p:sp>
      <p:sp>
        <p:nvSpPr>
          <p:cNvPr id="52234" name="Rectangle 10"/>
          <p:cNvSpPr>
            <a:spLocks noChangeArrowheads="1"/>
          </p:cNvSpPr>
          <p:nvPr/>
        </p:nvSpPr>
        <p:spPr bwMode="auto">
          <a:xfrm>
            <a:off x="5899150" y="1511300"/>
            <a:ext cx="1047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Addressing</a:t>
            </a:r>
            <a:endParaRPr lang="en-US" altLang="zh-CN" sz="2400">
              <a:latin typeface="Times New Roman" pitchFamily="18" charset="0"/>
              <a:ea typeface="SimSun" pitchFamily="2" charset="-122"/>
            </a:endParaRPr>
          </a:p>
        </p:txBody>
      </p:sp>
      <p:sp>
        <p:nvSpPr>
          <p:cNvPr id="52235" name="Rectangle 11"/>
          <p:cNvSpPr>
            <a:spLocks noChangeArrowheads="1"/>
          </p:cNvSpPr>
          <p:nvPr/>
        </p:nvSpPr>
        <p:spPr bwMode="auto">
          <a:xfrm>
            <a:off x="6946900" y="1511300"/>
            <a:ext cx="749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b="1">
                <a:solidFill>
                  <a:srgbClr val="000000"/>
                </a:solidFill>
                <a:latin typeface="Computer Modern" charset="0"/>
                <a:ea typeface="SimSun" pitchFamily="2" charset="-122"/>
              </a:rPr>
              <a:t>function</a:t>
            </a:r>
            <a:endParaRPr lang="en-US" altLang="zh-CN" sz="2400">
              <a:latin typeface="Times New Roman" pitchFamily="18" charset="0"/>
              <a:ea typeface="SimSun" pitchFamily="2" charset="-122"/>
            </a:endParaRPr>
          </a:p>
        </p:txBody>
      </p:sp>
      <p:sp>
        <p:nvSpPr>
          <p:cNvPr id="52236" name="Rectangle 12"/>
          <p:cNvSpPr>
            <a:spLocks noChangeArrowheads="1"/>
          </p:cNvSpPr>
          <p:nvPr/>
        </p:nvSpPr>
        <p:spPr bwMode="auto">
          <a:xfrm>
            <a:off x="2268538" y="1939925"/>
            <a:ext cx="5654675" cy="1588"/>
          </a:xfrm>
          <a:prstGeom prst="rect">
            <a:avLst/>
          </a:prstGeom>
          <a:solidFill>
            <a:srgbClr val="000000"/>
          </a:solidFill>
          <a:ln w="0">
            <a:solidFill>
              <a:srgbClr val="000000"/>
            </a:solidFill>
            <a:miter lim="800000"/>
            <a:headEnd/>
            <a:tailEnd/>
          </a:ln>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52237" name="Rectangle 13"/>
          <p:cNvSpPr>
            <a:spLocks noChangeArrowheads="1"/>
          </p:cNvSpPr>
          <p:nvPr/>
        </p:nvSpPr>
        <p:spPr bwMode="auto">
          <a:xfrm>
            <a:off x="2268538" y="2019300"/>
            <a:ext cx="8905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Immediate</a:t>
            </a:r>
            <a:endParaRPr lang="en-US" altLang="zh-CN" sz="2400">
              <a:latin typeface="Times New Roman" pitchFamily="18" charset="0"/>
              <a:ea typeface="SimSun" pitchFamily="2" charset="-122"/>
            </a:endParaRPr>
          </a:p>
        </p:txBody>
      </p:sp>
      <p:sp>
        <p:nvSpPr>
          <p:cNvPr id="52238" name="Rectangle 14"/>
          <p:cNvSpPr>
            <a:spLocks noChangeArrowheads="1"/>
          </p:cNvSpPr>
          <p:nvPr/>
        </p:nvSpPr>
        <p:spPr bwMode="auto">
          <a:xfrm>
            <a:off x="3990975" y="2019300"/>
            <a:ext cx="233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#V</a:t>
            </a:r>
            <a:endParaRPr lang="en-US" altLang="zh-CN" sz="2400">
              <a:latin typeface="Times New Roman" pitchFamily="18" charset="0"/>
              <a:ea typeface="SimSun" pitchFamily="2" charset="-122"/>
            </a:endParaRPr>
          </a:p>
        </p:txBody>
      </p:sp>
      <p:sp>
        <p:nvSpPr>
          <p:cNvPr id="52239" name="Rectangle 15"/>
          <p:cNvSpPr>
            <a:spLocks noChangeArrowheads="1"/>
          </p:cNvSpPr>
          <p:nvPr/>
        </p:nvSpPr>
        <p:spPr bwMode="auto">
          <a:xfrm>
            <a:off x="4217988" y="2019300"/>
            <a:ext cx="361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alue</a:t>
            </a:r>
            <a:endParaRPr lang="en-US" altLang="zh-CN" sz="2400">
              <a:latin typeface="Times New Roman" pitchFamily="18" charset="0"/>
              <a:ea typeface="SimSun" pitchFamily="2" charset="-122"/>
            </a:endParaRPr>
          </a:p>
        </p:txBody>
      </p:sp>
      <p:sp>
        <p:nvSpPr>
          <p:cNvPr id="52240" name="Rectangle 16"/>
          <p:cNvSpPr>
            <a:spLocks noChangeArrowheads="1"/>
          </p:cNvSpPr>
          <p:nvPr/>
        </p:nvSpPr>
        <p:spPr bwMode="auto">
          <a:xfrm>
            <a:off x="5937250" y="201930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Op</a:t>
            </a:r>
            <a:endParaRPr lang="en-US" altLang="zh-CN" sz="2400">
              <a:latin typeface="Times New Roman" pitchFamily="18" charset="0"/>
              <a:ea typeface="SimSun" pitchFamily="2" charset="-122"/>
            </a:endParaRPr>
          </a:p>
        </p:txBody>
      </p:sp>
      <p:sp>
        <p:nvSpPr>
          <p:cNvPr id="52241" name="Rectangle 17"/>
          <p:cNvSpPr>
            <a:spLocks noChangeArrowheads="1"/>
          </p:cNvSpPr>
          <p:nvPr/>
        </p:nvSpPr>
        <p:spPr bwMode="auto">
          <a:xfrm>
            <a:off x="6216650" y="2019300"/>
            <a:ext cx="488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erand</a:t>
            </a:r>
            <a:endParaRPr lang="en-US" altLang="zh-CN" sz="2400">
              <a:latin typeface="Times New Roman" pitchFamily="18" charset="0"/>
              <a:ea typeface="SimSun" pitchFamily="2" charset="-122"/>
            </a:endParaRPr>
          </a:p>
        </p:txBody>
      </p:sp>
      <p:sp>
        <p:nvSpPr>
          <p:cNvPr id="52242" name="Rectangle 18"/>
          <p:cNvSpPr>
            <a:spLocks noChangeArrowheads="1"/>
          </p:cNvSpPr>
          <p:nvPr/>
        </p:nvSpPr>
        <p:spPr bwMode="auto">
          <a:xfrm>
            <a:off x="6746875" y="2028825"/>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43" name="Rectangle 19"/>
          <p:cNvSpPr>
            <a:spLocks noChangeArrowheads="1"/>
          </p:cNvSpPr>
          <p:nvPr/>
        </p:nvSpPr>
        <p:spPr bwMode="auto">
          <a:xfrm>
            <a:off x="6911975" y="202882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V</a:t>
            </a:r>
            <a:endParaRPr lang="en-US" altLang="zh-CN" sz="2400">
              <a:latin typeface="Times New Roman" pitchFamily="18" charset="0"/>
              <a:ea typeface="SimSun" pitchFamily="2" charset="-122"/>
            </a:endParaRPr>
          </a:p>
        </p:txBody>
      </p:sp>
      <p:sp>
        <p:nvSpPr>
          <p:cNvPr id="52244" name="Rectangle 20"/>
          <p:cNvSpPr>
            <a:spLocks noChangeArrowheads="1"/>
          </p:cNvSpPr>
          <p:nvPr/>
        </p:nvSpPr>
        <p:spPr bwMode="auto">
          <a:xfrm>
            <a:off x="7029450" y="2028825"/>
            <a:ext cx="361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alue</a:t>
            </a:r>
            <a:endParaRPr lang="en-US" altLang="zh-CN" sz="2400">
              <a:latin typeface="Times New Roman" pitchFamily="18" charset="0"/>
              <a:ea typeface="SimSun" pitchFamily="2" charset="-122"/>
            </a:endParaRPr>
          </a:p>
        </p:txBody>
      </p:sp>
      <p:sp>
        <p:nvSpPr>
          <p:cNvPr id="52245" name="Rectangle 21"/>
          <p:cNvSpPr>
            <a:spLocks noChangeArrowheads="1"/>
          </p:cNvSpPr>
          <p:nvPr/>
        </p:nvSpPr>
        <p:spPr bwMode="auto">
          <a:xfrm>
            <a:off x="2268538" y="2390775"/>
            <a:ext cx="711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Register</a:t>
            </a:r>
            <a:endParaRPr lang="en-US" altLang="zh-CN" sz="2400">
              <a:latin typeface="Times New Roman" pitchFamily="18" charset="0"/>
              <a:ea typeface="SimSun" pitchFamily="2" charset="-122"/>
            </a:endParaRPr>
          </a:p>
        </p:txBody>
      </p:sp>
      <p:sp>
        <p:nvSpPr>
          <p:cNvPr id="52246" name="Rectangle 22"/>
          <p:cNvSpPr>
            <a:spLocks noChangeArrowheads="1"/>
          </p:cNvSpPr>
          <p:nvPr/>
        </p:nvSpPr>
        <p:spPr bwMode="auto">
          <a:xfrm>
            <a:off x="3990975" y="2390775"/>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47" name="Rectangle 23"/>
          <p:cNvSpPr>
            <a:spLocks noChangeArrowheads="1"/>
          </p:cNvSpPr>
          <p:nvPr/>
        </p:nvSpPr>
        <p:spPr bwMode="auto">
          <a:xfrm>
            <a:off x="4146550" y="2390775"/>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48" name="Rectangle 24"/>
          <p:cNvSpPr>
            <a:spLocks noChangeArrowheads="1"/>
          </p:cNvSpPr>
          <p:nvPr/>
        </p:nvSpPr>
        <p:spPr bwMode="auto">
          <a:xfrm>
            <a:off x="5946775" y="2390775"/>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49" name="Rectangle 25"/>
          <p:cNvSpPr>
            <a:spLocks noChangeArrowheads="1"/>
          </p:cNvSpPr>
          <p:nvPr/>
        </p:nvSpPr>
        <p:spPr bwMode="auto">
          <a:xfrm>
            <a:off x="6261100" y="2390775"/>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50" name="Rectangle 26"/>
          <p:cNvSpPr>
            <a:spLocks noChangeArrowheads="1"/>
          </p:cNvSpPr>
          <p:nvPr/>
        </p:nvSpPr>
        <p:spPr bwMode="auto">
          <a:xfrm>
            <a:off x="6477000" y="2390775"/>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51" name="Rectangle 27"/>
          <p:cNvSpPr>
            <a:spLocks noChangeArrowheads="1"/>
          </p:cNvSpPr>
          <p:nvPr/>
        </p:nvSpPr>
        <p:spPr bwMode="auto">
          <a:xfrm>
            <a:off x="6613525" y="2390775"/>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52" name="Rectangle 28"/>
          <p:cNvSpPr>
            <a:spLocks noChangeArrowheads="1"/>
          </p:cNvSpPr>
          <p:nvPr/>
        </p:nvSpPr>
        <p:spPr bwMode="auto">
          <a:xfrm>
            <a:off x="2268538" y="2782888"/>
            <a:ext cx="742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Absolute</a:t>
            </a:r>
            <a:endParaRPr lang="en-US" altLang="zh-CN" sz="2400">
              <a:latin typeface="Times New Roman" pitchFamily="18" charset="0"/>
              <a:ea typeface="SimSun" pitchFamily="2" charset="-122"/>
            </a:endParaRPr>
          </a:p>
        </p:txBody>
      </p:sp>
      <p:sp>
        <p:nvSpPr>
          <p:cNvPr id="52253" name="Rectangle 29"/>
          <p:cNvSpPr>
            <a:spLocks noChangeArrowheads="1"/>
          </p:cNvSpPr>
          <p:nvPr/>
        </p:nvSpPr>
        <p:spPr bwMode="auto">
          <a:xfrm>
            <a:off x="3033713" y="2782888"/>
            <a:ext cx="625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(Direct)</a:t>
            </a:r>
            <a:endParaRPr lang="en-US" altLang="zh-CN" sz="2400">
              <a:latin typeface="Times New Roman" pitchFamily="18" charset="0"/>
              <a:ea typeface="SimSun" pitchFamily="2" charset="-122"/>
            </a:endParaRPr>
          </a:p>
        </p:txBody>
      </p:sp>
      <p:sp>
        <p:nvSpPr>
          <p:cNvPr id="52254" name="Rectangle 30"/>
          <p:cNvSpPr>
            <a:spLocks noChangeArrowheads="1"/>
          </p:cNvSpPr>
          <p:nvPr/>
        </p:nvSpPr>
        <p:spPr bwMode="auto">
          <a:xfrm>
            <a:off x="3990975" y="2782888"/>
            <a:ext cx="392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LOC</a:t>
            </a:r>
            <a:endParaRPr lang="en-US" altLang="zh-CN" sz="2400">
              <a:latin typeface="Times New Roman" pitchFamily="18" charset="0"/>
              <a:ea typeface="SimSun" pitchFamily="2" charset="-122"/>
            </a:endParaRPr>
          </a:p>
        </p:txBody>
      </p:sp>
      <p:sp>
        <p:nvSpPr>
          <p:cNvPr id="52255" name="Rectangle 31"/>
          <p:cNvSpPr>
            <a:spLocks noChangeArrowheads="1"/>
          </p:cNvSpPr>
          <p:nvPr/>
        </p:nvSpPr>
        <p:spPr bwMode="auto">
          <a:xfrm>
            <a:off x="5946775" y="2782888"/>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56" name="Rectangle 32"/>
          <p:cNvSpPr>
            <a:spLocks noChangeArrowheads="1"/>
          </p:cNvSpPr>
          <p:nvPr/>
        </p:nvSpPr>
        <p:spPr bwMode="auto">
          <a:xfrm>
            <a:off x="6261100" y="2782888"/>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57" name="Rectangle 33"/>
          <p:cNvSpPr>
            <a:spLocks noChangeArrowheads="1"/>
          </p:cNvSpPr>
          <p:nvPr/>
        </p:nvSpPr>
        <p:spPr bwMode="auto">
          <a:xfrm>
            <a:off x="6477000" y="2782888"/>
            <a:ext cx="392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LOC</a:t>
            </a:r>
            <a:endParaRPr lang="en-US" altLang="zh-CN" sz="2400">
              <a:latin typeface="Times New Roman" pitchFamily="18" charset="0"/>
              <a:ea typeface="SimSun" pitchFamily="2" charset="-122"/>
            </a:endParaRPr>
          </a:p>
        </p:txBody>
      </p:sp>
      <p:sp>
        <p:nvSpPr>
          <p:cNvPr id="52258" name="Rectangle 34"/>
          <p:cNvSpPr>
            <a:spLocks noChangeArrowheads="1"/>
          </p:cNvSpPr>
          <p:nvPr/>
        </p:nvSpPr>
        <p:spPr bwMode="auto">
          <a:xfrm>
            <a:off x="2268538" y="3173413"/>
            <a:ext cx="625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Indirect</a:t>
            </a:r>
            <a:endParaRPr lang="en-US" altLang="zh-CN" sz="2400">
              <a:latin typeface="Times New Roman" pitchFamily="18" charset="0"/>
              <a:ea typeface="SimSun" pitchFamily="2" charset="-122"/>
            </a:endParaRPr>
          </a:p>
        </p:txBody>
      </p:sp>
      <p:sp>
        <p:nvSpPr>
          <p:cNvPr id="52259" name="Rectangle 35"/>
          <p:cNvSpPr>
            <a:spLocks noChangeArrowheads="1"/>
          </p:cNvSpPr>
          <p:nvPr/>
        </p:nvSpPr>
        <p:spPr bwMode="auto">
          <a:xfrm>
            <a:off x="3990975" y="3173413"/>
            <a:ext cx="201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60" name="Rectangle 36"/>
          <p:cNvSpPr>
            <a:spLocks noChangeArrowheads="1"/>
          </p:cNvSpPr>
          <p:nvPr/>
        </p:nvSpPr>
        <p:spPr bwMode="auto">
          <a:xfrm>
            <a:off x="4205288" y="3173413"/>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61" name="Rectangle 37"/>
          <p:cNvSpPr>
            <a:spLocks noChangeArrowheads="1"/>
          </p:cNvSpPr>
          <p:nvPr/>
        </p:nvSpPr>
        <p:spPr bwMode="auto">
          <a:xfrm>
            <a:off x="4284663" y="3173413"/>
            <a:ext cx="6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62" name="Rectangle 38"/>
          <p:cNvSpPr>
            <a:spLocks noChangeArrowheads="1"/>
          </p:cNvSpPr>
          <p:nvPr/>
        </p:nvSpPr>
        <p:spPr bwMode="auto">
          <a:xfrm>
            <a:off x="5946775" y="3173413"/>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63" name="Rectangle 39"/>
          <p:cNvSpPr>
            <a:spLocks noChangeArrowheads="1"/>
          </p:cNvSpPr>
          <p:nvPr/>
        </p:nvSpPr>
        <p:spPr bwMode="auto">
          <a:xfrm>
            <a:off x="6261100" y="3173413"/>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64" name="Rectangle 40"/>
          <p:cNvSpPr>
            <a:spLocks noChangeArrowheads="1"/>
          </p:cNvSpPr>
          <p:nvPr/>
        </p:nvSpPr>
        <p:spPr bwMode="auto">
          <a:xfrm>
            <a:off x="6477000" y="3173413"/>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65" name="Rectangle 41"/>
          <p:cNvSpPr>
            <a:spLocks noChangeArrowheads="1"/>
          </p:cNvSpPr>
          <p:nvPr/>
        </p:nvSpPr>
        <p:spPr bwMode="auto">
          <a:xfrm>
            <a:off x="6672263" y="3173413"/>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66" name="Rectangle 42"/>
          <p:cNvSpPr>
            <a:spLocks noChangeArrowheads="1"/>
          </p:cNvSpPr>
          <p:nvPr/>
        </p:nvSpPr>
        <p:spPr bwMode="auto">
          <a:xfrm>
            <a:off x="6750050" y="317341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67" name="Rectangle 43"/>
          <p:cNvSpPr>
            <a:spLocks noChangeArrowheads="1"/>
          </p:cNvSpPr>
          <p:nvPr/>
        </p:nvSpPr>
        <p:spPr bwMode="auto">
          <a:xfrm>
            <a:off x="3990975" y="3408363"/>
            <a:ext cx="519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(LOC)</a:t>
            </a:r>
            <a:endParaRPr lang="en-US" altLang="zh-CN" sz="2400">
              <a:latin typeface="Times New Roman" pitchFamily="18" charset="0"/>
              <a:ea typeface="SimSun" pitchFamily="2" charset="-122"/>
            </a:endParaRPr>
          </a:p>
        </p:txBody>
      </p:sp>
      <p:sp>
        <p:nvSpPr>
          <p:cNvPr id="52268" name="Rectangle 44"/>
          <p:cNvSpPr>
            <a:spLocks noChangeArrowheads="1"/>
          </p:cNvSpPr>
          <p:nvPr/>
        </p:nvSpPr>
        <p:spPr bwMode="auto">
          <a:xfrm>
            <a:off x="5946775" y="3408363"/>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69" name="Rectangle 45"/>
          <p:cNvSpPr>
            <a:spLocks noChangeArrowheads="1"/>
          </p:cNvSpPr>
          <p:nvPr/>
        </p:nvSpPr>
        <p:spPr bwMode="auto">
          <a:xfrm>
            <a:off x="6261100" y="3408363"/>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70" name="Rectangle 46"/>
          <p:cNvSpPr>
            <a:spLocks noChangeArrowheads="1"/>
          </p:cNvSpPr>
          <p:nvPr/>
        </p:nvSpPr>
        <p:spPr bwMode="auto">
          <a:xfrm>
            <a:off x="6477000" y="3408363"/>
            <a:ext cx="496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[LOC]</a:t>
            </a:r>
            <a:endParaRPr lang="en-US" altLang="zh-CN" sz="2400">
              <a:latin typeface="Times New Roman" pitchFamily="18" charset="0"/>
              <a:ea typeface="SimSun" pitchFamily="2" charset="-122"/>
            </a:endParaRPr>
          </a:p>
        </p:txBody>
      </p:sp>
      <p:sp>
        <p:nvSpPr>
          <p:cNvPr id="52271" name="Rectangle 47"/>
          <p:cNvSpPr>
            <a:spLocks noChangeArrowheads="1"/>
          </p:cNvSpPr>
          <p:nvPr/>
        </p:nvSpPr>
        <p:spPr bwMode="auto">
          <a:xfrm>
            <a:off x="2268538" y="3779838"/>
            <a:ext cx="466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Index</a:t>
            </a:r>
            <a:endParaRPr lang="en-US" altLang="zh-CN" sz="2400">
              <a:latin typeface="Times New Roman" pitchFamily="18" charset="0"/>
              <a:ea typeface="SimSun" pitchFamily="2" charset="-122"/>
            </a:endParaRPr>
          </a:p>
        </p:txBody>
      </p:sp>
      <p:sp>
        <p:nvSpPr>
          <p:cNvPr id="52272" name="Rectangle 48"/>
          <p:cNvSpPr>
            <a:spLocks noChangeArrowheads="1"/>
          </p:cNvSpPr>
          <p:nvPr/>
        </p:nvSpPr>
        <p:spPr bwMode="auto">
          <a:xfrm>
            <a:off x="3990975" y="3779838"/>
            <a:ext cx="328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X(R</a:t>
            </a:r>
            <a:endParaRPr lang="en-US" altLang="zh-CN" sz="2400">
              <a:latin typeface="Times New Roman" pitchFamily="18" charset="0"/>
              <a:ea typeface="SimSun" pitchFamily="2" charset="-122"/>
            </a:endParaRPr>
          </a:p>
        </p:txBody>
      </p:sp>
      <p:sp>
        <p:nvSpPr>
          <p:cNvPr id="52273" name="Rectangle 49"/>
          <p:cNvSpPr>
            <a:spLocks noChangeArrowheads="1"/>
          </p:cNvSpPr>
          <p:nvPr/>
        </p:nvSpPr>
        <p:spPr bwMode="auto">
          <a:xfrm>
            <a:off x="4343400" y="3779838"/>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74" name="Rectangle 50"/>
          <p:cNvSpPr>
            <a:spLocks noChangeArrowheads="1"/>
          </p:cNvSpPr>
          <p:nvPr/>
        </p:nvSpPr>
        <p:spPr bwMode="auto">
          <a:xfrm>
            <a:off x="4402138" y="3779838"/>
            <a:ext cx="6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75" name="Rectangle 51"/>
          <p:cNvSpPr>
            <a:spLocks noChangeArrowheads="1"/>
          </p:cNvSpPr>
          <p:nvPr/>
        </p:nvSpPr>
        <p:spPr bwMode="auto">
          <a:xfrm>
            <a:off x="5946775" y="3779838"/>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76" name="Rectangle 52"/>
          <p:cNvSpPr>
            <a:spLocks noChangeArrowheads="1"/>
          </p:cNvSpPr>
          <p:nvPr/>
        </p:nvSpPr>
        <p:spPr bwMode="auto">
          <a:xfrm>
            <a:off x="6261100" y="3779838"/>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77" name="Rectangle 53"/>
          <p:cNvSpPr>
            <a:spLocks noChangeArrowheads="1"/>
          </p:cNvSpPr>
          <p:nvPr/>
        </p:nvSpPr>
        <p:spPr bwMode="auto">
          <a:xfrm>
            <a:off x="6477000" y="3779838"/>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78" name="Rectangle 54"/>
          <p:cNvSpPr>
            <a:spLocks noChangeArrowheads="1"/>
          </p:cNvSpPr>
          <p:nvPr/>
        </p:nvSpPr>
        <p:spPr bwMode="auto">
          <a:xfrm>
            <a:off x="6672263" y="3779838"/>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79" name="Rectangle 55"/>
          <p:cNvSpPr>
            <a:spLocks noChangeArrowheads="1"/>
          </p:cNvSpPr>
          <p:nvPr/>
        </p:nvSpPr>
        <p:spPr bwMode="auto">
          <a:xfrm>
            <a:off x="6750050" y="3779838"/>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80" name="Rectangle 56"/>
          <p:cNvSpPr>
            <a:spLocks noChangeArrowheads="1"/>
          </p:cNvSpPr>
          <p:nvPr/>
        </p:nvSpPr>
        <p:spPr bwMode="auto">
          <a:xfrm>
            <a:off x="6867525" y="3779838"/>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81" name="Rectangle 57"/>
          <p:cNvSpPr>
            <a:spLocks noChangeArrowheads="1"/>
          </p:cNvSpPr>
          <p:nvPr/>
        </p:nvSpPr>
        <p:spPr bwMode="auto">
          <a:xfrm>
            <a:off x="7054850" y="3779838"/>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a:t>
            </a:r>
            <a:endParaRPr lang="en-US" altLang="zh-CN" sz="2400">
              <a:latin typeface="Times New Roman" pitchFamily="18" charset="0"/>
              <a:ea typeface="SimSun" pitchFamily="2" charset="-122"/>
            </a:endParaRPr>
          </a:p>
        </p:txBody>
      </p:sp>
      <p:sp>
        <p:nvSpPr>
          <p:cNvPr id="52282" name="Rectangle 58"/>
          <p:cNvSpPr>
            <a:spLocks noChangeArrowheads="1"/>
          </p:cNvSpPr>
          <p:nvPr/>
        </p:nvSpPr>
        <p:spPr bwMode="auto">
          <a:xfrm>
            <a:off x="2268538" y="4171950"/>
            <a:ext cx="434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Base</a:t>
            </a:r>
            <a:endParaRPr lang="en-US" altLang="zh-CN" sz="2400">
              <a:latin typeface="Times New Roman" pitchFamily="18" charset="0"/>
              <a:ea typeface="SimSun" pitchFamily="2" charset="-122"/>
            </a:endParaRPr>
          </a:p>
        </p:txBody>
      </p:sp>
      <p:sp>
        <p:nvSpPr>
          <p:cNvPr id="52283" name="Rectangle 59"/>
          <p:cNvSpPr>
            <a:spLocks noChangeArrowheads="1"/>
          </p:cNvSpPr>
          <p:nvPr/>
        </p:nvSpPr>
        <p:spPr bwMode="auto">
          <a:xfrm>
            <a:off x="2717800" y="4171950"/>
            <a:ext cx="339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with</a:t>
            </a:r>
            <a:endParaRPr lang="en-US" altLang="zh-CN" sz="2400">
              <a:latin typeface="Times New Roman" pitchFamily="18" charset="0"/>
              <a:ea typeface="SimSun" pitchFamily="2" charset="-122"/>
            </a:endParaRPr>
          </a:p>
        </p:txBody>
      </p:sp>
      <p:sp>
        <p:nvSpPr>
          <p:cNvPr id="52284" name="Rectangle 60"/>
          <p:cNvSpPr>
            <a:spLocks noChangeArrowheads="1"/>
          </p:cNvSpPr>
          <p:nvPr/>
        </p:nvSpPr>
        <p:spPr bwMode="auto">
          <a:xfrm>
            <a:off x="3130550" y="417195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index</a:t>
            </a:r>
            <a:endParaRPr lang="en-US" altLang="zh-CN" sz="2400">
              <a:latin typeface="Times New Roman" pitchFamily="18" charset="0"/>
              <a:ea typeface="SimSun" pitchFamily="2" charset="-122"/>
            </a:endParaRPr>
          </a:p>
        </p:txBody>
      </p:sp>
      <p:sp>
        <p:nvSpPr>
          <p:cNvPr id="52285" name="Rectangle 61"/>
          <p:cNvSpPr>
            <a:spLocks noChangeArrowheads="1"/>
          </p:cNvSpPr>
          <p:nvPr/>
        </p:nvSpPr>
        <p:spPr bwMode="auto">
          <a:xfrm>
            <a:off x="3990975" y="4171950"/>
            <a:ext cx="201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86" name="Rectangle 62"/>
          <p:cNvSpPr>
            <a:spLocks noChangeArrowheads="1"/>
          </p:cNvSpPr>
          <p:nvPr/>
        </p:nvSpPr>
        <p:spPr bwMode="auto">
          <a:xfrm>
            <a:off x="4205288" y="4171950"/>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87" name="Rectangle 63"/>
          <p:cNvSpPr>
            <a:spLocks noChangeArrowheads="1"/>
          </p:cNvSpPr>
          <p:nvPr/>
        </p:nvSpPr>
        <p:spPr bwMode="auto">
          <a:xfrm>
            <a:off x="4284663" y="4171950"/>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88" name="Rectangle 64"/>
          <p:cNvSpPr>
            <a:spLocks noChangeArrowheads="1"/>
          </p:cNvSpPr>
          <p:nvPr/>
        </p:nvSpPr>
        <p:spPr bwMode="auto">
          <a:xfrm>
            <a:off x="4479925" y="4171950"/>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j</a:t>
            </a:r>
            <a:endParaRPr lang="en-US" altLang="zh-CN" sz="2400" i="1">
              <a:latin typeface="Times New Roman" pitchFamily="18" charset="0"/>
              <a:ea typeface="SimSun" pitchFamily="2" charset="-122"/>
            </a:endParaRPr>
          </a:p>
        </p:txBody>
      </p:sp>
      <p:sp>
        <p:nvSpPr>
          <p:cNvPr id="52289" name="Rectangle 65"/>
          <p:cNvSpPr>
            <a:spLocks noChangeArrowheads="1"/>
          </p:cNvSpPr>
          <p:nvPr/>
        </p:nvSpPr>
        <p:spPr bwMode="auto">
          <a:xfrm>
            <a:off x="4576763" y="4171950"/>
            <a:ext cx="6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90" name="Rectangle 66"/>
          <p:cNvSpPr>
            <a:spLocks noChangeArrowheads="1"/>
          </p:cNvSpPr>
          <p:nvPr/>
        </p:nvSpPr>
        <p:spPr bwMode="auto">
          <a:xfrm>
            <a:off x="5946775" y="417195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291" name="Rectangle 67"/>
          <p:cNvSpPr>
            <a:spLocks noChangeArrowheads="1"/>
          </p:cNvSpPr>
          <p:nvPr/>
        </p:nvSpPr>
        <p:spPr bwMode="auto">
          <a:xfrm>
            <a:off x="6261100" y="4171950"/>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92" name="Rectangle 68"/>
          <p:cNvSpPr>
            <a:spLocks noChangeArrowheads="1"/>
          </p:cNvSpPr>
          <p:nvPr/>
        </p:nvSpPr>
        <p:spPr bwMode="auto">
          <a:xfrm>
            <a:off x="6477000" y="4171950"/>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93" name="Rectangle 69"/>
          <p:cNvSpPr>
            <a:spLocks noChangeArrowheads="1"/>
          </p:cNvSpPr>
          <p:nvPr/>
        </p:nvSpPr>
        <p:spPr bwMode="auto">
          <a:xfrm>
            <a:off x="6672263" y="4171950"/>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294" name="Rectangle 70"/>
          <p:cNvSpPr>
            <a:spLocks noChangeArrowheads="1"/>
          </p:cNvSpPr>
          <p:nvPr/>
        </p:nvSpPr>
        <p:spPr bwMode="auto">
          <a:xfrm>
            <a:off x="6750050" y="41719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95" name="Rectangle 71"/>
          <p:cNvSpPr>
            <a:spLocks noChangeArrowheads="1"/>
          </p:cNvSpPr>
          <p:nvPr/>
        </p:nvSpPr>
        <p:spPr bwMode="auto">
          <a:xfrm>
            <a:off x="6867525" y="4171950"/>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96" name="Rectangle 72"/>
          <p:cNvSpPr>
            <a:spLocks noChangeArrowheads="1"/>
          </p:cNvSpPr>
          <p:nvPr/>
        </p:nvSpPr>
        <p:spPr bwMode="auto">
          <a:xfrm>
            <a:off x="7054850" y="4171950"/>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297" name="Rectangle 73"/>
          <p:cNvSpPr>
            <a:spLocks noChangeArrowheads="1"/>
          </p:cNvSpPr>
          <p:nvPr/>
        </p:nvSpPr>
        <p:spPr bwMode="auto">
          <a:xfrm>
            <a:off x="7250113" y="4171950"/>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j</a:t>
            </a:r>
            <a:endParaRPr lang="en-US" altLang="zh-CN" sz="2400" i="1">
              <a:latin typeface="Times New Roman" pitchFamily="18" charset="0"/>
              <a:ea typeface="SimSun" pitchFamily="2" charset="-122"/>
            </a:endParaRPr>
          </a:p>
        </p:txBody>
      </p:sp>
      <p:sp>
        <p:nvSpPr>
          <p:cNvPr id="52298" name="Rectangle 74"/>
          <p:cNvSpPr>
            <a:spLocks noChangeArrowheads="1"/>
          </p:cNvSpPr>
          <p:nvPr/>
        </p:nvSpPr>
        <p:spPr bwMode="auto">
          <a:xfrm>
            <a:off x="7327900" y="41719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299" name="Rectangle 75"/>
          <p:cNvSpPr>
            <a:spLocks noChangeArrowheads="1"/>
          </p:cNvSpPr>
          <p:nvPr/>
        </p:nvSpPr>
        <p:spPr bwMode="auto">
          <a:xfrm>
            <a:off x="2268538" y="4543425"/>
            <a:ext cx="434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Base</a:t>
            </a:r>
            <a:endParaRPr lang="en-US" altLang="zh-CN" sz="2400">
              <a:latin typeface="Times New Roman" pitchFamily="18" charset="0"/>
              <a:ea typeface="SimSun" pitchFamily="2" charset="-122"/>
            </a:endParaRPr>
          </a:p>
        </p:txBody>
      </p:sp>
      <p:sp>
        <p:nvSpPr>
          <p:cNvPr id="52300" name="Rectangle 76"/>
          <p:cNvSpPr>
            <a:spLocks noChangeArrowheads="1"/>
          </p:cNvSpPr>
          <p:nvPr/>
        </p:nvSpPr>
        <p:spPr bwMode="auto">
          <a:xfrm>
            <a:off x="2717800" y="4543425"/>
            <a:ext cx="339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with</a:t>
            </a:r>
            <a:endParaRPr lang="en-US" altLang="zh-CN" sz="2400">
              <a:latin typeface="Times New Roman" pitchFamily="18" charset="0"/>
              <a:ea typeface="SimSun" pitchFamily="2" charset="-122"/>
            </a:endParaRPr>
          </a:p>
        </p:txBody>
      </p:sp>
      <p:sp>
        <p:nvSpPr>
          <p:cNvPr id="52301" name="Rectangle 77"/>
          <p:cNvSpPr>
            <a:spLocks noChangeArrowheads="1"/>
          </p:cNvSpPr>
          <p:nvPr/>
        </p:nvSpPr>
        <p:spPr bwMode="auto">
          <a:xfrm>
            <a:off x="3130550" y="4543425"/>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index</a:t>
            </a:r>
            <a:endParaRPr lang="en-US" altLang="zh-CN" sz="2400">
              <a:latin typeface="Times New Roman" pitchFamily="18" charset="0"/>
              <a:ea typeface="SimSun" pitchFamily="2" charset="-122"/>
            </a:endParaRPr>
          </a:p>
        </p:txBody>
      </p:sp>
      <p:sp>
        <p:nvSpPr>
          <p:cNvPr id="52302" name="Rectangle 78"/>
          <p:cNvSpPr>
            <a:spLocks noChangeArrowheads="1"/>
          </p:cNvSpPr>
          <p:nvPr/>
        </p:nvSpPr>
        <p:spPr bwMode="auto">
          <a:xfrm>
            <a:off x="3990975" y="4543425"/>
            <a:ext cx="328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X(R</a:t>
            </a:r>
            <a:endParaRPr lang="en-US" altLang="zh-CN" sz="2400">
              <a:latin typeface="Times New Roman" pitchFamily="18" charset="0"/>
              <a:ea typeface="SimSun" pitchFamily="2" charset="-122"/>
            </a:endParaRPr>
          </a:p>
        </p:txBody>
      </p:sp>
      <p:sp>
        <p:nvSpPr>
          <p:cNvPr id="52303" name="Rectangle 79"/>
          <p:cNvSpPr>
            <a:spLocks noChangeArrowheads="1"/>
          </p:cNvSpPr>
          <p:nvPr/>
        </p:nvSpPr>
        <p:spPr bwMode="auto">
          <a:xfrm>
            <a:off x="4343400" y="4543425"/>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04" name="Rectangle 80"/>
          <p:cNvSpPr>
            <a:spLocks noChangeArrowheads="1"/>
          </p:cNvSpPr>
          <p:nvPr/>
        </p:nvSpPr>
        <p:spPr bwMode="auto">
          <a:xfrm>
            <a:off x="4402138" y="4543425"/>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05" name="Rectangle 81"/>
          <p:cNvSpPr>
            <a:spLocks noChangeArrowheads="1"/>
          </p:cNvSpPr>
          <p:nvPr/>
        </p:nvSpPr>
        <p:spPr bwMode="auto">
          <a:xfrm>
            <a:off x="4597400" y="4543425"/>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j</a:t>
            </a:r>
            <a:endParaRPr lang="en-US" altLang="zh-CN" sz="2400" i="1">
              <a:latin typeface="Times New Roman" pitchFamily="18" charset="0"/>
              <a:ea typeface="SimSun" pitchFamily="2" charset="-122"/>
            </a:endParaRPr>
          </a:p>
        </p:txBody>
      </p:sp>
      <p:sp>
        <p:nvSpPr>
          <p:cNvPr id="52306" name="Rectangle 82"/>
          <p:cNvSpPr>
            <a:spLocks noChangeArrowheads="1"/>
          </p:cNvSpPr>
          <p:nvPr/>
        </p:nvSpPr>
        <p:spPr bwMode="auto">
          <a:xfrm>
            <a:off x="4695825" y="4543425"/>
            <a:ext cx="6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07" name="Rectangle 83"/>
          <p:cNvSpPr>
            <a:spLocks noChangeArrowheads="1"/>
          </p:cNvSpPr>
          <p:nvPr/>
        </p:nvSpPr>
        <p:spPr bwMode="auto">
          <a:xfrm>
            <a:off x="5946775" y="4543425"/>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308" name="Rectangle 84"/>
          <p:cNvSpPr>
            <a:spLocks noChangeArrowheads="1"/>
          </p:cNvSpPr>
          <p:nvPr/>
        </p:nvSpPr>
        <p:spPr bwMode="auto">
          <a:xfrm>
            <a:off x="6261100" y="4543425"/>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09" name="Rectangle 85"/>
          <p:cNvSpPr>
            <a:spLocks noChangeArrowheads="1"/>
          </p:cNvSpPr>
          <p:nvPr/>
        </p:nvSpPr>
        <p:spPr bwMode="auto">
          <a:xfrm>
            <a:off x="6477000" y="4543425"/>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10" name="Rectangle 86"/>
          <p:cNvSpPr>
            <a:spLocks noChangeArrowheads="1"/>
          </p:cNvSpPr>
          <p:nvPr/>
        </p:nvSpPr>
        <p:spPr bwMode="auto">
          <a:xfrm>
            <a:off x="6672263" y="4543425"/>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11" name="Rectangle 87"/>
          <p:cNvSpPr>
            <a:spLocks noChangeArrowheads="1"/>
          </p:cNvSpPr>
          <p:nvPr/>
        </p:nvSpPr>
        <p:spPr bwMode="auto">
          <a:xfrm>
            <a:off x="6750050" y="45434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12" name="Rectangle 88"/>
          <p:cNvSpPr>
            <a:spLocks noChangeArrowheads="1"/>
          </p:cNvSpPr>
          <p:nvPr/>
        </p:nvSpPr>
        <p:spPr bwMode="auto">
          <a:xfrm>
            <a:off x="6867525" y="4543425"/>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13" name="Rectangle 89"/>
          <p:cNvSpPr>
            <a:spLocks noChangeArrowheads="1"/>
          </p:cNvSpPr>
          <p:nvPr/>
        </p:nvSpPr>
        <p:spPr bwMode="auto">
          <a:xfrm>
            <a:off x="7054850" y="4543425"/>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14" name="Rectangle 90"/>
          <p:cNvSpPr>
            <a:spLocks noChangeArrowheads="1"/>
          </p:cNvSpPr>
          <p:nvPr/>
        </p:nvSpPr>
        <p:spPr bwMode="auto">
          <a:xfrm>
            <a:off x="7250113" y="4543425"/>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j</a:t>
            </a:r>
            <a:endParaRPr lang="en-US" altLang="zh-CN" sz="2400" i="1">
              <a:latin typeface="Times New Roman" pitchFamily="18" charset="0"/>
              <a:ea typeface="SimSun" pitchFamily="2" charset="-122"/>
            </a:endParaRPr>
          </a:p>
        </p:txBody>
      </p:sp>
      <p:sp>
        <p:nvSpPr>
          <p:cNvPr id="52315" name="Rectangle 91"/>
          <p:cNvSpPr>
            <a:spLocks noChangeArrowheads="1"/>
          </p:cNvSpPr>
          <p:nvPr/>
        </p:nvSpPr>
        <p:spPr bwMode="auto">
          <a:xfrm>
            <a:off x="7327900" y="45434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16" name="Rectangle 92"/>
          <p:cNvSpPr>
            <a:spLocks noChangeArrowheads="1"/>
          </p:cNvSpPr>
          <p:nvPr/>
        </p:nvSpPr>
        <p:spPr bwMode="auto">
          <a:xfrm>
            <a:off x="7464425" y="4543425"/>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17" name="Rectangle 93"/>
          <p:cNvSpPr>
            <a:spLocks noChangeArrowheads="1"/>
          </p:cNvSpPr>
          <p:nvPr/>
        </p:nvSpPr>
        <p:spPr bwMode="auto">
          <a:xfrm>
            <a:off x="7680325" y="454342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a:t>
            </a:r>
            <a:endParaRPr lang="en-US" altLang="zh-CN" sz="2400">
              <a:latin typeface="Times New Roman" pitchFamily="18" charset="0"/>
              <a:ea typeface="SimSun" pitchFamily="2" charset="-122"/>
            </a:endParaRPr>
          </a:p>
        </p:txBody>
      </p:sp>
      <p:sp>
        <p:nvSpPr>
          <p:cNvPr id="52318" name="Rectangle 94"/>
          <p:cNvSpPr>
            <a:spLocks noChangeArrowheads="1"/>
          </p:cNvSpPr>
          <p:nvPr/>
        </p:nvSpPr>
        <p:spPr bwMode="auto">
          <a:xfrm>
            <a:off x="2386013" y="4778375"/>
            <a:ext cx="3190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and</a:t>
            </a:r>
            <a:endParaRPr lang="en-US" altLang="zh-CN" sz="2400">
              <a:latin typeface="Times New Roman" pitchFamily="18" charset="0"/>
              <a:ea typeface="SimSun" pitchFamily="2" charset="-122"/>
            </a:endParaRPr>
          </a:p>
        </p:txBody>
      </p:sp>
      <p:sp>
        <p:nvSpPr>
          <p:cNvPr id="52319" name="Rectangle 95"/>
          <p:cNvSpPr>
            <a:spLocks noChangeArrowheads="1"/>
          </p:cNvSpPr>
          <p:nvPr/>
        </p:nvSpPr>
        <p:spPr bwMode="auto">
          <a:xfrm>
            <a:off x="2738438" y="4778375"/>
            <a:ext cx="465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offset</a:t>
            </a:r>
            <a:endParaRPr lang="en-US" altLang="zh-CN" sz="2400">
              <a:latin typeface="Times New Roman" pitchFamily="18" charset="0"/>
              <a:ea typeface="SimSun" pitchFamily="2" charset="-122"/>
            </a:endParaRPr>
          </a:p>
        </p:txBody>
      </p:sp>
      <p:sp>
        <p:nvSpPr>
          <p:cNvPr id="52320" name="Rectangle 96"/>
          <p:cNvSpPr>
            <a:spLocks noChangeArrowheads="1"/>
          </p:cNvSpPr>
          <p:nvPr/>
        </p:nvSpPr>
        <p:spPr bwMode="auto">
          <a:xfrm>
            <a:off x="2268538" y="5168900"/>
            <a:ext cx="6905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Relative</a:t>
            </a:r>
            <a:endParaRPr lang="en-US" altLang="zh-CN" sz="2400">
              <a:latin typeface="Times New Roman" pitchFamily="18" charset="0"/>
              <a:ea typeface="SimSun" pitchFamily="2" charset="-122"/>
            </a:endParaRPr>
          </a:p>
        </p:txBody>
      </p:sp>
      <p:sp>
        <p:nvSpPr>
          <p:cNvPr id="52321" name="Rectangle 97"/>
          <p:cNvSpPr>
            <a:spLocks noChangeArrowheads="1"/>
          </p:cNvSpPr>
          <p:nvPr/>
        </p:nvSpPr>
        <p:spPr bwMode="auto">
          <a:xfrm>
            <a:off x="3990975" y="5168900"/>
            <a:ext cx="519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X(PC)</a:t>
            </a:r>
            <a:endParaRPr lang="en-US" altLang="zh-CN" sz="2400">
              <a:latin typeface="Times New Roman" pitchFamily="18" charset="0"/>
              <a:ea typeface="SimSun" pitchFamily="2" charset="-122"/>
            </a:endParaRPr>
          </a:p>
        </p:txBody>
      </p:sp>
      <p:sp>
        <p:nvSpPr>
          <p:cNvPr id="52322" name="Rectangle 98"/>
          <p:cNvSpPr>
            <a:spLocks noChangeArrowheads="1"/>
          </p:cNvSpPr>
          <p:nvPr/>
        </p:nvSpPr>
        <p:spPr bwMode="auto">
          <a:xfrm>
            <a:off x="5946775" y="516890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323" name="Rectangle 99"/>
          <p:cNvSpPr>
            <a:spLocks noChangeArrowheads="1"/>
          </p:cNvSpPr>
          <p:nvPr/>
        </p:nvSpPr>
        <p:spPr bwMode="auto">
          <a:xfrm>
            <a:off x="6261100" y="5168900"/>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24" name="Rectangle 100"/>
          <p:cNvSpPr>
            <a:spLocks noChangeArrowheads="1"/>
          </p:cNvSpPr>
          <p:nvPr/>
        </p:nvSpPr>
        <p:spPr bwMode="auto">
          <a:xfrm>
            <a:off x="6477000" y="5168900"/>
            <a:ext cx="369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[PC]</a:t>
            </a:r>
            <a:endParaRPr lang="en-US" altLang="zh-CN" sz="2400">
              <a:latin typeface="Times New Roman" pitchFamily="18" charset="0"/>
              <a:ea typeface="SimSun" pitchFamily="2" charset="-122"/>
            </a:endParaRPr>
          </a:p>
        </p:txBody>
      </p:sp>
      <p:sp>
        <p:nvSpPr>
          <p:cNvPr id="52325" name="Rectangle 101"/>
          <p:cNvSpPr>
            <a:spLocks noChangeArrowheads="1"/>
          </p:cNvSpPr>
          <p:nvPr/>
        </p:nvSpPr>
        <p:spPr bwMode="auto">
          <a:xfrm>
            <a:off x="6926263" y="5168900"/>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26" name="Rectangle 102"/>
          <p:cNvSpPr>
            <a:spLocks noChangeArrowheads="1"/>
          </p:cNvSpPr>
          <p:nvPr/>
        </p:nvSpPr>
        <p:spPr bwMode="auto">
          <a:xfrm>
            <a:off x="7113588" y="5168900"/>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X</a:t>
            </a:r>
            <a:endParaRPr lang="en-US" altLang="zh-CN" sz="2400">
              <a:latin typeface="Times New Roman" pitchFamily="18" charset="0"/>
              <a:ea typeface="SimSun" pitchFamily="2" charset="-122"/>
            </a:endParaRPr>
          </a:p>
        </p:txBody>
      </p:sp>
      <p:sp>
        <p:nvSpPr>
          <p:cNvPr id="52327" name="Rectangle 103"/>
          <p:cNvSpPr>
            <a:spLocks noChangeArrowheads="1"/>
          </p:cNvSpPr>
          <p:nvPr/>
        </p:nvSpPr>
        <p:spPr bwMode="auto">
          <a:xfrm>
            <a:off x="2209800" y="5561013"/>
            <a:ext cx="11779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Autoincremen</a:t>
            </a:r>
            <a:endParaRPr lang="en-US" altLang="zh-CN" sz="2400">
              <a:latin typeface="Times New Roman" pitchFamily="18" charset="0"/>
              <a:ea typeface="SimSun" pitchFamily="2" charset="-122"/>
            </a:endParaRPr>
          </a:p>
        </p:txBody>
      </p:sp>
      <p:sp>
        <p:nvSpPr>
          <p:cNvPr id="52328" name="Rectangle 104"/>
          <p:cNvSpPr>
            <a:spLocks noChangeArrowheads="1"/>
          </p:cNvSpPr>
          <p:nvPr/>
        </p:nvSpPr>
        <p:spPr bwMode="auto">
          <a:xfrm>
            <a:off x="3376613" y="5561013"/>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t</a:t>
            </a:r>
            <a:endParaRPr lang="en-US" altLang="zh-CN" sz="2400">
              <a:latin typeface="Times New Roman" pitchFamily="18" charset="0"/>
              <a:ea typeface="SimSun" pitchFamily="2" charset="-122"/>
            </a:endParaRPr>
          </a:p>
        </p:txBody>
      </p:sp>
      <p:sp>
        <p:nvSpPr>
          <p:cNvPr id="52329" name="Rectangle 105"/>
          <p:cNvSpPr>
            <a:spLocks noChangeArrowheads="1"/>
          </p:cNvSpPr>
          <p:nvPr/>
        </p:nvSpPr>
        <p:spPr bwMode="auto">
          <a:xfrm>
            <a:off x="3990975" y="5561013"/>
            <a:ext cx="201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30" name="Rectangle 106"/>
          <p:cNvSpPr>
            <a:spLocks noChangeArrowheads="1"/>
          </p:cNvSpPr>
          <p:nvPr/>
        </p:nvSpPr>
        <p:spPr bwMode="auto">
          <a:xfrm>
            <a:off x="4205288" y="5561013"/>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31" name="Rectangle 107"/>
          <p:cNvSpPr>
            <a:spLocks noChangeArrowheads="1"/>
          </p:cNvSpPr>
          <p:nvPr/>
        </p:nvSpPr>
        <p:spPr bwMode="auto">
          <a:xfrm>
            <a:off x="4284663" y="5561013"/>
            <a:ext cx="174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32" name="Rectangle 108"/>
          <p:cNvSpPr>
            <a:spLocks noChangeArrowheads="1"/>
          </p:cNvSpPr>
          <p:nvPr/>
        </p:nvSpPr>
        <p:spPr bwMode="auto">
          <a:xfrm>
            <a:off x="5946775" y="5561013"/>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333" name="Rectangle 109"/>
          <p:cNvSpPr>
            <a:spLocks noChangeArrowheads="1"/>
          </p:cNvSpPr>
          <p:nvPr/>
        </p:nvSpPr>
        <p:spPr bwMode="auto">
          <a:xfrm>
            <a:off x="6261100" y="5561013"/>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34" name="Rectangle 110"/>
          <p:cNvSpPr>
            <a:spLocks noChangeArrowheads="1"/>
          </p:cNvSpPr>
          <p:nvPr/>
        </p:nvSpPr>
        <p:spPr bwMode="auto">
          <a:xfrm>
            <a:off x="6477000" y="5561013"/>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35" name="Rectangle 111"/>
          <p:cNvSpPr>
            <a:spLocks noChangeArrowheads="1"/>
          </p:cNvSpPr>
          <p:nvPr/>
        </p:nvSpPr>
        <p:spPr bwMode="auto">
          <a:xfrm>
            <a:off x="6672263" y="5561013"/>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36" name="Rectangle 112"/>
          <p:cNvSpPr>
            <a:spLocks noChangeArrowheads="1"/>
          </p:cNvSpPr>
          <p:nvPr/>
        </p:nvSpPr>
        <p:spPr bwMode="auto">
          <a:xfrm>
            <a:off x="6750050" y="556101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37" name="Rectangle 113"/>
          <p:cNvSpPr>
            <a:spLocks noChangeArrowheads="1"/>
          </p:cNvSpPr>
          <p:nvPr/>
        </p:nvSpPr>
        <p:spPr bwMode="auto">
          <a:xfrm>
            <a:off x="6867525" y="5561013"/>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38" name="Rectangle 114"/>
          <p:cNvSpPr>
            <a:spLocks noChangeArrowheads="1"/>
          </p:cNvSpPr>
          <p:nvPr/>
        </p:nvSpPr>
        <p:spPr bwMode="auto">
          <a:xfrm>
            <a:off x="6019800" y="5775325"/>
            <a:ext cx="7953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Incremen</a:t>
            </a:r>
            <a:endParaRPr lang="en-US" altLang="zh-CN" sz="2400">
              <a:latin typeface="Times New Roman" pitchFamily="18" charset="0"/>
              <a:ea typeface="SimSun" pitchFamily="2" charset="-122"/>
            </a:endParaRPr>
          </a:p>
        </p:txBody>
      </p:sp>
      <p:sp>
        <p:nvSpPr>
          <p:cNvPr id="52339" name="Rectangle 115"/>
          <p:cNvSpPr>
            <a:spLocks noChangeArrowheads="1"/>
          </p:cNvSpPr>
          <p:nvPr/>
        </p:nvSpPr>
        <p:spPr bwMode="auto">
          <a:xfrm>
            <a:off x="6808788" y="5775325"/>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t</a:t>
            </a:r>
            <a:endParaRPr lang="en-US" altLang="zh-CN" sz="2400">
              <a:latin typeface="Times New Roman" pitchFamily="18" charset="0"/>
              <a:ea typeface="SimSun" pitchFamily="2" charset="-122"/>
            </a:endParaRPr>
          </a:p>
        </p:txBody>
      </p:sp>
      <p:sp>
        <p:nvSpPr>
          <p:cNvPr id="52340" name="Rectangle 116"/>
          <p:cNvSpPr>
            <a:spLocks noChangeArrowheads="1"/>
          </p:cNvSpPr>
          <p:nvPr/>
        </p:nvSpPr>
        <p:spPr bwMode="auto">
          <a:xfrm>
            <a:off x="6946900" y="5775325"/>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41" name="Rectangle 117"/>
          <p:cNvSpPr>
            <a:spLocks noChangeArrowheads="1"/>
          </p:cNvSpPr>
          <p:nvPr/>
        </p:nvSpPr>
        <p:spPr bwMode="auto">
          <a:xfrm>
            <a:off x="7102475" y="5775325"/>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42" name="Rectangle 118"/>
          <p:cNvSpPr>
            <a:spLocks noChangeArrowheads="1"/>
          </p:cNvSpPr>
          <p:nvPr/>
        </p:nvSpPr>
        <p:spPr bwMode="auto">
          <a:xfrm>
            <a:off x="2268538" y="6167438"/>
            <a:ext cx="12938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Autodecrement</a:t>
            </a:r>
            <a:endParaRPr lang="en-US" altLang="zh-CN" sz="2400">
              <a:latin typeface="Times New Roman" pitchFamily="18" charset="0"/>
              <a:ea typeface="SimSun" pitchFamily="2" charset="-122"/>
            </a:endParaRPr>
          </a:p>
        </p:txBody>
      </p:sp>
      <p:sp>
        <p:nvSpPr>
          <p:cNvPr id="52343" name="Rectangle 119"/>
          <p:cNvSpPr>
            <a:spLocks noChangeArrowheads="1"/>
          </p:cNvSpPr>
          <p:nvPr/>
        </p:nvSpPr>
        <p:spPr bwMode="auto">
          <a:xfrm>
            <a:off x="4146550" y="6167438"/>
            <a:ext cx="201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44" name="Rectangle 120"/>
          <p:cNvSpPr>
            <a:spLocks noChangeArrowheads="1"/>
          </p:cNvSpPr>
          <p:nvPr/>
        </p:nvSpPr>
        <p:spPr bwMode="auto">
          <a:xfrm>
            <a:off x="4362450" y="6167438"/>
            <a:ext cx="42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45" name="Rectangle 121"/>
          <p:cNvSpPr>
            <a:spLocks noChangeArrowheads="1"/>
          </p:cNvSpPr>
          <p:nvPr/>
        </p:nvSpPr>
        <p:spPr bwMode="auto">
          <a:xfrm>
            <a:off x="4440238" y="6167438"/>
            <a:ext cx="63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46" name="Rectangle 122"/>
          <p:cNvSpPr>
            <a:spLocks noChangeArrowheads="1"/>
          </p:cNvSpPr>
          <p:nvPr/>
        </p:nvSpPr>
        <p:spPr bwMode="auto">
          <a:xfrm>
            <a:off x="5867400" y="6167438"/>
            <a:ext cx="8810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Decremen</a:t>
            </a:r>
            <a:endParaRPr lang="en-US" altLang="zh-CN" sz="2400">
              <a:latin typeface="Times New Roman" pitchFamily="18" charset="0"/>
              <a:ea typeface="SimSun" pitchFamily="2" charset="-122"/>
            </a:endParaRPr>
          </a:p>
        </p:txBody>
      </p:sp>
      <p:sp>
        <p:nvSpPr>
          <p:cNvPr id="52347" name="Rectangle 123"/>
          <p:cNvSpPr>
            <a:spLocks noChangeArrowheads="1"/>
          </p:cNvSpPr>
          <p:nvPr/>
        </p:nvSpPr>
        <p:spPr bwMode="auto">
          <a:xfrm>
            <a:off x="6731000" y="6167438"/>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t</a:t>
            </a:r>
            <a:endParaRPr lang="en-US" altLang="zh-CN" sz="2400">
              <a:latin typeface="Times New Roman" pitchFamily="18" charset="0"/>
              <a:ea typeface="SimSun" pitchFamily="2" charset="-122"/>
            </a:endParaRPr>
          </a:p>
        </p:txBody>
      </p:sp>
      <p:sp>
        <p:nvSpPr>
          <p:cNvPr id="52348" name="Rectangle 124"/>
          <p:cNvSpPr>
            <a:spLocks noChangeArrowheads="1"/>
          </p:cNvSpPr>
          <p:nvPr/>
        </p:nvSpPr>
        <p:spPr bwMode="auto">
          <a:xfrm>
            <a:off x="6867525" y="6167438"/>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49" name="Rectangle 125"/>
          <p:cNvSpPr>
            <a:spLocks noChangeArrowheads="1"/>
          </p:cNvSpPr>
          <p:nvPr/>
        </p:nvSpPr>
        <p:spPr bwMode="auto">
          <a:xfrm>
            <a:off x="7024688" y="6167438"/>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50" name="Rectangle 126"/>
          <p:cNvSpPr>
            <a:spLocks noChangeArrowheads="1"/>
          </p:cNvSpPr>
          <p:nvPr/>
        </p:nvSpPr>
        <p:spPr bwMode="auto">
          <a:xfrm>
            <a:off x="7161213" y="6167438"/>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51" name="Rectangle 127"/>
          <p:cNvSpPr>
            <a:spLocks noChangeArrowheads="1"/>
          </p:cNvSpPr>
          <p:nvPr/>
        </p:nvSpPr>
        <p:spPr bwMode="auto">
          <a:xfrm>
            <a:off x="6083300" y="640080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EA</a:t>
            </a:r>
            <a:endParaRPr lang="en-US" altLang="zh-CN" sz="2400">
              <a:latin typeface="Times New Roman" pitchFamily="18" charset="0"/>
              <a:ea typeface="SimSun" pitchFamily="2" charset="-122"/>
            </a:endParaRPr>
          </a:p>
        </p:txBody>
      </p:sp>
      <p:sp>
        <p:nvSpPr>
          <p:cNvPr id="52352" name="Rectangle 128"/>
          <p:cNvSpPr>
            <a:spLocks noChangeArrowheads="1"/>
          </p:cNvSpPr>
          <p:nvPr/>
        </p:nvSpPr>
        <p:spPr bwMode="auto">
          <a:xfrm>
            <a:off x="6407150" y="6400800"/>
            <a:ext cx="111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53" name="Rectangle 129"/>
          <p:cNvSpPr>
            <a:spLocks noChangeArrowheads="1"/>
          </p:cNvSpPr>
          <p:nvPr/>
        </p:nvSpPr>
        <p:spPr bwMode="auto">
          <a:xfrm>
            <a:off x="6623050" y="6400800"/>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[R</a:t>
            </a:r>
            <a:endParaRPr lang="en-US" altLang="zh-CN" sz="2400">
              <a:latin typeface="Times New Roman" pitchFamily="18" charset="0"/>
              <a:ea typeface="SimSun" pitchFamily="2" charset="-122"/>
            </a:endParaRPr>
          </a:p>
        </p:txBody>
      </p:sp>
      <p:sp>
        <p:nvSpPr>
          <p:cNvPr id="52354" name="Rectangle 130"/>
          <p:cNvSpPr>
            <a:spLocks noChangeArrowheads="1"/>
          </p:cNvSpPr>
          <p:nvPr/>
        </p:nvSpPr>
        <p:spPr bwMode="auto">
          <a:xfrm>
            <a:off x="6818313" y="6400800"/>
            <a:ext cx="42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i="1">
                <a:solidFill>
                  <a:srgbClr val="000000"/>
                </a:solidFill>
                <a:latin typeface="Computer Modern" charset="0"/>
                <a:ea typeface="SimSun" pitchFamily="2" charset="-122"/>
              </a:rPr>
              <a:t>i</a:t>
            </a:r>
            <a:endParaRPr lang="en-US" altLang="zh-CN" sz="2400" i="1">
              <a:latin typeface="Times New Roman" pitchFamily="18" charset="0"/>
              <a:ea typeface="SimSun" pitchFamily="2" charset="-122"/>
            </a:endParaRPr>
          </a:p>
        </p:txBody>
      </p:sp>
      <p:sp>
        <p:nvSpPr>
          <p:cNvPr id="52355" name="Rectangle 131"/>
          <p:cNvSpPr>
            <a:spLocks noChangeArrowheads="1"/>
          </p:cNvSpPr>
          <p:nvPr/>
        </p:nvSpPr>
        <p:spPr bwMode="auto">
          <a:xfrm>
            <a:off x="6877050" y="64008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500">
                <a:solidFill>
                  <a:srgbClr val="000000"/>
                </a:solidFill>
                <a:latin typeface="Computer Modern" charset="0"/>
                <a:ea typeface="SimSun" pitchFamily="2" charset="-122"/>
              </a:rPr>
              <a:t>]</a:t>
            </a:r>
            <a:endParaRPr lang="en-US" altLang="zh-CN" sz="2400">
              <a:latin typeface="Times New Roman" pitchFamily="18" charset="0"/>
              <a:ea typeface="SimSun" pitchFamily="2" charset="-122"/>
            </a:endParaRPr>
          </a:p>
        </p:txBody>
      </p:sp>
      <p:sp>
        <p:nvSpPr>
          <p:cNvPr id="52356" name="Rectangle 132"/>
          <p:cNvSpPr>
            <a:spLocks noChangeArrowheads="1"/>
          </p:cNvSpPr>
          <p:nvPr/>
        </p:nvSpPr>
        <p:spPr bwMode="auto">
          <a:xfrm>
            <a:off x="2268538" y="6811963"/>
            <a:ext cx="5654675" cy="1587"/>
          </a:xfrm>
          <a:prstGeom prst="rect">
            <a:avLst/>
          </a:prstGeom>
          <a:solidFill>
            <a:srgbClr val="000000"/>
          </a:solidFill>
          <a:ln w="0">
            <a:solidFill>
              <a:srgbClr val="000000"/>
            </a:solidFill>
            <a:miter lim="800000"/>
            <a:headEnd/>
            <a:tailEnd/>
          </a:ln>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52357" name="Text Box 133"/>
          <p:cNvSpPr txBox="1">
            <a:spLocks noChangeArrowheads="1"/>
          </p:cNvSpPr>
          <p:nvPr/>
        </p:nvSpPr>
        <p:spPr bwMode="auto">
          <a:xfrm>
            <a:off x="3922713" y="6115050"/>
            <a:ext cx="406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50000"/>
              </a:spcBef>
              <a:buClrTx/>
              <a:buSzTx/>
              <a:buFontTx/>
              <a:buNone/>
            </a:pPr>
            <a:r>
              <a:rPr lang="zh-CN" altLang="en-US" sz="1500">
                <a:latin typeface="Times New Roman" pitchFamily="18" charset="0"/>
                <a:ea typeface="SimSun" pitchFamily="2" charset="-122"/>
                <a:sym typeface="Symbol" pitchFamily="18" charset="2"/>
              </a:rPr>
              <a:t></a:t>
            </a:r>
            <a:endParaRPr lang="zh-CN" altLang="en-US" sz="1500">
              <a:latin typeface="Times New Roman" pitchFamily="18" charset="0"/>
              <a:ea typeface="SimSun" pitchFamily="2" charset="-122"/>
            </a:endParaRPr>
          </a:p>
        </p:txBody>
      </p:sp>
    </p:spTree>
    <p:extLst>
      <p:ext uri="{BB962C8B-B14F-4D97-AF65-F5344CB8AC3E}">
        <p14:creationId xmlns:p14="http://schemas.microsoft.com/office/powerpoint/2010/main" val="40574521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mtClean="0">
                <a:ea typeface="SimSun" pitchFamily="2" charset="-122"/>
              </a:rPr>
              <a:t>Indexing and Arrays</a:t>
            </a:r>
          </a:p>
        </p:txBody>
      </p:sp>
      <p:sp>
        <p:nvSpPr>
          <p:cNvPr id="53251" name="Rectangle 3"/>
          <p:cNvSpPr>
            <a:spLocks noGrp="1" noChangeArrowheads="1"/>
          </p:cNvSpPr>
          <p:nvPr>
            <p:ph type="body" idx="1"/>
          </p:nvPr>
        </p:nvSpPr>
        <p:spPr/>
        <p:txBody>
          <a:bodyPr/>
          <a:lstStyle/>
          <a:p>
            <a:pPr eaLnBrk="1" hangingPunct="1"/>
            <a:r>
              <a:rPr lang="en-US" altLang="zh-CN" sz="2600" smtClean="0">
                <a:ea typeface="SimSun" pitchFamily="2" charset="-122"/>
              </a:rPr>
              <a:t>Index mode – the effective address of the operand is generated by adding a constant value to the contents of a register.</a:t>
            </a:r>
          </a:p>
          <a:p>
            <a:pPr eaLnBrk="1" hangingPunct="1"/>
            <a:r>
              <a:rPr lang="en-US" altLang="zh-CN" sz="2600" smtClean="0">
                <a:ea typeface="SimSun" pitchFamily="2" charset="-122"/>
              </a:rPr>
              <a:t>Index register</a:t>
            </a:r>
          </a:p>
          <a:p>
            <a:pPr eaLnBrk="1" hangingPunct="1"/>
            <a:r>
              <a:rPr lang="en-US" altLang="zh-CN" sz="2600" smtClean="0">
                <a:ea typeface="SimSun" pitchFamily="2" charset="-122"/>
              </a:rPr>
              <a:t>X(R</a:t>
            </a:r>
            <a:r>
              <a:rPr lang="en-US" altLang="zh-CN" sz="2600" baseline="-25000" smtClean="0">
                <a:ea typeface="SimSun" pitchFamily="2" charset="-122"/>
              </a:rPr>
              <a:t>i</a:t>
            </a:r>
            <a:r>
              <a:rPr lang="en-US" altLang="zh-CN" sz="2600" smtClean="0">
                <a:ea typeface="SimSun" pitchFamily="2" charset="-122"/>
              </a:rPr>
              <a:t>): EA = X + [R</a:t>
            </a:r>
            <a:r>
              <a:rPr lang="en-US" altLang="zh-CN" sz="2600" baseline="-25000" smtClean="0">
                <a:ea typeface="SimSun" pitchFamily="2" charset="-122"/>
              </a:rPr>
              <a:t>i</a:t>
            </a:r>
            <a:r>
              <a:rPr lang="en-US" altLang="zh-CN" sz="2600" smtClean="0">
                <a:ea typeface="SimSun" pitchFamily="2" charset="-122"/>
              </a:rPr>
              <a:t>]</a:t>
            </a:r>
          </a:p>
          <a:p>
            <a:pPr eaLnBrk="1" hangingPunct="1"/>
            <a:r>
              <a:rPr lang="en-US" altLang="zh-CN" sz="2600" smtClean="0">
                <a:ea typeface="SimSun" pitchFamily="2" charset="-122"/>
              </a:rPr>
              <a:t>The constant X may be given either as an explicit number or as a symbolic name representing a numerical value.</a:t>
            </a:r>
          </a:p>
          <a:p>
            <a:pPr eaLnBrk="1" hangingPunct="1"/>
            <a:r>
              <a:rPr lang="en-US" altLang="zh-CN" sz="2600" smtClean="0">
                <a:ea typeface="SimSun" pitchFamily="2" charset="-122"/>
              </a:rPr>
              <a:t>If X is shorter than a word, sign-extension is needed.</a:t>
            </a:r>
          </a:p>
        </p:txBody>
      </p:sp>
    </p:spTree>
    <p:extLst>
      <p:ext uri="{BB962C8B-B14F-4D97-AF65-F5344CB8AC3E}">
        <p14:creationId xmlns:p14="http://schemas.microsoft.com/office/powerpoint/2010/main" val="2251759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162800" cy="533399"/>
          </a:xfrm>
        </p:spPr>
        <p:txBody>
          <a:bodyPr/>
          <a:lstStyle/>
          <a:p>
            <a:r>
              <a:rPr lang="en-IN" b="1" dirty="0" smtClean="0"/>
              <a:t/>
            </a:r>
            <a:br>
              <a:rPr lang="en-IN" b="1" dirty="0" smtClean="0"/>
            </a:br>
            <a:r>
              <a:rPr lang="en-IN" b="1" dirty="0" smtClean="0"/>
              <a:t>Module </a:t>
            </a:r>
            <a:r>
              <a:rPr lang="en-IN" b="1" dirty="0"/>
              <a:t>– 5</a:t>
            </a:r>
            <a:r>
              <a:rPr lang="en-IN" dirty="0"/>
              <a:t/>
            </a:r>
            <a:br>
              <a:rPr lang="en-IN" dirty="0"/>
            </a:br>
            <a:endParaRPr lang="en-IN" dirty="0"/>
          </a:p>
        </p:txBody>
      </p:sp>
      <p:sp>
        <p:nvSpPr>
          <p:cNvPr id="4" name="Subtitle 3"/>
          <p:cNvSpPr>
            <a:spLocks noGrp="1"/>
          </p:cNvSpPr>
          <p:nvPr>
            <p:ph type="subTitle" idx="1"/>
          </p:nvPr>
        </p:nvSpPr>
        <p:spPr>
          <a:xfrm>
            <a:off x="381000" y="1143000"/>
            <a:ext cx="8458200" cy="5181600"/>
          </a:xfrm>
        </p:spPr>
        <p:txBody>
          <a:bodyPr/>
          <a:lstStyle/>
          <a:p>
            <a:pPr algn="just"/>
            <a:r>
              <a:rPr lang="en-IN" sz="2400" b="1" dirty="0">
                <a:solidFill>
                  <a:schemeClr val="tx1"/>
                </a:solidFill>
              </a:rPr>
              <a:t>Basic Processing Unit: </a:t>
            </a:r>
            <a:r>
              <a:rPr lang="en-IN" sz="2400" dirty="0">
                <a:solidFill>
                  <a:schemeClr val="tx1"/>
                </a:solidFill>
              </a:rPr>
              <a:t>Some Fundamental Concepts, Execution of a Complete </a:t>
            </a:r>
            <a:r>
              <a:rPr lang="en-IN" sz="2400" dirty="0" smtClean="0">
                <a:solidFill>
                  <a:schemeClr val="tx1"/>
                </a:solidFill>
              </a:rPr>
              <a:t>Instruction, Multiple </a:t>
            </a:r>
            <a:r>
              <a:rPr lang="en-IN" sz="2400" dirty="0">
                <a:solidFill>
                  <a:schemeClr val="tx1"/>
                </a:solidFill>
              </a:rPr>
              <a:t>Bus Organization, Hard-wired Control, Micro programmed Control.</a:t>
            </a:r>
          </a:p>
          <a:p>
            <a:pPr algn="just"/>
            <a:r>
              <a:rPr lang="en-IN" sz="2400" b="1" dirty="0">
                <a:solidFill>
                  <a:schemeClr val="tx1"/>
                </a:solidFill>
              </a:rPr>
              <a:t>Pipelining: </a:t>
            </a:r>
            <a:r>
              <a:rPr lang="en-IN" sz="2400" dirty="0">
                <a:solidFill>
                  <a:schemeClr val="tx1"/>
                </a:solidFill>
              </a:rPr>
              <a:t>Basic concepts of pipelining</a:t>
            </a:r>
            <a:endParaRPr lang="en-IN" dirty="0">
              <a:solidFill>
                <a:schemeClr val="tx1"/>
              </a:solidFill>
            </a:endParaRPr>
          </a:p>
        </p:txBody>
      </p:sp>
    </p:spTree>
    <p:extLst>
      <p:ext uri="{BB962C8B-B14F-4D97-AF65-F5344CB8AC3E}">
        <p14:creationId xmlns:p14="http://schemas.microsoft.com/office/powerpoint/2010/main" val="35002513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ea typeface="SimSun" pitchFamily="2" charset="-122"/>
              </a:rPr>
              <a:t>Indexing and Arrays</a:t>
            </a:r>
          </a:p>
        </p:txBody>
      </p:sp>
      <p:sp>
        <p:nvSpPr>
          <p:cNvPr id="54275" name="Rectangle 3"/>
          <p:cNvSpPr>
            <a:spLocks noGrp="1" noChangeArrowheads="1"/>
          </p:cNvSpPr>
          <p:nvPr>
            <p:ph type="body" idx="1"/>
          </p:nvPr>
        </p:nvSpPr>
        <p:spPr/>
        <p:txBody>
          <a:bodyPr/>
          <a:lstStyle/>
          <a:p>
            <a:pPr eaLnBrk="1" hangingPunct="1"/>
            <a:r>
              <a:rPr lang="en-US" altLang="zh-CN" smtClean="0">
                <a:ea typeface="SimSun" pitchFamily="2" charset="-122"/>
              </a:rPr>
              <a:t>In general, the Index mode facilitates access to an operand whose location is defined relative to a reference point within the data structure in which the operand appears.</a:t>
            </a:r>
          </a:p>
          <a:p>
            <a:pPr eaLnBrk="1" hangingPunct="1"/>
            <a:r>
              <a:rPr lang="en-US" altLang="zh-CN" smtClean="0">
                <a:ea typeface="SimSun" pitchFamily="2" charset="-122"/>
              </a:rPr>
              <a:t>Several variations:</a:t>
            </a:r>
            <a:br>
              <a:rPr lang="en-US" altLang="zh-CN" smtClean="0">
                <a:ea typeface="SimSun" pitchFamily="2" charset="-122"/>
              </a:rPr>
            </a:br>
            <a:r>
              <a:rPr lang="en-US" altLang="zh-CN" smtClean="0">
                <a:ea typeface="SimSun" pitchFamily="2" charset="-122"/>
              </a:rPr>
              <a:t>(R</a:t>
            </a:r>
            <a:r>
              <a:rPr lang="en-US" altLang="zh-CN" baseline="-25000" smtClean="0">
                <a:ea typeface="SimSun" pitchFamily="2" charset="-122"/>
              </a:rPr>
              <a:t>i</a:t>
            </a: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 EA = [R</a:t>
            </a:r>
            <a:r>
              <a:rPr lang="en-US" altLang="zh-CN" baseline="-25000" smtClean="0">
                <a:ea typeface="SimSun" pitchFamily="2" charset="-122"/>
              </a:rPr>
              <a:t>i</a:t>
            </a:r>
            <a:r>
              <a:rPr lang="en-US" altLang="zh-CN" smtClean="0">
                <a:ea typeface="SimSun" pitchFamily="2" charset="-122"/>
              </a:rPr>
              <a:t>] + [R</a:t>
            </a:r>
            <a:r>
              <a:rPr lang="en-US" altLang="zh-CN" baseline="-25000" smtClean="0">
                <a:ea typeface="SimSun" pitchFamily="2" charset="-122"/>
              </a:rPr>
              <a:t>j</a:t>
            </a:r>
            <a:r>
              <a:rPr lang="en-US" altLang="zh-CN" smtClean="0">
                <a:ea typeface="SimSun" pitchFamily="2" charset="-122"/>
              </a:rPr>
              <a:t>]</a:t>
            </a:r>
            <a:br>
              <a:rPr lang="en-US" altLang="zh-CN" smtClean="0">
                <a:ea typeface="SimSun" pitchFamily="2" charset="-122"/>
              </a:rPr>
            </a:br>
            <a:r>
              <a:rPr lang="en-US" altLang="zh-CN" smtClean="0">
                <a:ea typeface="SimSun" pitchFamily="2" charset="-122"/>
              </a:rPr>
              <a:t>X(R</a:t>
            </a:r>
            <a:r>
              <a:rPr lang="en-US" altLang="zh-CN" baseline="-25000" smtClean="0">
                <a:ea typeface="SimSun" pitchFamily="2" charset="-122"/>
              </a:rPr>
              <a:t>i</a:t>
            </a:r>
            <a:r>
              <a:rPr lang="en-US" altLang="zh-CN" smtClean="0">
                <a:ea typeface="SimSun" pitchFamily="2" charset="-122"/>
              </a:rPr>
              <a:t>, R</a:t>
            </a:r>
            <a:r>
              <a:rPr lang="en-US" altLang="zh-CN" baseline="-25000" smtClean="0">
                <a:ea typeface="SimSun" pitchFamily="2" charset="-122"/>
              </a:rPr>
              <a:t>j</a:t>
            </a:r>
            <a:r>
              <a:rPr lang="en-US" altLang="zh-CN" smtClean="0">
                <a:ea typeface="SimSun" pitchFamily="2" charset="-122"/>
              </a:rPr>
              <a:t>): EA = X + [R</a:t>
            </a:r>
            <a:r>
              <a:rPr lang="en-US" altLang="zh-CN" baseline="-25000" smtClean="0">
                <a:ea typeface="SimSun" pitchFamily="2" charset="-122"/>
              </a:rPr>
              <a:t>i</a:t>
            </a:r>
            <a:r>
              <a:rPr lang="en-US" altLang="zh-CN" smtClean="0">
                <a:ea typeface="SimSun" pitchFamily="2" charset="-122"/>
              </a:rPr>
              <a:t>] + [R</a:t>
            </a:r>
            <a:r>
              <a:rPr lang="en-US" altLang="zh-CN" baseline="-25000" smtClean="0">
                <a:ea typeface="SimSun" pitchFamily="2" charset="-122"/>
              </a:rPr>
              <a:t>j</a:t>
            </a:r>
            <a:r>
              <a:rPr lang="en-US" altLang="zh-CN" smtClean="0">
                <a:ea typeface="SimSun" pitchFamily="2" charset="-122"/>
              </a:rPr>
              <a:t>]</a:t>
            </a:r>
          </a:p>
        </p:txBody>
      </p:sp>
    </p:spTree>
    <p:extLst>
      <p:ext uri="{BB962C8B-B14F-4D97-AF65-F5344CB8AC3E}">
        <p14:creationId xmlns:p14="http://schemas.microsoft.com/office/powerpoint/2010/main" val="29706171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ea typeface="SimSun" pitchFamily="2" charset="-122"/>
              </a:rPr>
              <a:t>Relative Addressing</a:t>
            </a:r>
          </a:p>
        </p:txBody>
      </p:sp>
      <p:sp>
        <p:nvSpPr>
          <p:cNvPr id="55299" name="Rectangle 3"/>
          <p:cNvSpPr>
            <a:spLocks noGrp="1" noChangeArrowheads="1"/>
          </p:cNvSpPr>
          <p:nvPr>
            <p:ph type="body" idx="1"/>
          </p:nvPr>
        </p:nvSpPr>
        <p:spPr/>
        <p:txBody>
          <a:bodyPr/>
          <a:lstStyle/>
          <a:p>
            <a:pPr eaLnBrk="1" hangingPunct="1"/>
            <a:r>
              <a:rPr lang="en-US" altLang="zh-CN" sz="2600" smtClean="0">
                <a:ea typeface="SimSun" pitchFamily="2" charset="-122"/>
              </a:rPr>
              <a:t>Relative mode – the effective address is determined by the Index mode using the program counter in place of the general-purpose register.</a:t>
            </a:r>
          </a:p>
          <a:p>
            <a:pPr eaLnBrk="1" hangingPunct="1"/>
            <a:r>
              <a:rPr lang="en-US" altLang="zh-CN" sz="2600" smtClean="0">
                <a:ea typeface="SimSun" pitchFamily="2" charset="-122"/>
              </a:rPr>
              <a:t>X(PC) – note that X is a signed number</a:t>
            </a:r>
          </a:p>
          <a:p>
            <a:pPr eaLnBrk="1" hangingPunct="1"/>
            <a:r>
              <a:rPr lang="en-US" altLang="zh-CN" sz="2600" smtClean="0">
                <a:ea typeface="SimSun" pitchFamily="2" charset="-122"/>
              </a:rPr>
              <a:t>Branch&gt;0        LOOP</a:t>
            </a:r>
          </a:p>
          <a:p>
            <a:pPr eaLnBrk="1" hangingPunct="1"/>
            <a:r>
              <a:rPr lang="en-US" altLang="zh-CN" sz="2600" smtClean="0">
                <a:ea typeface="SimSun" pitchFamily="2" charset="-122"/>
              </a:rPr>
              <a:t>This location is computed by specifying it as an offset from the current value of PC.</a:t>
            </a:r>
          </a:p>
          <a:p>
            <a:pPr eaLnBrk="1" hangingPunct="1"/>
            <a:r>
              <a:rPr lang="en-US" altLang="zh-CN" sz="2600" smtClean="0">
                <a:ea typeface="SimSun" pitchFamily="2" charset="-122"/>
              </a:rPr>
              <a:t>Branch target may be either before or after the branch instruction, the offset is given as a singed num.</a:t>
            </a:r>
          </a:p>
        </p:txBody>
      </p:sp>
    </p:spTree>
    <p:extLst>
      <p:ext uri="{BB962C8B-B14F-4D97-AF65-F5344CB8AC3E}">
        <p14:creationId xmlns:p14="http://schemas.microsoft.com/office/powerpoint/2010/main" val="11300816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ea typeface="SimSun" pitchFamily="2" charset="-122"/>
              </a:rPr>
              <a:t>Additional Modes</a:t>
            </a:r>
          </a:p>
        </p:txBody>
      </p:sp>
      <p:sp>
        <p:nvSpPr>
          <p:cNvPr id="56323" name="Rectangle 3"/>
          <p:cNvSpPr>
            <a:spLocks noGrp="1" noChangeArrowheads="1"/>
          </p:cNvSpPr>
          <p:nvPr>
            <p:ph type="body" idx="1"/>
          </p:nvPr>
        </p:nvSpPr>
        <p:spPr>
          <a:xfrm>
            <a:off x="457200" y="1719263"/>
            <a:ext cx="8229600" cy="2243137"/>
          </a:xfrm>
        </p:spPr>
        <p:txBody>
          <a:bodyPr/>
          <a:lstStyle/>
          <a:p>
            <a:pPr eaLnBrk="1" hangingPunct="1">
              <a:lnSpc>
                <a:spcPct val="90000"/>
              </a:lnSpc>
            </a:pPr>
            <a:r>
              <a:rPr lang="en-US" altLang="zh-CN" sz="2100" smtClean="0">
                <a:ea typeface="SimSun" pitchFamily="2" charset="-122"/>
              </a:rPr>
              <a:t>Autoincrement mode – the effective address of the operand is the contents of a register specified in the instruction. After accessing the operand, the contents of this register are automatically incremented to point to the next item in a list.</a:t>
            </a:r>
          </a:p>
          <a:p>
            <a:pPr eaLnBrk="1" hangingPunct="1">
              <a:lnSpc>
                <a:spcPct val="90000"/>
              </a:lnSpc>
            </a:pPr>
            <a:r>
              <a:rPr lang="en-US" altLang="zh-CN" sz="2100" smtClean="0">
                <a:ea typeface="SimSun" pitchFamily="2" charset="-122"/>
              </a:rPr>
              <a:t>(R</a:t>
            </a:r>
            <a:r>
              <a:rPr lang="en-US" altLang="zh-CN" sz="2100" baseline="-25000" smtClean="0">
                <a:ea typeface="SimSun" pitchFamily="2" charset="-122"/>
              </a:rPr>
              <a:t>i</a:t>
            </a:r>
            <a:r>
              <a:rPr lang="en-US" altLang="zh-CN" sz="2100" smtClean="0">
                <a:ea typeface="SimSun" pitchFamily="2" charset="-122"/>
              </a:rPr>
              <a:t>)+. The increment is 1 for byte-sized operands, 2 for 16-bit operands, and 4 for 32-bit operands.</a:t>
            </a:r>
          </a:p>
          <a:p>
            <a:pPr eaLnBrk="1" hangingPunct="1">
              <a:lnSpc>
                <a:spcPct val="90000"/>
              </a:lnSpc>
            </a:pPr>
            <a:r>
              <a:rPr lang="en-US" altLang="zh-CN" sz="2100" smtClean="0">
                <a:ea typeface="SimSun" pitchFamily="2" charset="-122"/>
              </a:rPr>
              <a:t>Autodecrement mode: -(R</a:t>
            </a:r>
            <a:r>
              <a:rPr lang="en-US" altLang="zh-CN" sz="2100" baseline="-25000" smtClean="0">
                <a:ea typeface="SimSun" pitchFamily="2" charset="-122"/>
              </a:rPr>
              <a:t>i</a:t>
            </a:r>
            <a:r>
              <a:rPr lang="en-US" altLang="zh-CN" sz="2100" smtClean="0">
                <a:ea typeface="SimSun" pitchFamily="2" charset="-122"/>
              </a:rPr>
              <a:t>) – decrement first</a:t>
            </a:r>
          </a:p>
        </p:txBody>
      </p:sp>
      <p:sp>
        <p:nvSpPr>
          <p:cNvPr id="56324" name="Rectangle 4"/>
          <p:cNvSpPr>
            <a:spLocks noChangeArrowheads="1"/>
          </p:cNvSpPr>
          <p:nvPr/>
        </p:nvSpPr>
        <p:spPr bwMode="auto">
          <a:xfrm>
            <a:off x="4724400" y="4600575"/>
            <a:ext cx="258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R0</a:t>
            </a:r>
            <a:endParaRPr lang="en-CA" altLang="en-US" sz="2400">
              <a:latin typeface="Times New Roman" pitchFamily="18" charset="0"/>
            </a:endParaRPr>
          </a:p>
        </p:txBody>
      </p:sp>
      <p:sp>
        <p:nvSpPr>
          <p:cNvPr id="56325" name="Rectangle 5"/>
          <p:cNvSpPr>
            <a:spLocks noChangeArrowheads="1"/>
          </p:cNvSpPr>
          <p:nvPr/>
        </p:nvSpPr>
        <p:spPr bwMode="auto">
          <a:xfrm>
            <a:off x="3446463" y="4600575"/>
            <a:ext cx="4841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Clear</a:t>
            </a:r>
            <a:endParaRPr lang="en-CA" altLang="en-US" sz="2400">
              <a:latin typeface="Times New Roman" pitchFamily="18" charset="0"/>
            </a:endParaRPr>
          </a:p>
        </p:txBody>
      </p:sp>
      <p:sp>
        <p:nvSpPr>
          <p:cNvPr id="56326" name="Rectangle 6"/>
          <p:cNvSpPr>
            <a:spLocks noChangeArrowheads="1"/>
          </p:cNvSpPr>
          <p:nvPr/>
        </p:nvSpPr>
        <p:spPr bwMode="auto">
          <a:xfrm>
            <a:off x="4724400" y="5613400"/>
            <a:ext cx="766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R0,SUM</a:t>
            </a:r>
            <a:endParaRPr lang="en-CA" altLang="en-US" sz="2400">
              <a:latin typeface="Times New Roman" pitchFamily="18" charset="0"/>
            </a:endParaRPr>
          </a:p>
        </p:txBody>
      </p:sp>
      <p:sp>
        <p:nvSpPr>
          <p:cNvPr id="56327" name="Rectangle 7"/>
          <p:cNvSpPr>
            <a:spLocks noChangeArrowheads="1"/>
          </p:cNvSpPr>
          <p:nvPr/>
        </p:nvSpPr>
        <p:spPr bwMode="auto">
          <a:xfrm>
            <a:off x="4724400" y="5106988"/>
            <a:ext cx="258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R1</a:t>
            </a:r>
            <a:endParaRPr lang="en-CA" altLang="en-US" sz="2400">
              <a:latin typeface="Times New Roman" pitchFamily="18" charset="0"/>
            </a:endParaRPr>
          </a:p>
        </p:txBody>
      </p:sp>
      <p:sp>
        <p:nvSpPr>
          <p:cNvPr id="56328" name="Rectangle 8"/>
          <p:cNvSpPr>
            <a:spLocks noChangeArrowheads="1"/>
          </p:cNvSpPr>
          <p:nvPr/>
        </p:nvSpPr>
        <p:spPr bwMode="auto">
          <a:xfrm>
            <a:off x="4724400" y="4864100"/>
            <a:ext cx="830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(R2)+,R0</a:t>
            </a:r>
            <a:endParaRPr lang="en-CA" altLang="en-US" sz="2400">
              <a:latin typeface="Times New Roman" pitchFamily="18" charset="0"/>
            </a:endParaRPr>
          </a:p>
        </p:txBody>
      </p:sp>
      <p:sp>
        <p:nvSpPr>
          <p:cNvPr id="56329" name="Rectangle 9"/>
          <p:cNvSpPr>
            <a:spLocks noChangeArrowheads="1"/>
          </p:cNvSpPr>
          <p:nvPr/>
        </p:nvSpPr>
        <p:spPr bwMode="auto">
          <a:xfrm>
            <a:off x="685800" y="6561138"/>
            <a:ext cx="826928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700">
                <a:solidFill>
                  <a:srgbClr val="000000"/>
                </a:solidFill>
                <a:latin typeface="Nimbus Roman No9 L" charset="0"/>
              </a:rPr>
              <a:t>Figure 2.16.  The Autoincrement addressing mode used in the program of Figure 2.12.</a:t>
            </a:r>
            <a:endParaRPr lang="en-CA" altLang="en-US" sz="2400">
              <a:latin typeface="Times New Roman" pitchFamily="18" charset="0"/>
            </a:endParaRPr>
          </a:p>
        </p:txBody>
      </p:sp>
      <p:sp>
        <p:nvSpPr>
          <p:cNvPr id="56330" name="Rectangle 10"/>
          <p:cNvSpPr>
            <a:spLocks noChangeArrowheads="1"/>
          </p:cNvSpPr>
          <p:nvPr/>
        </p:nvSpPr>
        <p:spPr bwMode="auto">
          <a:xfrm>
            <a:off x="6486525" y="4314825"/>
            <a:ext cx="10588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Initialization</a:t>
            </a:r>
            <a:endParaRPr lang="en-CA" altLang="en-US" sz="2400">
              <a:latin typeface="Times New Roman" pitchFamily="18" charset="0"/>
            </a:endParaRPr>
          </a:p>
        </p:txBody>
      </p:sp>
      <p:sp>
        <p:nvSpPr>
          <p:cNvPr id="56331" name="Rectangle 11"/>
          <p:cNvSpPr>
            <a:spLocks noChangeArrowheads="1"/>
          </p:cNvSpPr>
          <p:nvPr/>
        </p:nvSpPr>
        <p:spPr bwMode="auto">
          <a:xfrm>
            <a:off x="3446463" y="5613400"/>
            <a:ext cx="4968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Move</a:t>
            </a:r>
            <a:endParaRPr lang="en-CA" altLang="en-US" sz="2400">
              <a:latin typeface="Times New Roman" pitchFamily="18" charset="0"/>
            </a:endParaRPr>
          </a:p>
        </p:txBody>
      </p:sp>
      <p:sp>
        <p:nvSpPr>
          <p:cNvPr id="56332" name="Rectangle 12"/>
          <p:cNvSpPr>
            <a:spLocks noChangeArrowheads="1"/>
          </p:cNvSpPr>
          <p:nvPr/>
        </p:nvSpPr>
        <p:spPr bwMode="auto">
          <a:xfrm>
            <a:off x="2368550" y="4864100"/>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LOOP</a:t>
            </a:r>
            <a:endParaRPr lang="en-CA" altLang="en-US" sz="2400">
              <a:latin typeface="Times New Roman" pitchFamily="18" charset="0"/>
            </a:endParaRPr>
          </a:p>
        </p:txBody>
      </p:sp>
      <p:sp>
        <p:nvSpPr>
          <p:cNvPr id="56333" name="Rectangle 13"/>
          <p:cNvSpPr>
            <a:spLocks noChangeArrowheads="1"/>
          </p:cNvSpPr>
          <p:nvPr/>
        </p:nvSpPr>
        <p:spPr bwMode="auto">
          <a:xfrm>
            <a:off x="3446463" y="4864100"/>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Add</a:t>
            </a:r>
            <a:endParaRPr lang="en-CA" altLang="en-US" sz="2400">
              <a:latin typeface="Times New Roman" pitchFamily="18" charset="0"/>
            </a:endParaRPr>
          </a:p>
        </p:txBody>
      </p:sp>
      <p:sp>
        <p:nvSpPr>
          <p:cNvPr id="56334" name="Rectangle 14"/>
          <p:cNvSpPr>
            <a:spLocks noChangeArrowheads="1"/>
          </p:cNvSpPr>
          <p:nvPr/>
        </p:nvSpPr>
        <p:spPr bwMode="auto">
          <a:xfrm>
            <a:off x="3446463" y="5106988"/>
            <a:ext cx="993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Decrement</a:t>
            </a:r>
            <a:endParaRPr lang="en-CA" altLang="en-US" sz="2400">
              <a:latin typeface="Times New Roman" pitchFamily="18" charset="0"/>
            </a:endParaRPr>
          </a:p>
        </p:txBody>
      </p:sp>
      <p:sp>
        <p:nvSpPr>
          <p:cNvPr id="56335" name="Rectangle 15"/>
          <p:cNvSpPr>
            <a:spLocks noChangeArrowheads="1"/>
          </p:cNvSpPr>
          <p:nvPr/>
        </p:nvSpPr>
        <p:spPr bwMode="auto">
          <a:xfrm>
            <a:off x="4724400" y="5372100"/>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LOOP</a:t>
            </a:r>
            <a:endParaRPr lang="en-CA" altLang="en-US" sz="2400">
              <a:latin typeface="Times New Roman" pitchFamily="18" charset="0"/>
            </a:endParaRPr>
          </a:p>
        </p:txBody>
      </p:sp>
      <p:sp>
        <p:nvSpPr>
          <p:cNvPr id="56336" name="Freeform 16"/>
          <p:cNvSpPr>
            <a:spLocks/>
          </p:cNvSpPr>
          <p:nvPr/>
        </p:nvSpPr>
        <p:spPr bwMode="auto">
          <a:xfrm>
            <a:off x="2058988" y="4975225"/>
            <a:ext cx="133350" cy="44450"/>
          </a:xfrm>
          <a:custGeom>
            <a:avLst/>
            <a:gdLst>
              <a:gd name="T0" fmla="*/ 0 w 6"/>
              <a:gd name="T1" fmla="*/ 44450 h 2"/>
              <a:gd name="T2" fmla="*/ 133350 w 6"/>
              <a:gd name="T3" fmla="*/ 22225 h 2"/>
              <a:gd name="T4" fmla="*/ 0 w 6"/>
              <a:gd name="T5" fmla="*/ 0 h 2"/>
              <a:gd name="T6" fmla="*/ 0 w 6"/>
              <a:gd name="T7" fmla="*/ 22225 h 2"/>
              <a:gd name="T8" fmla="*/ 0 w 6"/>
              <a:gd name="T9" fmla="*/ 4445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37" name="Freeform 17"/>
          <p:cNvSpPr>
            <a:spLocks/>
          </p:cNvSpPr>
          <p:nvPr/>
        </p:nvSpPr>
        <p:spPr bwMode="auto">
          <a:xfrm>
            <a:off x="2058988" y="4975225"/>
            <a:ext cx="133350" cy="44450"/>
          </a:xfrm>
          <a:custGeom>
            <a:avLst/>
            <a:gdLst>
              <a:gd name="T0" fmla="*/ 0 w 84"/>
              <a:gd name="T1" fmla="*/ 44450 h 28"/>
              <a:gd name="T2" fmla="*/ 133350 w 84"/>
              <a:gd name="T3" fmla="*/ 22225 h 28"/>
              <a:gd name="T4" fmla="*/ 0 w 84"/>
              <a:gd name="T5" fmla="*/ 0 h 28"/>
              <a:gd name="T6" fmla="*/ 0 w 84"/>
              <a:gd name="T7" fmla="*/ 22225 h 28"/>
              <a:gd name="T8" fmla="*/ 0 w 84"/>
              <a:gd name="T9" fmla="*/ 44450 h 28"/>
              <a:gd name="T10" fmla="*/ 0 60000 65536"/>
              <a:gd name="T11" fmla="*/ 0 60000 65536"/>
              <a:gd name="T12" fmla="*/ 0 60000 65536"/>
              <a:gd name="T13" fmla="*/ 0 60000 65536"/>
              <a:gd name="T14" fmla="*/ 0 60000 65536"/>
              <a:gd name="T15" fmla="*/ 0 w 84"/>
              <a:gd name="T16" fmla="*/ 0 h 28"/>
              <a:gd name="T17" fmla="*/ 84 w 84"/>
              <a:gd name="T18" fmla="*/ 28 h 28"/>
            </a:gdLst>
            <a:ahLst/>
            <a:cxnLst>
              <a:cxn ang="T10">
                <a:pos x="T0" y="T1"/>
              </a:cxn>
              <a:cxn ang="T11">
                <a:pos x="T2" y="T3"/>
              </a:cxn>
              <a:cxn ang="T12">
                <a:pos x="T4" y="T5"/>
              </a:cxn>
              <a:cxn ang="T13">
                <a:pos x="T6" y="T7"/>
              </a:cxn>
              <a:cxn ang="T14">
                <a:pos x="T8" y="T9"/>
              </a:cxn>
            </a:cxnLst>
            <a:rect l="T15" t="T16" r="T17" b="T18"/>
            <a:pathLst>
              <a:path w="84" h="28">
                <a:moveTo>
                  <a:pt x="0" y="28"/>
                </a:moveTo>
                <a:lnTo>
                  <a:pt x="84" y="14"/>
                </a:lnTo>
                <a:lnTo>
                  <a:pt x="0" y="0"/>
                </a:lnTo>
                <a:lnTo>
                  <a:pt x="0" y="14"/>
                </a:lnTo>
                <a:lnTo>
                  <a:pt x="0" y="28"/>
                </a:lnTo>
                <a:close/>
              </a:path>
            </a:pathLst>
          </a:custGeom>
          <a:solidFill>
            <a:srgbClr val="000000"/>
          </a:solidFill>
          <a:ln w="0">
            <a:solidFill>
              <a:srgbClr val="000000"/>
            </a:solidFill>
            <a:round/>
            <a:headEnd/>
            <a:tailEnd/>
          </a:ln>
        </p:spPr>
        <p:txBody>
          <a:bodyPr/>
          <a:lstStyle/>
          <a:p>
            <a:endParaRPr lang="en-IN"/>
          </a:p>
        </p:txBody>
      </p:sp>
      <p:sp>
        <p:nvSpPr>
          <p:cNvPr id="56338" name="Freeform 18"/>
          <p:cNvSpPr>
            <a:spLocks/>
          </p:cNvSpPr>
          <p:nvPr/>
        </p:nvSpPr>
        <p:spPr bwMode="auto">
          <a:xfrm>
            <a:off x="1597025" y="4997450"/>
            <a:ext cx="1476375" cy="506413"/>
          </a:xfrm>
          <a:custGeom>
            <a:avLst/>
            <a:gdLst>
              <a:gd name="T0" fmla="*/ 440709 w 67"/>
              <a:gd name="T1" fmla="*/ 0 h 23"/>
              <a:gd name="T2" fmla="*/ 0 w 67"/>
              <a:gd name="T3" fmla="*/ 0 h 23"/>
              <a:gd name="T4" fmla="*/ 0 w 67"/>
              <a:gd name="T5" fmla="*/ 506413 h 23"/>
              <a:gd name="T6" fmla="*/ 1476375 w 67"/>
              <a:gd name="T7" fmla="*/ 506413 h 23"/>
              <a:gd name="T8" fmla="*/ 0 60000 65536"/>
              <a:gd name="T9" fmla="*/ 0 60000 65536"/>
              <a:gd name="T10" fmla="*/ 0 60000 65536"/>
              <a:gd name="T11" fmla="*/ 0 60000 65536"/>
              <a:gd name="T12" fmla="*/ 0 w 67"/>
              <a:gd name="T13" fmla="*/ 0 h 23"/>
              <a:gd name="T14" fmla="*/ 67 w 67"/>
              <a:gd name="T15" fmla="*/ 23 h 23"/>
            </a:gdLst>
            <a:ahLst/>
            <a:cxnLst>
              <a:cxn ang="T8">
                <a:pos x="T0" y="T1"/>
              </a:cxn>
              <a:cxn ang="T9">
                <a:pos x="T2" y="T3"/>
              </a:cxn>
              <a:cxn ang="T10">
                <a:pos x="T4" y="T5"/>
              </a:cxn>
              <a:cxn ang="T11">
                <a:pos x="T6" y="T7"/>
              </a:cxn>
            </a:cxnLst>
            <a:rect l="T12" t="T13" r="T14" b="T15"/>
            <a:pathLst>
              <a:path w="67" h="23">
                <a:moveTo>
                  <a:pt x="20" y="0"/>
                </a:moveTo>
                <a:lnTo>
                  <a:pt x="0" y="0"/>
                </a:lnTo>
                <a:lnTo>
                  <a:pt x="0" y="23"/>
                </a:lnTo>
                <a:lnTo>
                  <a:pt x="67" y="23"/>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39" name="Line 19"/>
          <p:cNvSpPr>
            <a:spLocks noChangeShapeType="1"/>
          </p:cNvSpPr>
          <p:nvPr/>
        </p:nvSpPr>
        <p:spPr bwMode="auto">
          <a:xfrm flipH="1">
            <a:off x="1376363" y="3962400"/>
            <a:ext cx="6343650" cy="1588"/>
          </a:xfrm>
          <a:prstGeom prst="line">
            <a:avLst/>
          </a:prstGeom>
          <a:noFill/>
          <a:ln w="2222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40" name="Line 20"/>
          <p:cNvSpPr>
            <a:spLocks noChangeShapeType="1"/>
          </p:cNvSpPr>
          <p:nvPr/>
        </p:nvSpPr>
        <p:spPr bwMode="auto">
          <a:xfrm flipH="1">
            <a:off x="1376363" y="6010275"/>
            <a:ext cx="6343650" cy="1588"/>
          </a:xfrm>
          <a:prstGeom prst="line">
            <a:avLst/>
          </a:prstGeom>
          <a:noFill/>
          <a:ln w="22225">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41" name="Rectangle 21"/>
          <p:cNvSpPr>
            <a:spLocks noChangeArrowheads="1"/>
          </p:cNvSpPr>
          <p:nvPr/>
        </p:nvSpPr>
        <p:spPr bwMode="auto">
          <a:xfrm>
            <a:off x="4724400" y="4337050"/>
            <a:ext cx="1003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#NUM1,R2</a:t>
            </a:r>
            <a:endParaRPr lang="en-CA" altLang="en-US" sz="2400">
              <a:latin typeface="Times New Roman" pitchFamily="18" charset="0"/>
            </a:endParaRPr>
          </a:p>
        </p:txBody>
      </p:sp>
      <p:sp>
        <p:nvSpPr>
          <p:cNvPr id="56342" name="Rectangle 22"/>
          <p:cNvSpPr>
            <a:spLocks noChangeArrowheads="1"/>
          </p:cNvSpPr>
          <p:nvPr/>
        </p:nvSpPr>
        <p:spPr bwMode="auto">
          <a:xfrm>
            <a:off x="4724400" y="4094163"/>
            <a:ext cx="4619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N,R1</a:t>
            </a:r>
            <a:endParaRPr lang="en-CA" altLang="en-US" sz="2400">
              <a:latin typeface="Times New Roman" pitchFamily="18" charset="0"/>
            </a:endParaRPr>
          </a:p>
        </p:txBody>
      </p:sp>
      <p:sp>
        <p:nvSpPr>
          <p:cNvPr id="56343" name="Rectangle 23"/>
          <p:cNvSpPr>
            <a:spLocks noChangeArrowheads="1"/>
          </p:cNvSpPr>
          <p:nvPr/>
        </p:nvSpPr>
        <p:spPr bwMode="auto">
          <a:xfrm>
            <a:off x="3446463" y="4094163"/>
            <a:ext cx="4968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Move</a:t>
            </a:r>
            <a:endParaRPr lang="en-CA" altLang="en-US" sz="2400">
              <a:latin typeface="Times New Roman" pitchFamily="18" charset="0"/>
            </a:endParaRPr>
          </a:p>
        </p:txBody>
      </p:sp>
      <p:sp>
        <p:nvSpPr>
          <p:cNvPr id="56344" name="Rectangle 24"/>
          <p:cNvSpPr>
            <a:spLocks noChangeArrowheads="1"/>
          </p:cNvSpPr>
          <p:nvPr/>
        </p:nvSpPr>
        <p:spPr bwMode="auto">
          <a:xfrm>
            <a:off x="3446463" y="4337050"/>
            <a:ext cx="4968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Move</a:t>
            </a:r>
            <a:endParaRPr lang="en-CA" altLang="en-US" sz="2400">
              <a:latin typeface="Times New Roman" pitchFamily="18" charset="0"/>
            </a:endParaRPr>
          </a:p>
        </p:txBody>
      </p:sp>
      <p:sp>
        <p:nvSpPr>
          <p:cNvPr id="56345" name="Freeform 25"/>
          <p:cNvSpPr>
            <a:spLocks/>
          </p:cNvSpPr>
          <p:nvPr/>
        </p:nvSpPr>
        <p:spPr bwMode="auto">
          <a:xfrm>
            <a:off x="6288088" y="4116388"/>
            <a:ext cx="87312" cy="352425"/>
          </a:xfrm>
          <a:custGeom>
            <a:avLst/>
            <a:gdLst>
              <a:gd name="T0" fmla="*/ 0 w 4"/>
              <a:gd name="T1" fmla="*/ 0 h 16"/>
              <a:gd name="T2" fmla="*/ 21828 w 4"/>
              <a:gd name="T3" fmla="*/ 44053 h 16"/>
              <a:gd name="T4" fmla="*/ 43656 w 4"/>
              <a:gd name="T5" fmla="*/ 44053 h 16"/>
              <a:gd name="T6" fmla="*/ 43656 w 4"/>
              <a:gd name="T7" fmla="*/ 66080 h 16"/>
              <a:gd name="T8" fmla="*/ 43656 w 4"/>
              <a:gd name="T9" fmla="*/ 110133 h 16"/>
              <a:gd name="T10" fmla="*/ 43656 w 4"/>
              <a:gd name="T11" fmla="*/ 176213 h 16"/>
              <a:gd name="T12" fmla="*/ 43656 w 4"/>
              <a:gd name="T13" fmla="*/ 242292 h 16"/>
              <a:gd name="T14" fmla="*/ 43656 w 4"/>
              <a:gd name="T15" fmla="*/ 286345 h 16"/>
              <a:gd name="T16" fmla="*/ 43656 w 4"/>
              <a:gd name="T17" fmla="*/ 308372 h 16"/>
              <a:gd name="T18" fmla="*/ 43656 w 4"/>
              <a:gd name="T19" fmla="*/ 308372 h 16"/>
              <a:gd name="T20" fmla="*/ 43656 w 4"/>
              <a:gd name="T21" fmla="*/ 330398 h 16"/>
              <a:gd name="T22" fmla="*/ 65484 w 4"/>
              <a:gd name="T23" fmla="*/ 330398 h 16"/>
              <a:gd name="T24" fmla="*/ 87312 w 4"/>
              <a:gd name="T25" fmla="*/ 352425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16"/>
              <a:gd name="T41" fmla="*/ 4 w 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16">
                <a:moveTo>
                  <a:pt x="0" y="0"/>
                </a:moveTo>
                <a:lnTo>
                  <a:pt x="1" y="2"/>
                </a:lnTo>
                <a:lnTo>
                  <a:pt x="2" y="2"/>
                </a:lnTo>
                <a:lnTo>
                  <a:pt x="2" y="3"/>
                </a:lnTo>
                <a:lnTo>
                  <a:pt x="2" y="5"/>
                </a:lnTo>
                <a:lnTo>
                  <a:pt x="2" y="8"/>
                </a:lnTo>
                <a:lnTo>
                  <a:pt x="2" y="11"/>
                </a:lnTo>
                <a:lnTo>
                  <a:pt x="2" y="13"/>
                </a:lnTo>
                <a:lnTo>
                  <a:pt x="2" y="14"/>
                </a:lnTo>
                <a:lnTo>
                  <a:pt x="2" y="15"/>
                </a:lnTo>
                <a:lnTo>
                  <a:pt x="3" y="15"/>
                </a:lnTo>
                <a:lnTo>
                  <a:pt x="4" y="16"/>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46" name="Freeform 26"/>
          <p:cNvSpPr>
            <a:spLocks/>
          </p:cNvSpPr>
          <p:nvPr/>
        </p:nvSpPr>
        <p:spPr bwMode="auto">
          <a:xfrm>
            <a:off x="6288088" y="4468813"/>
            <a:ext cx="87312" cy="330200"/>
          </a:xfrm>
          <a:custGeom>
            <a:avLst/>
            <a:gdLst>
              <a:gd name="T0" fmla="*/ 0 w 4"/>
              <a:gd name="T1" fmla="*/ 330200 h 15"/>
              <a:gd name="T2" fmla="*/ 21828 w 4"/>
              <a:gd name="T3" fmla="*/ 308187 h 15"/>
              <a:gd name="T4" fmla="*/ 43656 w 4"/>
              <a:gd name="T5" fmla="*/ 286173 h 15"/>
              <a:gd name="T6" fmla="*/ 43656 w 4"/>
              <a:gd name="T7" fmla="*/ 286173 h 15"/>
              <a:gd name="T8" fmla="*/ 43656 w 4"/>
              <a:gd name="T9" fmla="*/ 220133 h 15"/>
              <a:gd name="T10" fmla="*/ 43656 w 4"/>
              <a:gd name="T11" fmla="*/ 176107 h 15"/>
              <a:gd name="T12" fmla="*/ 43656 w 4"/>
              <a:gd name="T13" fmla="*/ 110067 h 15"/>
              <a:gd name="T14" fmla="*/ 43656 w 4"/>
              <a:gd name="T15" fmla="*/ 44027 h 15"/>
              <a:gd name="T16" fmla="*/ 43656 w 4"/>
              <a:gd name="T17" fmla="*/ 44027 h 15"/>
              <a:gd name="T18" fmla="*/ 43656 w 4"/>
              <a:gd name="T19" fmla="*/ 22013 h 15"/>
              <a:gd name="T20" fmla="*/ 65484 w 4"/>
              <a:gd name="T21" fmla="*/ 22013 h 15"/>
              <a:gd name="T22" fmla="*/ 87312 w 4"/>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5"/>
              <a:gd name="T38" fmla="*/ 4 w 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5">
                <a:moveTo>
                  <a:pt x="0" y="15"/>
                </a:moveTo>
                <a:lnTo>
                  <a:pt x="1" y="14"/>
                </a:lnTo>
                <a:lnTo>
                  <a:pt x="2" y="13"/>
                </a:lnTo>
                <a:lnTo>
                  <a:pt x="2" y="10"/>
                </a:lnTo>
                <a:lnTo>
                  <a:pt x="2" y="8"/>
                </a:lnTo>
                <a:lnTo>
                  <a:pt x="2" y="5"/>
                </a:lnTo>
                <a:lnTo>
                  <a:pt x="2" y="2"/>
                </a:lnTo>
                <a:lnTo>
                  <a:pt x="2" y="1"/>
                </a:lnTo>
                <a:lnTo>
                  <a:pt x="3" y="1"/>
                </a:lnTo>
                <a:lnTo>
                  <a:pt x="4"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47" name="Rectangle 27"/>
          <p:cNvSpPr>
            <a:spLocks noChangeArrowheads="1"/>
          </p:cNvSpPr>
          <p:nvPr/>
        </p:nvSpPr>
        <p:spPr bwMode="auto">
          <a:xfrm>
            <a:off x="3446463" y="5372100"/>
            <a:ext cx="874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CA" altLang="en-US" sz="1600">
                <a:solidFill>
                  <a:srgbClr val="000000"/>
                </a:solidFill>
                <a:latin typeface="Nimbus Roman No9 L" charset="0"/>
              </a:rPr>
              <a:t>Branch&gt;0</a:t>
            </a:r>
            <a:endParaRPr lang="en-CA" altLang="en-US" sz="2400">
              <a:latin typeface="Times New Roman" pitchFamily="18" charset="0"/>
            </a:endParaRPr>
          </a:p>
        </p:txBody>
      </p:sp>
    </p:spTree>
    <p:extLst>
      <p:ext uri="{BB962C8B-B14F-4D97-AF65-F5344CB8AC3E}">
        <p14:creationId xmlns:p14="http://schemas.microsoft.com/office/powerpoint/2010/main" val="24256116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ctrTitle"/>
          </p:nvPr>
        </p:nvSpPr>
        <p:spPr/>
        <p:txBody>
          <a:bodyPr/>
          <a:lstStyle/>
          <a:p>
            <a:pPr eaLnBrk="1" hangingPunct="1"/>
            <a:r>
              <a:rPr lang="en-US" altLang="zh-CN" smtClean="0">
                <a:ea typeface="SimSun" pitchFamily="2" charset="-122"/>
              </a:rPr>
              <a:t>Assembly Language</a:t>
            </a:r>
          </a:p>
        </p:txBody>
      </p:sp>
      <p:sp>
        <p:nvSpPr>
          <p:cNvPr id="57347"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33965268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122238"/>
            <a:ext cx="7543800" cy="715962"/>
          </a:xfrm>
        </p:spPr>
        <p:txBody>
          <a:bodyPr/>
          <a:lstStyle/>
          <a:p>
            <a:pPr eaLnBrk="1" hangingPunct="1"/>
            <a:r>
              <a:rPr lang="en-US" altLang="en-US" smtClean="0"/>
              <a:t>Types of Instructions</a:t>
            </a:r>
          </a:p>
        </p:txBody>
      </p:sp>
      <p:sp>
        <p:nvSpPr>
          <p:cNvPr id="350211" name="Rectangle 3"/>
          <p:cNvSpPr>
            <a:spLocks noGrp="1" noChangeArrowheads="1"/>
          </p:cNvSpPr>
          <p:nvPr>
            <p:ph type="body" idx="1"/>
          </p:nvPr>
        </p:nvSpPr>
        <p:spPr>
          <a:xfrm>
            <a:off x="431800" y="1089025"/>
            <a:ext cx="8280400" cy="5046663"/>
          </a:xfrm>
        </p:spPr>
        <p:txBody>
          <a:bodyPr/>
          <a:lstStyle/>
          <a:p>
            <a:pPr eaLnBrk="1" hangingPunct="1"/>
            <a:r>
              <a:rPr lang="en-US" altLang="en-US" smtClean="0"/>
              <a:t>Data Transfer Instructions</a:t>
            </a:r>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graphicFrame>
        <p:nvGraphicFramePr>
          <p:cNvPr id="350212" name="Group 4"/>
          <p:cNvGraphicFramePr>
            <a:graphicFrameLocks noGrp="1"/>
          </p:cNvGraphicFramePr>
          <p:nvPr/>
        </p:nvGraphicFramePr>
        <p:xfrm>
          <a:off x="3311525" y="1628775"/>
          <a:ext cx="2519363" cy="3240089"/>
        </p:xfrm>
        <a:graphic>
          <a:graphicData uri="http://schemas.openxmlformats.org/drawingml/2006/table">
            <a:tbl>
              <a:tblPr/>
              <a:tblGrid>
                <a:gridCol w="1260475"/>
                <a:gridCol w="1258888"/>
              </a:tblGrid>
              <a:tr h="3587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Name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361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Load</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LD</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Store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Move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MOV</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Exchange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XCH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Input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IN</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Output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OUT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Push</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PUSH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Pop</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POP</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0247" name="AutoShape 39"/>
          <p:cNvSpPr>
            <a:spLocks noChangeArrowheads="1"/>
          </p:cNvSpPr>
          <p:nvPr/>
        </p:nvSpPr>
        <p:spPr bwMode="auto">
          <a:xfrm>
            <a:off x="6732588" y="1628775"/>
            <a:ext cx="1800225" cy="900113"/>
          </a:xfrm>
          <a:prstGeom prst="wedgeRoundRectCallout">
            <a:avLst>
              <a:gd name="adj1" fmla="val -78569"/>
              <a:gd name="adj2" fmla="val -14375"/>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Data value is not modified</a:t>
            </a:r>
          </a:p>
        </p:txBody>
      </p:sp>
      <p:sp>
        <p:nvSpPr>
          <p:cNvPr id="350248" name="Line 40"/>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53792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wipe(left)">
                                      <p:cBhvr>
                                        <p:cTn id="7" dur="500"/>
                                        <p:tgtEl>
                                          <p:spTgt spid="350211">
                                            <p:txEl>
                                              <p:pRg st="0" end="0"/>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50212"/>
                                        </p:tgtEl>
                                        <p:attrNameLst>
                                          <p:attrName>style.visibility</p:attrName>
                                        </p:attrNameLst>
                                      </p:cBhvr>
                                      <p:to>
                                        <p:strVal val="visible"/>
                                      </p:to>
                                    </p:set>
                                    <p:animEffect transition="in" filter="wipe(up)">
                                      <p:cBhvr>
                                        <p:cTn id="11" dur="500"/>
                                        <p:tgtEl>
                                          <p:spTgt spid="3502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50247"/>
                                        </p:tgtEl>
                                        <p:attrNameLst>
                                          <p:attrName>style.visibility</p:attrName>
                                        </p:attrNameLst>
                                      </p:cBhvr>
                                      <p:to>
                                        <p:strVal val="visible"/>
                                      </p:to>
                                    </p:set>
                                    <p:animEffect transition="in" filter="wipe(up)">
                                      <p:cBhvr>
                                        <p:cTn id="16" dur="500"/>
                                        <p:tgtEl>
                                          <p:spTgt spid="35024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5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47" grpId="0" animBg="1"/>
      <p:bldP spid="35024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122238"/>
            <a:ext cx="7543800" cy="715962"/>
          </a:xfrm>
        </p:spPr>
        <p:txBody>
          <a:bodyPr/>
          <a:lstStyle/>
          <a:p>
            <a:pPr eaLnBrk="1" hangingPunct="1"/>
            <a:r>
              <a:rPr lang="en-US" altLang="en-US" smtClean="0"/>
              <a:t>Data Transfer Instructions</a:t>
            </a:r>
          </a:p>
        </p:txBody>
      </p:sp>
      <p:graphicFrame>
        <p:nvGraphicFramePr>
          <p:cNvPr id="351235" name="Group 3"/>
          <p:cNvGraphicFramePr>
            <a:graphicFrameLocks noGrp="1"/>
          </p:cNvGraphicFramePr>
          <p:nvPr/>
        </p:nvGraphicFramePr>
        <p:xfrm>
          <a:off x="304800" y="1295400"/>
          <a:ext cx="8442325" cy="4321177"/>
        </p:xfrm>
        <a:graphic>
          <a:graphicData uri="http://schemas.openxmlformats.org/drawingml/2006/table">
            <a:tbl>
              <a:tblPr/>
              <a:tblGrid>
                <a:gridCol w="3143250"/>
                <a:gridCol w="1851025"/>
                <a:gridCol w="3448050"/>
              </a:tblGrid>
              <a:tr h="4794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Mode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Assembly</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Register Transfer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r>
              <a:tr h="481013">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Direct address</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chemeClr val="accent1"/>
                          </a:solidFill>
                          <a:effectLst/>
                          <a:latin typeface="Arial" pitchFamily="34" charset="0"/>
                        </a:rPr>
                        <a:t>ADR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accent1"/>
                          </a:solidFill>
                          <a:effectLst/>
                          <a:latin typeface="Arial" pitchFamily="34" charset="0"/>
                        </a:rPr>
                        <a:t>ADR</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Indirect address</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chemeClr val="accent1"/>
                          </a:solidFill>
                          <a:effectLst/>
                          <a:latin typeface="Arial" pitchFamily="34" charset="0"/>
                        </a:rPr>
                        <a:t>ADR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accent1"/>
                          </a:solidFill>
                          <a:effectLst/>
                          <a:latin typeface="Arial" pitchFamily="34" charset="0"/>
                        </a:rPr>
                        <a:t>ADR</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1013">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Relative address</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chemeClr val="accent1"/>
                          </a:solidFill>
                          <a:effectLst/>
                          <a:latin typeface="Arial" pitchFamily="34" charset="0"/>
                        </a:rPr>
                        <a:t>ADR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tx1"/>
                          </a:solidFill>
                          <a:effectLst/>
                          <a:latin typeface="Arial" pitchFamily="34" charset="0"/>
                        </a:rPr>
                        <a:t>PC</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accent1"/>
                          </a:solidFill>
                          <a:effectLst/>
                          <a:latin typeface="Arial" pitchFamily="34" charset="0"/>
                        </a:rPr>
                        <a:t>ADR</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Immediate operand</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#NBR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NBR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1013">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Index addressing</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chemeClr val="accent1"/>
                          </a:solidFill>
                          <a:effectLst/>
                          <a:latin typeface="Arial" pitchFamily="34" charset="0"/>
                        </a:rPr>
                        <a:t>ADR</a:t>
                      </a:r>
                      <a:r>
                        <a:rPr kumimoji="0" lang="en-US" sz="2200" b="0" i="0" u="none" strike="noStrike" cap="none" normalizeH="0" baseline="0" smtClean="0">
                          <a:ln>
                            <a:noFill/>
                          </a:ln>
                          <a:solidFill>
                            <a:schemeClr val="tx1"/>
                          </a:solidFill>
                          <a:effectLst/>
                          <a:latin typeface="Arial" pitchFamily="34" charset="0"/>
                        </a:rPr>
                        <a:t>(X)</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accent1"/>
                          </a:solidFill>
                          <a:effectLst/>
                          <a:latin typeface="Arial" pitchFamily="34" charset="0"/>
                        </a:rPr>
                        <a:t>ADR</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chemeClr val="tx1"/>
                          </a:solidFill>
                          <a:effectLst/>
                          <a:latin typeface="Arial" pitchFamily="34" charset="0"/>
                        </a:rPr>
                        <a:t>XR</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Register</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rgbClr val="CC00FF"/>
                          </a:solidFill>
                          <a:effectLst/>
                          <a:latin typeface="Arial" pitchFamily="34" charset="0"/>
                        </a:rPr>
                        <a:t>R1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rgbClr val="CC00FF"/>
                          </a:solidFill>
                          <a:effectLst/>
                          <a:latin typeface="Arial" pitchFamily="34" charset="0"/>
                        </a:rPr>
                        <a:t>R1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1013">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Register indirect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Autoincrement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LD   (</a:t>
                      </a:r>
                      <a:r>
                        <a:rPr kumimoji="0" lang="en-US" sz="2200" b="0" i="0"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8890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200" b="0" i="1" u="none" strike="noStrike" cap="none" normalizeH="0" baseline="0" smtClean="0">
                          <a:ln>
                            <a:noFill/>
                          </a:ln>
                          <a:solidFill>
                            <a:schemeClr val="tx1"/>
                          </a:solidFill>
                          <a:effectLst/>
                          <a:latin typeface="Arial" pitchFamily="34" charset="0"/>
                        </a:rPr>
                        <a:t>AC</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chemeClr val="tx1"/>
                          </a:solidFill>
                          <a:effectLst/>
                          <a:latin typeface="Arial" pitchFamily="34" charset="0"/>
                        </a:rPr>
                        <a:t>M</a:t>
                      </a:r>
                      <a:r>
                        <a:rPr kumimoji="0" lang="en-US" sz="2200" b="0" i="0" u="none" strike="noStrike" cap="none" normalizeH="0" baseline="0" smtClean="0">
                          <a:ln>
                            <a:noFill/>
                          </a:ln>
                          <a:solidFill>
                            <a:schemeClr val="tx1"/>
                          </a:solidFill>
                          <a:effectLst/>
                          <a:latin typeface="Arial" pitchFamily="34" charset="0"/>
                        </a:rPr>
                        <a:t>[</a:t>
                      </a:r>
                      <a:r>
                        <a:rPr kumimoji="0" lang="en-US" sz="2200" b="0" i="1"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 </a:t>
                      </a:r>
                      <a:r>
                        <a:rPr kumimoji="0" lang="en-US" sz="2200" b="0" i="1"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 ← </a:t>
                      </a:r>
                      <a:r>
                        <a:rPr kumimoji="0" lang="en-US" sz="2200" b="0" i="1" u="none" strike="noStrike" cap="none" normalizeH="0" baseline="0" smtClean="0">
                          <a:ln>
                            <a:noFill/>
                          </a:ln>
                          <a:solidFill>
                            <a:srgbClr val="CC00FF"/>
                          </a:solidFill>
                          <a:effectLst/>
                          <a:latin typeface="Arial" pitchFamily="34" charset="0"/>
                        </a:rPr>
                        <a:t>R1</a:t>
                      </a:r>
                      <a:r>
                        <a:rPr kumimoji="0" lang="en-US" sz="2200" b="0" i="0" u="none" strike="noStrike" cap="none" normalizeH="0" baseline="0" smtClean="0">
                          <a:ln>
                            <a:noFill/>
                          </a:ln>
                          <a:solidFill>
                            <a:schemeClr val="tx1"/>
                          </a:solidFill>
                          <a:effectLst/>
                          <a:latin typeface="Arial"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1277" name="Line 45"/>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40576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wipe(up)">
                                      <p:cBhvr>
                                        <p:cTn id="7" dur="500"/>
                                        <p:tgtEl>
                                          <p:spTgt spid="35123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5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7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22238"/>
            <a:ext cx="7543800" cy="715962"/>
          </a:xfrm>
        </p:spPr>
        <p:txBody>
          <a:bodyPr/>
          <a:lstStyle/>
          <a:p>
            <a:pPr eaLnBrk="1" hangingPunct="1"/>
            <a:r>
              <a:rPr lang="en-US" altLang="en-US" smtClean="0"/>
              <a:t>Data Manipulation Instructions</a:t>
            </a:r>
          </a:p>
        </p:txBody>
      </p:sp>
      <p:sp>
        <p:nvSpPr>
          <p:cNvPr id="352259" name="Rectangle 3"/>
          <p:cNvSpPr>
            <a:spLocks noGrp="1" noChangeArrowheads="1"/>
          </p:cNvSpPr>
          <p:nvPr>
            <p:ph type="body" idx="1"/>
          </p:nvPr>
        </p:nvSpPr>
        <p:spPr>
          <a:xfrm>
            <a:off x="304800" y="914400"/>
            <a:ext cx="8229600" cy="2482850"/>
          </a:xfrm>
        </p:spPr>
        <p:txBody>
          <a:bodyPr/>
          <a:lstStyle/>
          <a:p>
            <a:pPr eaLnBrk="1" hangingPunct="1"/>
            <a:r>
              <a:rPr lang="en-US" altLang="en-US" smtClean="0"/>
              <a:t>Arithmetic</a:t>
            </a:r>
          </a:p>
          <a:p>
            <a:pPr eaLnBrk="1" hangingPunct="1"/>
            <a:r>
              <a:rPr lang="en-US" altLang="en-US" smtClean="0"/>
              <a:t>Logical &amp; Bit Manipulation</a:t>
            </a:r>
          </a:p>
          <a:p>
            <a:pPr eaLnBrk="1" hangingPunct="1"/>
            <a:r>
              <a:rPr lang="en-US" altLang="en-US" smtClean="0"/>
              <a:t>Shift</a:t>
            </a:r>
          </a:p>
        </p:txBody>
      </p:sp>
      <p:graphicFrame>
        <p:nvGraphicFramePr>
          <p:cNvPr id="352260" name="Group 4"/>
          <p:cNvGraphicFramePr>
            <a:graphicFrameLocks noGrp="1"/>
          </p:cNvGraphicFramePr>
          <p:nvPr/>
        </p:nvGraphicFramePr>
        <p:xfrm>
          <a:off x="5292725" y="1089025"/>
          <a:ext cx="3600450" cy="3048000"/>
        </p:xfrm>
        <a:graphic>
          <a:graphicData uri="http://schemas.openxmlformats.org/drawingml/2006/table">
            <a:tbl>
              <a:tblPr/>
              <a:tblGrid>
                <a:gridCol w="2341563"/>
                <a:gridCol w="1258887"/>
              </a:tblGrid>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Name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234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Increment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INC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Decrement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DEC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Add</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ADD</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Subtract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SUB</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Multiply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MUL</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Divide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DIV</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Add with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ADDC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Subtract with borrow</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SUBB</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Negate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NEG</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52298" name="Group 42"/>
          <p:cNvGraphicFramePr>
            <a:graphicFrameLocks noGrp="1"/>
          </p:cNvGraphicFramePr>
          <p:nvPr/>
        </p:nvGraphicFramePr>
        <p:xfrm>
          <a:off x="457200" y="3276600"/>
          <a:ext cx="3335338" cy="3352800"/>
        </p:xfrm>
        <a:graphic>
          <a:graphicData uri="http://schemas.openxmlformats.org/drawingml/2006/table">
            <a:tbl>
              <a:tblPr/>
              <a:tblGrid>
                <a:gridCol w="2074863"/>
                <a:gridCol w="1260475"/>
              </a:tblGrid>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Name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Clear</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CLR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Complement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COM</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AND</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AND</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OR</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OR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Exclusive-OR</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XOR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Clear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CLRC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Set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SETC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Complement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COMC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Enable interrupt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EI</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Disable interrupt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DI</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52339" name="Group 83"/>
          <p:cNvGraphicFramePr>
            <a:graphicFrameLocks noGrp="1"/>
          </p:cNvGraphicFramePr>
          <p:nvPr/>
        </p:nvGraphicFramePr>
        <p:xfrm>
          <a:off x="3962400" y="3962400"/>
          <a:ext cx="4140200" cy="2743200"/>
        </p:xfrm>
        <a:graphic>
          <a:graphicData uri="http://schemas.openxmlformats.org/drawingml/2006/table">
            <a:tbl>
              <a:tblPr/>
              <a:tblGrid>
                <a:gridCol w="2879725"/>
                <a:gridCol w="1260475"/>
              </a:tblGrid>
              <a:tr h="17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Name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17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Logical shift right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SHR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Logical shift left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SHL</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Arithmetic shift right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SHRA</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Arithmetic shift left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SHLA</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46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Rotate right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ROR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Rotate left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ROL</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Rotate right through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RORC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Rotate left through carry</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ROLC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2374" name="Line 11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4199638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left)">
                                      <p:cBhvr>
                                        <p:cTn id="7" dur="500"/>
                                        <p:tgtEl>
                                          <p:spTgt spid="352259">
                                            <p:txEl>
                                              <p:pRg st="0" end="0"/>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52260"/>
                                        </p:tgtEl>
                                        <p:attrNameLst>
                                          <p:attrName>style.visibility</p:attrName>
                                        </p:attrNameLst>
                                      </p:cBhvr>
                                      <p:to>
                                        <p:strVal val="visible"/>
                                      </p:to>
                                    </p:set>
                                    <p:animEffect transition="in" filter="wipe(up)">
                                      <p:cBhvr>
                                        <p:cTn id="11" dur="500"/>
                                        <p:tgtEl>
                                          <p:spTgt spid="3522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52259">
                                            <p:txEl>
                                              <p:pRg st="1" end="1"/>
                                            </p:txEl>
                                          </p:spTgt>
                                        </p:tgtEl>
                                        <p:attrNameLst>
                                          <p:attrName>style.visibility</p:attrName>
                                        </p:attrNameLst>
                                      </p:cBhvr>
                                      <p:to>
                                        <p:strVal val="visible"/>
                                      </p:to>
                                    </p:set>
                                    <p:animEffect transition="in" filter="wipe(left)">
                                      <p:cBhvr>
                                        <p:cTn id="16" dur="500"/>
                                        <p:tgtEl>
                                          <p:spTgt spid="352259">
                                            <p:txEl>
                                              <p:pRg st="1" end="1"/>
                                            </p:txEl>
                                          </p:spTgt>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352298"/>
                                        </p:tgtEl>
                                        <p:attrNameLst>
                                          <p:attrName>style.visibility</p:attrName>
                                        </p:attrNameLst>
                                      </p:cBhvr>
                                      <p:to>
                                        <p:strVal val="visible"/>
                                      </p:to>
                                    </p:set>
                                    <p:animEffect transition="in" filter="wipe(up)">
                                      <p:cBhvr>
                                        <p:cTn id="20" dur="500"/>
                                        <p:tgtEl>
                                          <p:spTgt spid="3522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52259">
                                            <p:txEl>
                                              <p:pRg st="2" end="2"/>
                                            </p:txEl>
                                          </p:spTgt>
                                        </p:tgtEl>
                                        <p:attrNameLst>
                                          <p:attrName>style.visibility</p:attrName>
                                        </p:attrNameLst>
                                      </p:cBhvr>
                                      <p:to>
                                        <p:strVal val="visible"/>
                                      </p:to>
                                    </p:set>
                                    <p:animEffect transition="in" filter="wipe(left)">
                                      <p:cBhvr>
                                        <p:cTn id="25" dur="500"/>
                                        <p:tgtEl>
                                          <p:spTgt spid="352259">
                                            <p:txEl>
                                              <p:pRg st="2" end="2"/>
                                            </p:txEl>
                                          </p:spTgt>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352339"/>
                                        </p:tgtEl>
                                        <p:attrNameLst>
                                          <p:attrName>style.visibility</p:attrName>
                                        </p:attrNameLst>
                                      </p:cBhvr>
                                      <p:to>
                                        <p:strVal val="visible"/>
                                      </p:to>
                                    </p:set>
                                    <p:animEffect transition="in" filter="wipe(up)">
                                      <p:cBhvr>
                                        <p:cTn id="29" dur="500"/>
                                        <p:tgtEl>
                                          <p:spTgt spid="35233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52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37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122238"/>
            <a:ext cx="7543800" cy="792162"/>
          </a:xfrm>
        </p:spPr>
        <p:txBody>
          <a:bodyPr/>
          <a:lstStyle/>
          <a:p>
            <a:pPr eaLnBrk="1" hangingPunct="1"/>
            <a:r>
              <a:rPr lang="en-US" altLang="en-US" smtClean="0"/>
              <a:t>Program Control Instructions</a:t>
            </a:r>
          </a:p>
        </p:txBody>
      </p:sp>
      <p:graphicFrame>
        <p:nvGraphicFramePr>
          <p:cNvPr id="353283" name="Group 3"/>
          <p:cNvGraphicFramePr>
            <a:graphicFrameLocks noGrp="1"/>
          </p:cNvGraphicFramePr>
          <p:nvPr/>
        </p:nvGraphicFramePr>
        <p:xfrm>
          <a:off x="971550" y="1268413"/>
          <a:ext cx="3781425" cy="3759202"/>
        </p:xfrm>
        <a:graphic>
          <a:graphicData uri="http://schemas.openxmlformats.org/drawingml/2006/table">
            <a:tbl>
              <a:tblPr/>
              <a:tblGrid>
                <a:gridCol w="2160588"/>
                <a:gridCol w="1620837"/>
              </a:tblGrid>
              <a:tr h="4508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Name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492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BR</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Jump</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JMP</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Skip</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SKP</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Call</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CALL</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Return</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RET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Compare (Subtract)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CMP</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Test (AND)</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TST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3315" name="AutoShape 35"/>
          <p:cNvSpPr>
            <a:spLocks noChangeArrowheads="1"/>
          </p:cNvSpPr>
          <p:nvPr/>
        </p:nvSpPr>
        <p:spPr bwMode="auto">
          <a:xfrm>
            <a:off x="5651500" y="2708275"/>
            <a:ext cx="2519363" cy="900113"/>
          </a:xfrm>
          <a:prstGeom prst="wedgeRoundRectCallout">
            <a:avLst>
              <a:gd name="adj1" fmla="val -78167"/>
              <a:gd name="adj2" fmla="val 111903"/>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Subtract A – B but don’t store the result</a:t>
            </a:r>
          </a:p>
        </p:txBody>
      </p:sp>
      <p:sp>
        <p:nvSpPr>
          <p:cNvPr id="353316" name="Text Box 36"/>
          <p:cNvSpPr txBox="1">
            <a:spLocks noChangeArrowheads="1"/>
          </p:cNvSpPr>
          <p:nvPr/>
        </p:nvSpPr>
        <p:spPr bwMode="auto">
          <a:xfrm>
            <a:off x="6011863" y="4329113"/>
            <a:ext cx="1504950"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latin typeface="Times New Roman" pitchFamily="18" charset="0"/>
              <a:cs typeface="Times New Roman" pitchFamily="18" charset="0"/>
            </a:endParaRPr>
          </a:p>
        </p:txBody>
      </p:sp>
      <p:grpSp>
        <p:nvGrpSpPr>
          <p:cNvPr id="2" name="Group 37"/>
          <p:cNvGrpSpPr>
            <a:grpSpLocks/>
          </p:cNvGrpSpPr>
          <p:nvPr/>
        </p:nvGrpSpPr>
        <p:grpSpPr bwMode="auto">
          <a:xfrm>
            <a:off x="6011863" y="4329113"/>
            <a:ext cx="1435100" cy="360362"/>
            <a:chOff x="3787" y="2727"/>
            <a:chExt cx="904" cy="227"/>
          </a:xfrm>
        </p:grpSpPr>
        <p:sp>
          <p:nvSpPr>
            <p:cNvPr id="61505" name="Text Box 38"/>
            <p:cNvSpPr txBox="1">
              <a:spLocks noChangeArrowheads="1"/>
            </p:cNvSpPr>
            <p:nvPr/>
          </p:nvSpPr>
          <p:spPr bwMode="auto">
            <a:xfrm>
              <a:off x="3787"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1</a:t>
              </a:r>
            </a:p>
          </p:txBody>
        </p:sp>
        <p:sp>
          <p:nvSpPr>
            <p:cNvPr id="61506" name="Text Box 39"/>
            <p:cNvSpPr txBox="1">
              <a:spLocks noChangeArrowheads="1"/>
            </p:cNvSpPr>
            <p:nvPr/>
          </p:nvSpPr>
          <p:spPr bwMode="auto">
            <a:xfrm>
              <a:off x="3900"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07" name="Text Box 40"/>
            <p:cNvSpPr txBox="1">
              <a:spLocks noChangeArrowheads="1"/>
            </p:cNvSpPr>
            <p:nvPr/>
          </p:nvSpPr>
          <p:spPr bwMode="auto">
            <a:xfrm>
              <a:off x="4013"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1</a:t>
              </a:r>
            </a:p>
          </p:txBody>
        </p:sp>
        <p:sp>
          <p:nvSpPr>
            <p:cNvPr id="61508" name="Text Box 41"/>
            <p:cNvSpPr txBox="1">
              <a:spLocks noChangeArrowheads="1"/>
            </p:cNvSpPr>
            <p:nvPr/>
          </p:nvSpPr>
          <p:spPr bwMode="auto">
            <a:xfrm>
              <a:off x="4126"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1</a:t>
              </a:r>
            </a:p>
          </p:txBody>
        </p:sp>
        <p:sp>
          <p:nvSpPr>
            <p:cNvPr id="61509" name="Text Box 42"/>
            <p:cNvSpPr txBox="1">
              <a:spLocks noChangeArrowheads="1"/>
            </p:cNvSpPr>
            <p:nvPr/>
          </p:nvSpPr>
          <p:spPr bwMode="auto">
            <a:xfrm>
              <a:off x="4239"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solidFill>
                    <a:schemeClr val="accent1"/>
                  </a:solidFill>
                  <a:cs typeface="Arial" pitchFamily="34" charset="0"/>
                </a:rPr>
                <a:t>0</a:t>
              </a:r>
            </a:p>
          </p:txBody>
        </p:sp>
        <p:sp>
          <p:nvSpPr>
            <p:cNvPr id="61510" name="Text Box 43"/>
            <p:cNvSpPr txBox="1">
              <a:spLocks noChangeArrowheads="1"/>
            </p:cNvSpPr>
            <p:nvPr/>
          </p:nvSpPr>
          <p:spPr bwMode="auto">
            <a:xfrm>
              <a:off x="4352"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11" name="Text Box 44"/>
            <p:cNvSpPr txBox="1">
              <a:spLocks noChangeArrowheads="1"/>
            </p:cNvSpPr>
            <p:nvPr/>
          </p:nvSpPr>
          <p:spPr bwMode="auto">
            <a:xfrm>
              <a:off x="4465"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12" name="Text Box 45"/>
            <p:cNvSpPr txBox="1">
              <a:spLocks noChangeArrowheads="1"/>
            </p:cNvSpPr>
            <p:nvPr/>
          </p:nvSpPr>
          <p:spPr bwMode="auto">
            <a:xfrm>
              <a:off x="4578" y="272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1</a:t>
              </a:r>
            </a:p>
          </p:txBody>
        </p:sp>
      </p:grpSp>
      <p:sp>
        <p:nvSpPr>
          <p:cNvPr id="353326" name="Text Box 46"/>
          <p:cNvSpPr txBox="1">
            <a:spLocks noChangeArrowheads="1"/>
          </p:cNvSpPr>
          <p:nvPr/>
        </p:nvSpPr>
        <p:spPr bwMode="auto">
          <a:xfrm>
            <a:off x="6011863" y="4868863"/>
            <a:ext cx="1503362"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latin typeface="Times New Roman" pitchFamily="18" charset="0"/>
              <a:cs typeface="Times New Roman" pitchFamily="18" charset="0"/>
            </a:endParaRPr>
          </a:p>
        </p:txBody>
      </p:sp>
      <p:grpSp>
        <p:nvGrpSpPr>
          <p:cNvPr id="3" name="Group 47"/>
          <p:cNvGrpSpPr>
            <a:grpSpLocks/>
          </p:cNvGrpSpPr>
          <p:nvPr/>
        </p:nvGrpSpPr>
        <p:grpSpPr bwMode="auto">
          <a:xfrm>
            <a:off x="6011863" y="4868863"/>
            <a:ext cx="1435100" cy="360362"/>
            <a:chOff x="3787" y="3067"/>
            <a:chExt cx="904" cy="227"/>
          </a:xfrm>
        </p:grpSpPr>
        <p:sp>
          <p:nvSpPr>
            <p:cNvPr id="61497" name="Text Box 48"/>
            <p:cNvSpPr txBox="1">
              <a:spLocks noChangeArrowheads="1"/>
            </p:cNvSpPr>
            <p:nvPr/>
          </p:nvSpPr>
          <p:spPr bwMode="auto">
            <a:xfrm>
              <a:off x="3787"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8" name="Text Box 49"/>
            <p:cNvSpPr txBox="1">
              <a:spLocks noChangeArrowheads="1"/>
            </p:cNvSpPr>
            <p:nvPr/>
          </p:nvSpPr>
          <p:spPr bwMode="auto">
            <a:xfrm>
              <a:off x="3900"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9" name="Text Box 50"/>
            <p:cNvSpPr txBox="1">
              <a:spLocks noChangeArrowheads="1"/>
            </p:cNvSpPr>
            <p:nvPr/>
          </p:nvSpPr>
          <p:spPr bwMode="auto">
            <a:xfrm>
              <a:off x="4013"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00" name="Text Box 51"/>
            <p:cNvSpPr txBox="1">
              <a:spLocks noChangeArrowheads="1"/>
            </p:cNvSpPr>
            <p:nvPr/>
          </p:nvSpPr>
          <p:spPr bwMode="auto">
            <a:xfrm>
              <a:off x="4126"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01" name="Text Box 52"/>
            <p:cNvSpPr txBox="1">
              <a:spLocks noChangeArrowheads="1"/>
            </p:cNvSpPr>
            <p:nvPr/>
          </p:nvSpPr>
          <p:spPr bwMode="auto">
            <a:xfrm>
              <a:off x="4239"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solidFill>
                    <a:schemeClr val="accent1"/>
                  </a:solidFill>
                  <a:cs typeface="Arial" pitchFamily="34" charset="0"/>
                </a:rPr>
                <a:t>1</a:t>
              </a:r>
            </a:p>
          </p:txBody>
        </p:sp>
        <p:sp>
          <p:nvSpPr>
            <p:cNvPr id="61502" name="Text Box 53"/>
            <p:cNvSpPr txBox="1">
              <a:spLocks noChangeArrowheads="1"/>
            </p:cNvSpPr>
            <p:nvPr/>
          </p:nvSpPr>
          <p:spPr bwMode="auto">
            <a:xfrm>
              <a:off x="4352"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03" name="Text Box 54"/>
            <p:cNvSpPr txBox="1">
              <a:spLocks noChangeArrowheads="1"/>
            </p:cNvSpPr>
            <p:nvPr/>
          </p:nvSpPr>
          <p:spPr bwMode="auto">
            <a:xfrm>
              <a:off x="4465"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504" name="Text Box 55"/>
            <p:cNvSpPr txBox="1">
              <a:spLocks noChangeArrowheads="1"/>
            </p:cNvSpPr>
            <p:nvPr/>
          </p:nvSpPr>
          <p:spPr bwMode="auto">
            <a:xfrm>
              <a:off x="4578"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grpSp>
      <p:sp>
        <p:nvSpPr>
          <p:cNvPr id="353336" name="AutoShape 56"/>
          <p:cNvSpPr>
            <a:spLocks noChangeArrowheads="1"/>
          </p:cNvSpPr>
          <p:nvPr/>
        </p:nvSpPr>
        <p:spPr bwMode="auto">
          <a:xfrm rot="5400000">
            <a:off x="7812088" y="5229225"/>
            <a:ext cx="539750" cy="539750"/>
          </a:xfrm>
          <a:prstGeom prst="flowChartDelay">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
        <p:nvSpPr>
          <p:cNvPr id="353337" name="Line 57"/>
          <p:cNvSpPr>
            <a:spLocks noChangeShapeType="1"/>
          </p:cNvSpPr>
          <p:nvPr/>
        </p:nvSpPr>
        <p:spPr bwMode="auto">
          <a:xfrm>
            <a:off x="7518400" y="5049838"/>
            <a:ext cx="474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38" name="Line 58"/>
          <p:cNvSpPr>
            <a:spLocks noChangeShapeType="1"/>
          </p:cNvSpPr>
          <p:nvPr/>
        </p:nvSpPr>
        <p:spPr bwMode="auto">
          <a:xfrm flipV="1">
            <a:off x="7993063" y="5049838"/>
            <a:ext cx="0" cy="1793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39" name="Line 59"/>
          <p:cNvSpPr>
            <a:spLocks noChangeShapeType="1"/>
          </p:cNvSpPr>
          <p:nvPr/>
        </p:nvSpPr>
        <p:spPr bwMode="auto">
          <a:xfrm flipV="1">
            <a:off x="8172450" y="4508500"/>
            <a:ext cx="0" cy="720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40" name="Line 60"/>
          <p:cNvSpPr>
            <a:spLocks noChangeShapeType="1"/>
          </p:cNvSpPr>
          <p:nvPr/>
        </p:nvSpPr>
        <p:spPr bwMode="auto">
          <a:xfrm>
            <a:off x="7518400" y="4508500"/>
            <a:ext cx="654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41" name="Line 61"/>
          <p:cNvSpPr>
            <a:spLocks noChangeShapeType="1"/>
          </p:cNvSpPr>
          <p:nvPr/>
        </p:nvSpPr>
        <p:spPr bwMode="auto">
          <a:xfrm flipV="1">
            <a:off x="8075613" y="5770563"/>
            <a:ext cx="0" cy="1793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42" name="Line 62"/>
          <p:cNvSpPr>
            <a:spLocks noChangeShapeType="1"/>
          </p:cNvSpPr>
          <p:nvPr/>
        </p:nvSpPr>
        <p:spPr bwMode="auto">
          <a:xfrm>
            <a:off x="7423150" y="5949950"/>
            <a:ext cx="654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3343" name="Text Box 63"/>
          <p:cNvSpPr txBox="1">
            <a:spLocks noChangeArrowheads="1"/>
          </p:cNvSpPr>
          <p:nvPr/>
        </p:nvSpPr>
        <p:spPr bwMode="auto">
          <a:xfrm>
            <a:off x="6011863" y="5770563"/>
            <a:ext cx="1504950"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solidFill>
                <a:schemeClr val="accent1"/>
              </a:solidFill>
              <a:latin typeface="Times New Roman" pitchFamily="18" charset="0"/>
              <a:cs typeface="Times New Roman" pitchFamily="18" charset="0"/>
            </a:endParaRPr>
          </a:p>
        </p:txBody>
      </p:sp>
      <p:grpSp>
        <p:nvGrpSpPr>
          <p:cNvPr id="4" name="Group 64"/>
          <p:cNvGrpSpPr>
            <a:grpSpLocks/>
          </p:cNvGrpSpPr>
          <p:nvPr/>
        </p:nvGrpSpPr>
        <p:grpSpPr bwMode="auto">
          <a:xfrm>
            <a:off x="6011863" y="5768975"/>
            <a:ext cx="1435100" cy="360363"/>
            <a:chOff x="3787" y="3067"/>
            <a:chExt cx="904" cy="227"/>
          </a:xfrm>
        </p:grpSpPr>
        <p:sp>
          <p:nvSpPr>
            <p:cNvPr id="61489" name="Text Box 65"/>
            <p:cNvSpPr txBox="1">
              <a:spLocks noChangeArrowheads="1"/>
            </p:cNvSpPr>
            <p:nvPr/>
          </p:nvSpPr>
          <p:spPr bwMode="auto">
            <a:xfrm>
              <a:off x="3787"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0" name="Text Box 66"/>
            <p:cNvSpPr txBox="1">
              <a:spLocks noChangeArrowheads="1"/>
            </p:cNvSpPr>
            <p:nvPr/>
          </p:nvSpPr>
          <p:spPr bwMode="auto">
            <a:xfrm>
              <a:off x="3900"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1" name="Text Box 67"/>
            <p:cNvSpPr txBox="1">
              <a:spLocks noChangeArrowheads="1"/>
            </p:cNvSpPr>
            <p:nvPr/>
          </p:nvSpPr>
          <p:spPr bwMode="auto">
            <a:xfrm>
              <a:off x="4013"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2" name="Text Box 68"/>
            <p:cNvSpPr txBox="1">
              <a:spLocks noChangeArrowheads="1"/>
            </p:cNvSpPr>
            <p:nvPr/>
          </p:nvSpPr>
          <p:spPr bwMode="auto">
            <a:xfrm>
              <a:off x="4126"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3" name="Text Box 69"/>
            <p:cNvSpPr txBox="1">
              <a:spLocks noChangeArrowheads="1"/>
            </p:cNvSpPr>
            <p:nvPr/>
          </p:nvSpPr>
          <p:spPr bwMode="auto">
            <a:xfrm>
              <a:off x="4239"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solidFill>
                    <a:schemeClr val="accent1"/>
                  </a:solidFill>
                  <a:cs typeface="Arial" pitchFamily="34" charset="0"/>
                </a:rPr>
                <a:t>0</a:t>
              </a:r>
            </a:p>
          </p:txBody>
        </p:sp>
        <p:sp>
          <p:nvSpPr>
            <p:cNvPr id="61494" name="Text Box 70"/>
            <p:cNvSpPr txBox="1">
              <a:spLocks noChangeArrowheads="1"/>
            </p:cNvSpPr>
            <p:nvPr/>
          </p:nvSpPr>
          <p:spPr bwMode="auto">
            <a:xfrm>
              <a:off x="4352"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5" name="Text Box 71"/>
            <p:cNvSpPr txBox="1">
              <a:spLocks noChangeArrowheads="1"/>
            </p:cNvSpPr>
            <p:nvPr/>
          </p:nvSpPr>
          <p:spPr bwMode="auto">
            <a:xfrm>
              <a:off x="4465"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sp>
          <p:nvSpPr>
            <p:cNvPr id="61496" name="Text Box 72"/>
            <p:cNvSpPr txBox="1">
              <a:spLocks noChangeArrowheads="1"/>
            </p:cNvSpPr>
            <p:nvPr/>
          </p:nvSpPr>
          <p:spPr bwMode="auto">
            <a:xfrm>
              <a:off x="4578" y="3067"/>
              <a:ext cx="11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r">
                <a:lnSpc>
                  <a:spcPct val="90000"/>
                </a:lnSpc>
                <a:spcBef>
                  <a:spcPct val="50000"/>
                </a:spcBef>
                <a:buClr>
                  <a:schemeClr val="bg1"/>
                </a:buClr>
                <a:buSzTx/>
                <a:buFont typeface="Arial" pitchFamily="34" charset="0"/>
                <a:buNone/>
              </a:pPr>
              <a:r>
                <a:rPr lang="en-US" altLang="en-US" sz="1800" b="1">
                  <a:cs typeface="Arial" pitchFamily="34" charset="0"/>
                </a:rPr>
                <a:t>0</a:t>
              </a:r>
            </a:p>
          </p:txBody>
        </p:sp>
      </p:grpSp>
      <p:sp>
        <p:nvSpPr>
          <p:cNvPr id="353353" name="AutoShape 73"/>
          <p:cNvSpPr>
            <a:spLocks noChangeArrowheads="1"/>
          </p:cNvSpPr>
          <p:nvPr/>
        </p:nvSpPr>
        <p:spPr bwMode="auto">
          <a:xfrm>
            <a:off x="4392613" y="5408613"/>
            <a:ext cx="898525" cy="541337"/>
          </a:xfrm>
          <a:prstGeom prst="wedgeRoundRectCallout">
            <a:avLst>
              <a:gd name="adj1" fmla="val 105125"/>
              <a:gd name="adj2" fmla="val -88708"/>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1800" b="1">
                <a:cs typeface="Arial" pitchFamily="34" charset="0"/>
              </a:rPr>
              <a:t>Mask</a:t>
            </a:r>
          </a:p>
        </p:txBody>
      </p:sp>
      <p:sp>
        <p:nvSpPr>
          <p:cNvPr id="353354" name="Line 7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53355" name="AutoShape 75"/>
          <p:cNvSpPr>
            <a:spLocks noChangeArrowheads="1"/>
          </p:cNvSpPr>
          <p:nvPr/>
        </p:nvSpPr>
        <p:spPr bwMode="auto">
          <a:xfrm>
            <a:off x="5113338" y="4508500"/>
            <a:ext cx="538162" cy="180975"/>
          </a:xfrm>
          <a:prstGeom prst="rightArrow">
            <a:avLst>
              <a:gd name="adj1" fmla="val 50000"/>
              <a:gd name="adj2" fmla="val 74342"/>
            </a:avLst>
          </a:prstGeom>
          <a:solidFill>
            <a:srgbClr val="FFFF00"/>
          </a:solidFill>
          <a:ln w="28575" algn="ctr">
            <a:solidFill>
              <a:schemeClr val="tx1"/>
            </a:solidFill>
            <a:miter lim="800000"/>
            <a:headEnd/>
            <a:tailEnd/>
          </a:ln>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1244134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53283"/>
                                        </p:tgtEl>
                                        <p:attrNameLst>
                                          <p:attrName>style.visibility</p:attrName>
                                        </p:attrNameLst>
                                      </p:cBhvr>
                                      <p:to>
                                        <p:strVal val="visible"/>
                                      </p:to>
                                    </p:set>
                                    <p:animEffect transition="in" filter="wipe(up)">
                                      <p:cBhvr>
                                        <p:cTn id="7" dur="500"/>
                                        <p:tgtEl>
                                          <p:spTgt spid="353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3315"/>
                                        </p:tgtEl>
                                        <p:attrNameLst>
                                          <p:attrName>style.visibility</p:attrName>
                                        </p:attrNameLst>
                                      </p:cBhvr>
                                      <p:to>
                                        <p:strVal val="visible"/>
                                      </p:to>
                                    </p:set>
                                    <p:animEffect transition="in" filter="wipe(left)">
                                      <p:cBhvr>
                                        <p:cTn id="12" dur="500"/>
                                        <p:tgtEl>
                                          <p:spTgt spid="353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3355"/>
                                        </p:tgtEl>
                                        <p:attrNameLst>
                                          <p:attrName>style.visibility</p:attrName>
                                        </p:attrNameLst>
                                      </p:cBhvr>
                                      <p:to>
                                        <p:strVal val="visible"/>
                                      </p:to>
                                    </p:set>
                                    <p:animEffect transition="in" filter="wipe(left)">
                                      <p:cBhvr>
                                        <p:cTn id="17" dur="500"/>
                                        <p:tgtEl>
                                          <p:spTgt spid="353355"/>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353316"/>
                                        </p:tgtEl>
                                        <p:attrNameLst>
                                          <p:attrName>style.visibility</p:attrName>
                                        </p:attrNameLst>
                                      </p:cBhvr>
                                      <p:to>
                                        <p:strVal val="visible"/>
                                      </p:to>
                                    </p:set>
                                    <p:animEffect transition="in" filter="wipe(up)">
                                      <p:cBhvr>
                                        <p:cTn id="21" dur="500"/>
                                        <p:tgtEl>
                                          <p:spTgt spid="353316"/>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nodeType="afterGroup">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53326"/>
                                        </p:tgtEl>
                                        <p:attrNameLst>
                                          <p:attrName>style.visibility</p:attrName>
                                        </p:attrNameLst>
                                      </p:cBhvr>
                                      <p:to>
                                        <p:strVal val="visible"/>
                                      </p:to>
                                    </p:set>
                                    <p:animEffect transition="in" filter="wipe(up)">
                                      <p:cBhvr>
                                        <p:cTn id="29" dur="500"/>
                                        <p:tgtEl>
                                          <p:spTgt spid="353326"/>
                                        </p:tgtEl>
                                      </p:cBhvr>
                                    </p:animEffect>
                                  </p:childTnLst>
                                </p:cTn>
                              </p:par>
                            </p:childTnLst>
                          </p:cTn>
                        </p:par>
                        <p:par>
                          <p:cTn id="30" fill="hold" nodeType="afterGroup">
                            <p:stCondLst>
                              <p:cond delay="20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nodeType="afterGroup">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353353"/>
                                        </p:tgtEl>
                                        <p:attrNameLst>
                                          <p:attrName>style.visibility</p:attrName>
                                        </p:attrNameLst>
                                      </p:cBhvr>
                                      <p:to>
                                        <p:strVal val="visible"/>
                                      </p:to>
                                    </p:set>
                                    <p:animEffect transition="in" filter="wipe(left)">
                                      <p:cBhvr>
                                        <p:cTn id="37" dur="500"/>
                                        <p:tgtEl>
                                          <p:spTgt spid="3533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3340"/>
                                        </p:tgtEl>
                                        <p:attrNameLst>
                                          <p:attrName>style.visibility</p:attrName>
                                        </p:attrNameLst>
                                      </p:cBhvr>
                                      <p:to>
                                        <p:strVal val="visible"/>
                                      </p:to>
                                    </p:set>
                                    <p:animEffect transition="in" filter="wipe(left)">
                                      <p:cBhvr>
                                        <p:cTn id="42" dur="500"/>
                                        <p:tgtEl>
                                          <p:spTgt spid="35334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53337"/>
                                        </p:tgtEl>
                                        <p:attrNameLst>
                                          <p:attrName>style.visibility</p:attrName>
                                        </p:attrNameLst>
                                      </p:cBhvr>
                                      <p:to>
                                        <p:strVal val="visible"/>
                                      </p:to>
                                    </p:set>
                                    <p:animEffect transition="in" filter="wipe(left)">
                                      <p:cBhvr>
                                        <p:cTn id="45" dur="500"/>
                                        <p:tgtEl>
                                          <p:spTgt spid="353337"/>
                                        </p:tgtEl>
                                      </p:cBhvr>
                                    </p:animEffect>
                                  </p:childTnLst>
                                </p:cTn>
                              </p:par>
                            </p:childTnLst>
                          </p:cTn>
                        </p:par>
                        <p:par>
                          <p:cTn id="46" fill="hold" nodeType="afterGroup">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353339"/>
                                        </p:tgtEl>
                                        <p:attrNameLst>
                                          <p:attrName>style.visibility</p:attrName>
                                        </p:attrNameLst>
                                      </p:cBhvr>
                                      <p:to>
                                        <p:strVal val="visible"/>
                                      </p:to>
                                    </p:set>
                                    <p:animEffect transition="in" filter="wipe(up)">
                                      <p:cBhvr>
                                        <p:cTn id="49" dur="500"/>
                                        <p:tgtEl>
                                          <p:spTgt spid="35333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53338"/>
                                        </p:tgtEl>
                                        <p:attrNameLst>
                                          <p:attrName>style.visibility</p:attrName>
                                        </p:attrNameLst>
                                      </p:cBhvr>
                                      <p:to>
                                        <p:strVal val="visible"/>
                                      </p:to>
                                    </p:set>
                                    <p:animEffect transition="in" filter="wipe(up)">
                                      <p:cBhvr>
                                        <p:cTn id="52" dur="500"/>
                                        <p:tgtEl>
                                          <p:spTgt spid="353338"/>
                                        </p:tgtEl>
                                      </p:cBhvr>
                                    </p:animEffect>
                                  </p:childTnLst>
                                </p:cTn>
                              </p:par>
                            </p:childTnLst>
                          </p:cTn>
                        </p:par>
                        <p:par>
                          <p:cTn id="53" fill="hold" nodeType="afterGroup">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353336"/>
                                        </p:tgtEl>
                                        <p:attrNameLst>
                                          <p:attrName>style.visibility</p:attrName>
                                        </p:attrNameLst>
                                      </p:cBhvr>
                                      <p:to>
                                        <p:strVal val="visible"/>
                                      </p:to>
                                    </p:set>
                                    <p:animEffect transition="in" filter="wipe(up)">
                                      <p:cBhvr>
                                        <p:cTn id="56" dur="500"/>
                                        <p:tgtEl>
                                          <p:spTgt spid="353336"/>
                                        </p:tgtEl>
                                      </p:cBhvr>
                                    </p:animEffect>
                                  </p:childTnLst>
                                </p:cTn>
                              </p:par>
                            </p:childTnLst>
                          </p:cTn>
                        </p:par>
                        <p:par>
                          <p:cTn id="57" fill="hold" nodeType="afterGroup">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353341"/>
                                        </p:tgtEl>
                                        <p:attrNameLst>
                                          <p:attrName>style.visibility</p:attrName>
                                        </p:attrNameLst>
                                      </p:cBhvr>
                                      <p:to>
                                        <p:strVal val="visible"/>
                                      </p:to>
                                    </p:set>
                                    <p:animEffect transition="in" filter="wipe(up)">
                                      <p:cBhvr>
                                        <p:cTn id="60" dur="500"/>
                                        <p:tgtEl>
                                          <p:spTgt spid="353341"/>
                                        </p:tgtEl>
                                      </p:cBhvr>
                                    </p:animEffect>
                                  </p:childTnLst>
                                </p:cTn>
                              </p:par>
                            </p:childTnLst>
                          </p:cTn>
                        </p:par>
                        <p:par>
                          <p:cTn id="61" fill="hold" nodeType="afterGroup">
                            <p:stCondLst>
                              <p:cond delay="2000"/>
                            </p:stCondLst>
                            <p:childTnLst>
                              <p:par>
                                <p:cTn id="62" presetID="22" presetClass="entr" presetSubtype="2" fill="hold" grpId="0" nodeType="afterEffect">
                                  <p:stCondLst>
                                    <p:cond delay="0"/>
                                  </p:stCondLst>
                                  <p:childTnLst>
                                    <p:set>
                                      <p:cBhvr>
                                        <p:cTn id="63" dur="1" fill="hold">
                                          <p:stCondLst>
                                            <p:cond delay="0"/>
                                          </p:stCondLst>
                                        </p:cTn>
                                        <p:tgtEl>
                                          <p:spTgt spid="353342"/>
                                        </p:tgtEl>
                                        <p:attrNameLst>
                                          <p:attrName>style.visibility</p:attrName>
                                        </p:attrNameLst>
                                      </p:cBhvr>
                                      <p:to>
                                        <p:strVal val="visible"/>
                                      </p:to>
                                    </p:set>
                                    <p:animEffect transition="in" filter="wipe(right)">
                                      <p:cBhvr>
                                        <p:cTn id="64" dur="500"/>
                                        <p:tgtEl>
                                          <p:spTgt spid="353342"/>
                                        </p:tgtEl>
                                      </p:cBhvr>
                                    </p:animEffect>
                                  </p:childTnLst>
                                </p:cTn>
                              </p:par>
                            </p:childTnLst>
                          </p:cTn>
                        </p:par>
                        <p:par>
                          <p:cTn id="65" fill="hold" nodeType="afterGroup">
                            <p:stCondLst>
                              <p:cond delay="2500"/>
                            </p:stCondLst>
                            <p:childTnLst>
                              <p:par>
                                <p:cTn id="66" presetID="22" presetClass="entr" presetSubtype="2" fill="hold" grpId="0" nodeType="afterEffect">
                                  <p:stCondLst>
                                    <p:cond delay="0"/>
                                  </p:stCondLst>
                                  <p:childTnLst>
                                    <p:set>
                                      <p:cBhvr>
                                        <p:cTn id="67" dur="1" fill="hold">
                                          <p:stCondLst>
                                            <p:cond delay="0"/>
                                          </p:stCondLst>
                                        </p:cTn>
                                        <p:tgtEl>
                                          <p:spTgt spid="353343"/>
                                        </p:tgtEl>
                                        <p:attrNameLst>
                                          <p:attrName>style.visibility</p:attrName>
                                        </p:attrNameLst>
                                      </p:cBhvr>
                                      <p:to>
                                        <p:strVal val="visible"/>
                                      </p:to>
                                    </p:set>
                                    <p:animEffect transition="in" filter="wipe(right)">
                                      <p:cBhvr>
                                        <p:cTn id="68" dur="500"/>
                                        <p:tgtEl>
                                          <p:spTgt spid="353343"/>
                                        </p:tgtEl>
                                      </p:cBhvr>
                                    </p:animEffect>
                                  </p:childTnLst>
                                </p:cTn>
                              </p:par>
                              <p:par>
                                <p:cTn id="69" presetID="22" presetClass="entr" presetSubtype="2"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right)">
                                      <p:cBhvr>
                                        <p:cTn id="71" dur="500"/>
                                        <p:tgtEl>
                                          <p:spTgt spid="4"/>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353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315" grpId="0" animBg="1"/>
      <p:bldP spid="353316" grpId="0" animBg="1"/>
      <p:bldP spid="353326" grpId="0" animBg="1"/>
      <p:bldP spid="353336" grpId="0" animBg="1"/>
      <p:bldP spid="353337" grpId="0" animBg="1"/>
      <p:bldP spid="353338" grpId="0" animBg="1"/>
      <p:bldP spid="353339" grpId="0" animBg="1"/>
      <p:bldP spid="353340" grpId="0" animBg="1"/>
      <p:bldP spid="353341" grpId="0" animBg="1"/>
      <p:bldP spid="353342" grpId="0" animBg="1"/>
      <p:bldP spid="353343" grpId="0" animBg="1"/>
      <p:bldP spid="353353" grpId="0" animBg="1"/>
      <p:bldP spid="353354" grpId="0" animBg="1"/>
      <p:bldP spid="35335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mtClean="0"/>
              <a:t>Conditional Branch Instructions</a:t>
            </a:r>
          </a:p>
        </p:txBody>
      </p:sp>
      <p:graphicFrame>
        <p:nvGraphicFramePr>
          <p:cNvPr id="355331" name="Group 3"/>
          <p:cNvGraphicFramePr>
            <a:graphicFrameLocks noGrp="1"/>
          </p:cNvGraphicFramePr>
          <p:nvPr/>
        </p:nvGraphicFramePr>
        <p:xfrm>
          <a:off x="1447800" y="1981200"/>
          <a:ext cx="5613400" cy="3600450"/>
        </p:xfrm>
        <a:graphic>
          <a:graphicData uri="http://schemas.openxmlformats.org/drawingml/2006/table">
            <a:tbl>
              <a:tblPr/>
              <a:tblGrid>
                <a:gridCol w="1262063"/>
                <a:gridCol w="2371725"/>
                <a:gridCol w="1979612"/>
              </a:tblGrid>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Mnemonic</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Condition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Tested Condition</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BZ</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zero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Z = 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BNZ</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not zero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Z = 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BC</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carry</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C = 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BNC</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no carry</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C = 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BP</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plus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S = 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BM</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minus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S = 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BV</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overflow</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V = 1</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accent1"/>
                          </a:solidFill>
                          <a:effectLst/>
                          <a:latin typeface="Arial" pitchFamily="34" charset="0"/>
                        </a:rPr>
                        <a:t>BNV</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 if no overflow</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CC00FF"/>
                          </a:solidFill>
                          <a:effectLst/>
                          <a:latin typeface="Arial" pitchFamily="34" charset="0"/>
                        </a:rPr>
                        <a:t>V = 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5376" name="Line 4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58605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wipe(up)">
                                      <p:cBhvr>
                                        <p:cTn id="7" dur="500"/>
                                        <p:tgtEl>
                                          <p:spTgt spid="3553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55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7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ctrTitle"/>
          </p:nvPr>
        </p:nvSpPr>
        <p:spPr/>
        <p:txBody>
          <a:bodyPr/>
          <a:lstStyle/>
          <a:p>
            <a:pPr eaLnBrk="1" hangingPunct="1"/>
            <a:r>
              <a:rPr lang="en-US" altLang="zh-CN" smtClean="0">
                <a:ea typeface="SimSun" pitchFamily="2" charset="-122"/>
              </a:rPr>
              <a:t>Basic Input/Output Operations</a:t>
            </a:r>
          </a:p>
        </p:txBody>
      </p:sp>
      <p:sp>
        <p:nvSpPr>
          <p:cNvPr id="63491"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3764993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Wingdings" pitchFamily="2" charset="2"/>
              <a:buChar char="q"/>
              <a:defRPr sz="2000">
                <a:solidFill>
                  <a:schemeClr val="tx1"/>
                </a:solidFill>
                <a:latin typeface="Comic Sans MS" pitchFamily="66" charset="0"/>
              </a:defRPr>
            </a:lvl1pPr>
            <a:lvl2pPr marL="742950" indent="-285750">
              <a:spcBef>
                <a:spcPct val="20000"/>
              </a:spcBef>
              <a:buSzPct val="80000"/>
              <a:buFont typeface="Wingdings" pitchFamily="2" charset="2"/>
              <a:buChar char="u"/>
              <a:defRPr sz="2000">
                <a:solidFill>
                  <a:schemeClr val="tx1"/>
                </a:solidFill>
                <a:latin typeface="Comic Sans MS" pitchFamily="66" charset="0"/>
              </a:defRPr>
            </a:lvl2pPr>
            <a:lvl3pPr marL="1143000" indent="-228600">
              <a:spcBef>
                <a:spcPct val="20000"/>
              </a:spcBef>
              <a:buSzPct val="140000"/>
              <a:buChar char="•"/>
              <a:defRPr sz="2000">
                <a:solidFill>
                  <a:schemeClr val="tx1"/>
                </a:solidFill>
                <a:latin typeface="Comic Sans MS" pitchFamily="66" charset="0"/>
              </a:defRPr>
            </a:lvl3pPr>
            <a:lvl4pPr marL="1600200" indent="-228600">
              <a:spcBef>
                <a:spcPct val="20000"/>
              </a:spcBef>
              <a:buChar char="–"/>
              <a:defRPr>
                <a:solidFill>
                  <a:schemeClr val="tx1"/>
                </a:solidFill>
                <a:latin typeface="Comic Sans MS" pitchFamily="66" charset="0"/>
              </a:defRPr>
            </a:lvl4pPr>
            <a:lvl5pPr marL="2057400" indent="-228600">
              <a:spcBef>
                <a:spcPct val="20000"/>
              </a:spcBef>
              <a:buChar char="•"/>
              <a:defRPr>
                <a:solidFill>
                  <a:schemeClr val="tx1"/>
                </a:solidFill>
                <a:latin typeface="Comic Sans MS" pitchFamily="66" charset="0"/>
              </a:defRPr>
            </a:lvl5pPr>
            <a:lvl6pPr marL="2514600" indent="-228600" eaLnBrk="0" fontAlgn="base" hangingPunct="0">
              <a:spcBef>
                <a:spcPct val="20000"/>
              </a:spcBef>
              <a:spcAft>
                <a:spcPct val="0"/>
              </a:spcAft>
              <a:buChar char="•"/>
              <a:defRPr>
                <a:solidFill>
                  <a:schemeClr val="tx1"/>
                </a:solidFill>
                <a:latin typeface="Comic Sans MS" pitchFamily="66" charset="0"/>
              </a:defRPr>
            </a:lvl6pPr>
            <a:lvl7pPr marL="2971800" indent="-228600" eaLnBrk="0" fontAlgn="base" hangingPunct="0">
              <a:spcBef>
                <a:spcPct val="20000"/>
              </a:spcBef>
              <a:spcAft>
                <a:spcPct val="0"/>
              </a:spcAft>
              <a:buChar char="•"/>
              <a:defRPr>
                <a:solidFill>
                  <a:schemeClr val="tx1"/>
                </a:solidFill>
                <a:latin typeface="Comic Sans MS" pitchFamily="66" charset="0"/>
              </a:defRPr>
            </a:lvl7pPr>
            <a:lvl8pPr marL="3429000" indent="-228600" eaLnBrk="0" fontAlgn="base" hangingPunct="0">
              <a:spcBef>
                <a:spcPct val="20000"/>
              </a:spcBef>
              <a:spcAft>
                <a:spcPct val="0"/>
              </a:spcAft>
              <a:buChar char="•"/>
              <a:defRPr>
                <a:solidFill>
                  <a:schemeClr val="tx1"/>
                </a:solidFill>
                <a:latin typeface="Comic Sans MS" pitchFamily="66" charset="0"/>
              </a:defRPr>
            </a:lvl8pPr>
            <a:lvl9pPr marL="3886200" indent="-228600" eaLnBrk="0" fontAlgn="base" hangingPunct="0">
              <a:spcBef>
                <a:spcPct val="20000"/>
              </a:spcBef>
              <a:spcAft>
                <a:spcPct val="0"/>
              </a:spcAft>
              <a:buChar char="•"/>
              <a:defRPr>
                <a:solidFill>
                  <a:schemeClr val="tx1"/>
                </a:solidFill>
                <a:latin typeface="Comic Sans MS" pitchFamily="66" charset="0"/>
              </a:defRPr>
            </a:lvl9pPr>
          </a:lstStyle>
          <a:p>
            <a:pPr>
              <a:spcBef>
                <a:spcPct val="0"/>
              </a:spcBef>
              <a:buSzTx/>
              <a:buFontTx/>
              <a:buNone/>
            </a:pPr>
            <a:fld id="{8FE02697-D6B6-4106-8F70-3E5C8D38ED72}" type="slidenum">
              <a:rPr lang="en-US" altLang="en-US" sz="1400" smtClean="0">
                <a:latin typeface="Times New Roman" pitchFamily="18" charset="0"/>
              </a:rPr>
              <a:pPr>
                <a:spcBef>
                  <a:spcPct val="0"/>
                </a:spcBef>
                <a:buSzTx/>
                <a:buFontTx/>
                <a:buNone/>
              </a:pPr>
              <a:t>9</a:t>
            </a:fld>
            <a:endParaRPr lang="en-US" altLang="en-US" sz="1400" smtClean="0">
              <a:latin typeface="Times New Roman" pitchFamily="18" charset="0"/>
            </a:endParaRPr>
          </a:p>
        </p:txBody>
      </p:sp>
      <p:sp>
        <p:nvSpPr>
          <p:cNvPr id="16387" name="Rectangle 2"/>
          <p:cNvSpPr>
            <a:spLocks noGrp="1" noChangeArrowheads="1"/>
          </p:cNvSpPr>
          <p:nvPr>
            <p:ph type="title"/>
          </p:nvPr>
        </p:nvSpPr>
        <p:spPr>
          <a:xfrm>
            <a:off x="457200" y="274638"/>
            <a:ext cx="8229600" cy="715962"/>
          </a:xfrm>
        </p:spPr>
        <p:txBody>
          <a:bodyPr/>
          <a:lstStyle/>
          <a:p>
            <a:r>
              <a:rPr lang="en-US" altLang="en-US" sz="2800" smtClean="0"/>
              <a:t>What is a computer?</a:t>
            </a:r>
          </a:p>
        </p:txBody>
      </p:sp>
      <p:sp>
        <p:nvSpPr>
          <p:cNvPr id="16388" name="Rectangle 3"/>
          <p:cNvSpPr>
            <a:spLocks noGrp="1" noChangeArrowheads="1"/>
          </p:cNvSpPr>
          <p:nvPr>
            <p:ph type="body" idx="1"/>
          </p:nvPr>
        </p:nvSpPr>
        <p:spPr>
          <a:xfrm>
            <a:off x="457200" y="1143000"/>
            <a:ext cx="8229600" cy="4983163"/>
          </a:xfrm>
        </p:spPr>
        <p:txBody>
          <a:bodyPr/>
          <a:lstStyle/>
          <a:p>
            <a:r>
              <a:rPr lang="en-US" altLang="en-US" sz="2000" dirty="0">
                <a:solidFill>
                  <a:srgbClr val="000099"/>
                </a:solidFill>
              </a:rPr>
              <a:t>A</a:t>
            </a:r>
            <a:r>
              <a:rPr lang="en-US" altLang="en-US" sz="2000" dirty="0" smtClean="0">
                <a:solidFill>
                  <a:srgbClr val="000099"/>
                </a:solidFill>
              </a:rPr>
              <a:t> computer is a fast electronic calculating machine</a:t>
            </a:r>
            <a:r>
              <a:rPr lang="en-US" altLang="en-US" sz="2000" dirty="0" smtClean="0"/>
              <a:t> that:</a:t>
            </a:r>
          </a:p>
          <a:p>
            <a:pPr lvl="1"/>
            <a:r>
              <a:rPr lang="en-US" altLang="en-US" sz="2000" dirty="0" smtClean="0">
                <a:solidFill>
                  <a:srgbClr val="FF0000"/>
                </a:solidFill>
              </a:rPr>
              <a:t>Accepts</a:t>
            </a:r>
            <a:r>
              <a:rPr lang="en-US" altLang="en-US" sz="2000" dirty="0" smtClean="0"/>
              <a:t> input information,</a:t>
            </a:r>
          </a:p>
          <a:p>
            <a:pPr lvl="1"/>
            <a:r>
              <a:rPr lang="en-US" altLang="en-US" sz="2000" dirty="0" smtClean="0">
                <a:solidFill>
                  <a:srgbClr val="FF0000"/>
                </a:solidFill>
              </a:rPr>
              <a:t>Processes</a:t>
            </a:r>
            <a:r>
              <a:rPr lang="en-US" altLang="en-US" sz="2000" dirty="0" smtClean="0"/>
              <a:t> the information according to a list of internally stored instructions and</a:t>
            </a:r>
          </a:p>
          <a:p>
            <a:pPr lvl="1"/>
            <a:r>
              <a:rPr lang="en-US" altLang="en-US" sz="2000" dirty="0" smtClean="0">
                <a:solidFill>
                  <a:srgbClr val="FF0000"/>
                </a:solidFill>
              </a:rPr>
              <a:t>Produces</a:t>
            </a:r>
            <a:r>
              <a:rPr lang="en-US" altLang="en-US" sz="2000" dirty="0" smtClean="0"/>
              <a:t> the resulting output information.</a:t>
            </a:r>
          </a:p>
          <a:p>
            <a:r>
              <a:rPr lang="en-US" altLang="en-US" sz="2000" dirty="0" smtClean="0">
                <a:solidFill>
                  <a:srgbClr val="000099"/>
                </a:solidFill>
              </a:rPr>
              <a:t>Functions performed by a computer</a:t>
            </a:r>
            <a:r>
              <a:rPr lang="en-US" altLang="en-US" sz="2000" dirty="0" smtClean="0"/>
              <a:t> are:</a:t>
            </a:r>
          </a:p>
          <a:p>
            <a:pPr lvl="1"/>
            <a:r>
              <a:rPr lang="en-US" altLang="en-US" sz="2000" dirty="0" smtClean="0">
                <a:solidFill>
                  <a:srgbClr val="FF0000"/>
                </a:solidFill>
              </a:rPr>
              <a:t>Accepting</a:t>
            </a:r>
            <a:r>
              <a:rPr lang="en-US" altLang="en-US" sz="2000" dirty="0" smtClean="0"/>
              <a:t> information to be processed as </a:t>
            </a:r>
            <a:r>
              <a:rPr lang="en-US" altLang="en-US" sz="2000" dirty="0" smtClean="0">
                <a:solidFill>
                  <a:srgbClr val="FF0000"/>
                </a:solidFill>
              </a:rPr>
              <a:t>input</a:t>
            </a:r>
            <a:r>
              <a:rPr lang="en-US" altLang="en-US" sz="2000" dirty="0" smtClean="0"/>
              <a:t>.</a:t>
            </a:r>
          </a:p>
          <a:p>
            <a:pPr lvl="1"/>
            <a:r>
              <a:rPr lang="en-US" altLang="en-US" sz="2000" dirty="0" smtClean="0">
                <a:solidFill>
                  <a:srgbClr val="FF0000"/>
                </a:solidFill>
              </a:rPr>
              <a:t>Storing</a:t>
            </a:r>
            <a:r>
              <a:rPr lang="en-US" altLang="en-US" sz="2000" dirty="0" smtClean="0"/>
              <a:t> a list of </a:t>
            </a:r>
            <a:r>
              <a:rPr lang="en-US" altLang="en-US" sz="2000" dirty="0" smtClean="0">
                <a:solidFill>
                  <a:srgbClr val="FF0000"/>
                </a:solidFill>
              </a:rPr>
              <a:t>instructions</a:t>
            </a:r>
            <a:r>
              <a:rPr lang="en-US" altLang="en-US" sz="2000" dirty="0" smtClean="0"/>
              <a:t> to process the information.</a:t>
            </a:r>
          </a:p>
          <a:p>
            <a:pPr lvl="1"/>
            <a:r>
              <a:rPr lang="en-US" altLang="en-US" sz="2000" dirty="0" smtClean="0">
                <a:solidFill>
                  <a:srgbClr val="FF0000"/>
                </a:solidFill>
              </a:rPr>
              <a:t>Processing</a:t>
            </a:r>
            <a:r>
              <a:rPr lang="en-US" altLang="en-US" sz="2000" dirty="0" smtClean="0"/>
              <a:t> the </a:t>
            </a:r>
            <a:r>
              <a:rPr lang="en-US" altLang="en-US" sz="2000" dirty="0" smtClean="0">
                <a:solidFill>
                  <a:srgbClr val="FF0000"/>
                </a:solidFill>
              </a:rPr>
              <a:t>information</a:t>
            </a:r>
            <a:r>
              <a:rPr lang="en-US" altLang="en-US" sz="2000" dirty="0" smtClean="0"/>
              <a:t> according to the list of instructions.</a:t>
            </a:r>
          </a:p>
          <a:p>
            <a:pPr lvl="1"/>
            <a:r>
              <a:rPr lang="en-US" altLang="en-US" sz="2000" dirty="0" smtClean="0">
                <a:solidFill>
                  <a:srgbClr val="FF0000"/>
                </a:solidFill>
              </a:rPr>
              <a:t>Providing</a:t>
            </a:r>
            <a:r>
              <a:rPr lang="en-US" altLang="en-US" sz="2000" dirty="0" smtClean="0"/>
              <a:t> the results of the processing as </a:t>
            </a:r>
            <a:r>
              <a:rPr lang="en-US" altLang="en-US" sz="2000" dirty="0" smtClean="0">
                <a:solidFill>
                  <a:srgbClr val="FF0000"/>
                </a:solidFill>
              </a:rPr>
              <a:t>output</a:t>
            </a:r>
            <a:r>
              <a:rPr lang="en-US" altLang="en-US" sz="2000" dirty="0" smtClean="0"/>
              <a:t>.</a:t>
            </a:r>
          </a:p>
          <a:p>
            <a:r>
              <a:rPr lang="en-US" altLang="en-US" sz="2000" dirty="0" smtClean="0">
                <a:solidFill>
                  <a:srgbClr val="CC3300"/>
                </a:solidFill>
              </a:rPr>
              <a:t>What are the functional units of a computer?</a:t>
            </a:r>
            <a:endParaRPr lang="en-US" altLang="en-US" sz="2000" dirty="0" smtClean="0"/>
          </a:p>
        </p:txBody>
      </p:sp>
    </p:spTree>
    <p:extLst>
      <p:ext uri="{BB962C8B-B14F-4D97-AF65-F5344CB8AC3E}">
        <p14:creationId xmlns:p14="http://schemas.microsoft.com/office/powerpoint/2010/main" val="8174352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smtClean="0">
                <a:ea typeface="SimSun" pitchFamily="2" charset="-122"/>
              </a:rPr>
              <a:t>I/O</a:t>
            </a:r>
          </a:p>
        </p:txBody>
      </p:sp>
      <p:sp>
        <p:nvSpPr>
          <p:cNvPr id="64515" name="Rectangle 3"/>
          <p:cNvSpPr>
            <a:spLocks noGrp="1" noChangeArrowheads="1"/>
          </p:cNvSpPr>
          <p:nvPr>
            <p:ph type="body" idx="1"/>
          </p:nvPr>
        </p:nvSpPr>
        <p:spPr/>
        <p:txBody>
          <a:bodyPr/>
          <a:lstStyle/>
          <a:p>
            <a:pPr eaLnBrk="1" hangingPunct="1"/>
            <a:r>
              <a:rPr lang="en-US" altLang="zh-CN" smtClean="0">
                <a:ea typeface="SimSun" pitchFamily="2" charset="-122"/>
              </a:rPr>
              <a:t>The data on which the instructions operate are not necessarily already stored in memory.</a:t>
            </a:r>
          </a:p>
          <a:p>
            <a:pPr eaLnBrk="1" hangingPunct="1"/>
            <a:r>
              <a:rPr lang="en-US" altLang="zh-CN" smtClean="0">
                <a:ea typeface="SimSun" pitchFamily="2" charset="-122"/>
              </a:rPr>
              <a:t>Data need to be transferred between processor and outside world (disk, keyboard, etc.)</a:t>
            </a:r>
          </a:p>
          <a:p>
            <a:pPr eaLnBrk="1" hangingPunct="1"/>
            <a:r>
              <a:rPr lang="en-US" altLang="zh-CN" smtClean="0">
                <a:ea typeface="SimSun" pitchFamily="2" charset="-122"/>
              </a:rPr>
              <a:t>I/O operations are essential, the way they are performed can have a significant effect on the performance of the computer.</a:t>
            </a:r>
          </a:p>
        </p:txBody>
      </p:sp>
    </p:spTree>
    <p:extLst>
      <p:ext uri="{BB962C8B-B14F-4D97-AF65-F5344CB8AC3E}">
        <p14:creationId xmlns:p14="http://schemas.microsoft.com/office/powerpoint/2010/main" val="34119415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smtClean="0">
                <a:ea typeface="SimSun" pitchFamily="2" charset="-122"/>
              </a:rPr>
              <a:t>Program-Controlled I/O Example</a:t>
            </a:r>
          </a:p>
        </p:txBody>
      </p:sp>
      <p:sp>
        <p:nvSpPr>
          <p:cNvPr id="84995" name="Rectangle 3"/>
          <p:cNvSpPr>
            <a:spLocks noGrp="1" noChangeArrowheads="1"/>
          </p:cNvSpPr>
          <p:nvPr>
            <p:ph type="body" idx="1"/>
          </p:nvPr>
        </p:nvSpPr>
        <p:spPr/>
        <p:txBody>
          <a:bodyPr/>
          <a:lstStyle/>
          <a:p>
            <a:pPr eaLnBrk="1" hangingPunct="1">
              <a:lnSpc>
                <a:spcPct val="90000"/>
              </a:lnSpc>
            </a:pPr>
            <a:r>
              <a:rPr lang="en-US" altLang="zh-CN" smtClean="0">
                <a:ea typeface="SimSun" pitchFamily="2" charset="-122"/>
              </a:rPr>
              <a:t>Read in character input from a keyboard and produce character output on a display screen.</a:t>
            </a:r>
          </a:p>
          <a:p>
            <a:pPr eaLnBrk="1" hangingPunct="1">
              <a:lnSpc>
                <a:spcPct val="90000"/>
              </a:lnSpc>
              <a:buFont typeface="Wingdings" pitchFamily="2" charset="2"/>
              <a:buChar char="Ø"/>
            </a:pPr>
            <a:r>
              <a:rPr lang="en-US" altLang="zh-CN" sz="2400" smtClean="0">
                <a:ea typeface="SimSun" pitchFamily="2" charset="-122"/>
              </a:rPr>
              <a:t>Rate of data transfer (keyboard, display, processor)</a:t>
            </a:r>
          </a:p>
          <a:p>
            <a:pPr eaLnBrk="1" hangingPunct="1">
              <a:lnSpc>
                <a:spcPct val="90000"/>
              </a:lnSpc>
              <a:buFont typeface="Wingdings" pitchFamily="2" charset="2"/>
              <a:buChar char="Ø"/>
            </a:pPr>
            <a:r>
              <a:rPr lang="en-US" altLang="zh-CN" sz="2400" smtClean="0">
                <a:ea typeface="SimSun" pitchFamily="2" charset="-122"/>
              </a:rPr>
              <a:t>Difference in speed between processor and I/O device creates the need for mechanisms to synchronize the transfer of data.</a:t>
            </a:r>
          </a:p>
          <a:p>
            <a:pPr eaLnBrk="1" hangingPunct="1">
              <a:lnSpc>
                <a:spcPct val="90000"/>
              </a:lnSpc>
              <a:buFont typeface="Wingdings" pitchFamily="2" charset="2"/>
              <a:buChar char="Ø"/>
            </a:pPr>
            <a:r>
              <a:rPr lang="en-US" altLang="zh-CN" sz="2400" smtClean="0">
                <a:ea typeface="SimSun" pitchFamily="2" charset="-122"/>
              </a:rPr>
              <a:t>A solution: on output, the processor sends the first character and then waits for a signal from the display that the character has been received. It then sends the second character. Input is sent from the keyboard in a similar way.</a:t>
            </a:r>
          </a:p>
        </p:txBody>
      </p:sp>
    </p:spTree>
    <p:extLst>
      <p:ext uri="{BB962C8B-B14F-4D97-AF65-F5344CB8AC3E}">
        <p14:creationId xmlns:p14="http://schemas.microsoft.com/office/powerpoint/2010/main" val="1102323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mtClean="0">
                <a:ea typeface="SimSun" pitchFamily="2" charset="-122"/>
              </a:rPr>
              <a:t>Program-Controlled I/O Example</a:t>
            </a:r>
            <a:endParaRPr lang="zh-CN" altLang="en-US" smtClean="0">
              <a:ea typeface="SimSun" pitchFamily="2" charset="-122"/>
            </a:endParaRPr>
          </a:p>
        </p:txBody>
      </p:sp>
      <p:pic>
        <p:nvPicPr>
          <p:cNvPr id="66563" name="Picture 4" descr="fig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816100"/>
            <a:ext cx="70993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 Box 5"/>
          <p:cNvSpPr txBox="1">
            <a:spLocks noChangeArrowheads="1"/>
          </p:cNvSpPr>
          <p:nvPr/>
        </p:nvSpPr>
        <p:spPr bwMode="auto">
          <a:xfrm>
            <a:off x="593725" y="4303713"/>
            <a:ext cx="19621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r>
              <a:rPr lang="en-US" altLang="zh-CN" sz="1800">
                <a:ea typeface="SimSun" pitchFamily="2" charset="-122"/>
              </a:rPr>
              <a:t>- Registers</a:t>
            </a:r>
          </a:p>
          <a:p>
            <a:pPr eaLnBrk="1" hangingPunct="1">
              <a:spcBef>
                <a:spcPct val="0"/>
              </a:spcBef>
              <a:buClrTx/>
              <a:buSzTx/>
              <a:buFontTx/>
              <a:buChar char="-"/>
            </a:pPr>
            <a:r>
              <a:rPr lang="en-US" altLang="zh-CN" sz="1800">
                <a:ea typeface="SimSun" pitchFamily="2" charset="-122"/>
              </a:rPr>
              <a:t> Flags</a:t>
            </a:r>
          </a:p>
          <a:p>
            <a:pPr eaLnBrk="1" hangingPunct="1">
              <a:spcBef>
                <a:spcPct val="0"/>
              </a:spcBef>
              <a:buClrTx/>
              <a:buSzTx/>
              <a:buFontTx/>
              <a:buNone/>
            </a:pPr>
            <a:r>
              <a:rPr lang="en-US" altLang="zh-CN" sz="1800">
                <a:ea typeface="SimSun" pitchFamily="2" charset="-122"/>
              </a:rPr>
              <a:t>- Device interface</a:t>
            </a:r>
          </a:p>
        </p:txBody>
      </p:sp>
    </p:spTree>
    <p:extLst>
      <p:ext uri="{BB962C8B-B14F-4D97-AF65-F5344CB8AC3E}">
        <p14:creationId xmlns:p14="http://schemas.microsoft.com/office/powerpoint/2010/main" val="29484685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smtClean="0">
                <a:ea typeface="SimSun" pitchFamily="2" charset="-122"/>
              </a:rPr>
              <a:t>Program-Controlled I/O Example</a:t>
            </a:r>
            <a:endParaRPr lang="zh-CN" altLang="en-US" smtClean="0">
              <a:ea typeface="SimSun" pitchFamily="2" charset="-122"/>
            </a:endParaRPr>
          </a:p>
        </p:txBody>
      </p:sp>
      <p:sp>
        <p:nvSpPr>
          <p:cNvPr id="67587" name="Rectangle 3"/>
          <p:cNvSpPr>
            <a:spLocks noGrp="1" noChangeArrowheads="1"/>
          </p:cNvSpPr>
          <p:nvPr>
            <p:ph type="body" idx="1"/>
          </p:nvPr>
        </p:nvSpPr>
        <p:spPr/>
        <p:txBody>
          <a:bodyPr/>
          <a:lstStyle/>
          <a:p>
            <a:pPr eaLnBrk="1" hangingPunct="1"/>
            <a:r>
              <a:rPr lang="en-US" altLang="zh-CN" smtClean="0">
                <a:ea typeface="SimSun" pitchFamily="2" charset="-122"/>
              </a:rPr>
              <a:t>Machine instructions that can check the state of the status flags and transfer data:</a:t>
            </a:r>
            <a:br>
              <a:rPr lang="en-US" altLang="zh-CN" smtClean="0">
                <a:ea typeface="SimSun" pitchFamily="2" charset="-122"/>
              </a:rPr>
            </a:br>
            <a:r>
              <a:rPr lang="en-US" altLang="zh-CN" sz="2400" smtClean="0">
                <a:ea typeface="SimSun" pitchFamily="2" charset="-122"/>
              </a:rPr>
              <a:t>READWAIT  Branch to READWAIT if SIN = 0</a:t>
            </a:r>
            <a:br>
              <a:rPr lang="en-US" altLang="zh-CN" sz="2400" smtClean="0">
                <a:ea typeface="SimSun" pitchFamily="2" charset="-122"/>
              </a:rPr>
            </a:br>
            <a:r>
              <a:rPr lang="en-US" altLang="zh-CN" sz="2400" smtClean="0">
                <a:ea typeface="SimSun" pitchFamily="2" charset="-122"/>
              </a:rPr>
              <a:t>                     Input from DATAIN to R1</a:t>
            </a:r>
            <a:br>
              <a:rPr lang="en-US" altLang="zh-CN" sz="2400" smtClean="0">
                <a:ea typeface="SimSun" pitchFamily="2" charset="-122"/>
              </a:rPr>
            </a:br>
            <a:r>
              <a:rPr lang="en-US" altLang="zh-CN" sz="2400" smtClean="0">
                <a:ea typeface="SimSun" pitchFamily="2" charset="-122"/>
              </a:rPr>
              <a:t/>
            </a:r>
            <a:br>
              <a:rPr lang="en-US" altLang="zh-CN" sz="2400" smtClean="0">
                <a:ea typeface="SimSun" pitchFamily="2" charset="-122"/>
              </a:rPr>
            </a:br>
            <a:r>
              <a:rPr lang="en-US" altLang="zh-CN" sz="2400" smtClean="0">
                <a:ea typeface="SimSun" pitchFamily="2" charset="-122"/>
              </a:rPr>
              <a:t>WRITEWAIT Branch to WRITEWAIT if SOUT = 0</a:t>
            </a:r>
            <a:br>
              <a:rPr lang="en-US" altLang="zh-CN" sz="2400" smtClean="0">
                <a:ea typeface="SimSun" pitchFamily="2" charset="-122"/>
              </a:rPr>
            </a:br>
            <a:r>
              <a:rPr lang="en-US" altLang="zh-CN" sz="2400" smtClean="0">
                <a:ea typeface="SimSun" pitchFamily="2" charset="-122"/>
              </a:rPr>
              <a:t>                      Output from R1 to DATAOUT</a:t>
            </a:r>
          </a:p>
        </p:txBody>
      </p:sp>
    </p:spTree>
    <p:extLst>
      <p:ext uri="{BB962C8B-B14F-4D97-AF65-F5344CB8AC3E}">
        <p14:creationId xmlns:p14="http://schemas.microsoft.com/office/powerpoint/2010/main" val="11111756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smtClean="0">
                <a:ea typeface="SimSun" pitchFamily="2" charset="-122"/>
              </a:rPr>
              <a:t>Program-Controlled I/O Example</a:t>
            </a:r>
            <a:endParaRPr lang="zh-CN" altLang="en-US" smtClean="0">
              <a:ea typeface="SimSun" pitchFamily="2" charset="-122"/>
            </a:endParaRPr>
          </a:p>
        </p:txBody>
      </p:sp>
      <p:sp>
        <p:nvSpPr>
          <p:cNvPr id="68611" name="Rectangle 3"/>
          <p:cNvSpPr>
            <a:spLocks noGrp="1" noChangeArrowheads="1"/>
          </p:cNvSpPr>
          <p:nvPr>
            <p:ph type="body" idx="1"/>
          </p:nvPr>
        </p:nvSpPr>
        <p:spPr/>
        <p:txBody>
          <a:bodyPr/>
          <a:lstStyle/>
          <a:p>
            <a:pPr eaLnBrk="1" hangingPunct="1"/>
            <a:r>
              <a:rPr lang="en-US" altLang="zh-CN" smtClean="0">
                <a:ea typeface="SimSun" pitchFamily="2" charset="-122"/>
              </a:rPr>
              <a:t>Memory-Mapped I/O – some memory address values are used to refer to peripheral device buffer registers. No special instructions are needed. Also use device status registers.</a:t>
            </a:r>
            <a:br>
              <a:rPr lang="en-US" altLang="zh-CN" smtClean="0">
                <a:ea typeface="SimSun" pitchFamily="2" charset="-122"/>
              </a:rPr>
            </a:br>
            <a:r>
              <a:rPr lang="en-US" altLang="zh-CN" smtClean="0">
                <a:ea typeface="SimSun" pitchFamily="2" charset="-122"/>
              </a:rPr>
              <a:t/>
            </a:r>
            <a:br>
              <a:rPr lang="en-US" altLang="zh-CN" smtClean="0">
                <a:ea typeface="SimSun" pitchFamily="2" charset="-122"/>
              </a:rPr>
            </a:br>
            <a:r>
              <a:rPr lang="en-US" altLang="zh-CN" sz="2400" smtClean="0">
                <a:ea typeface="SimSun" pitchFamily="2" charset="-122"/>
              </a:rPr>
              <a:t>READWAIT  Testbit   #3, INSTATUS</a:t>
            </a:r>
            <a:br>
              <a:rPr lang="en-US" altLang="zh-CN" sz="2400" smtClean="0">
                <a:ea typeface="SimSun" pitchFamily="2" charset="-122"/>
              </a:rPr>
            </a:br>
            <a:r>
              <a:rPr lang="en-US" altLang="zh-CN" sz="2400" smtClean="0">
                <a:ea typeface="SimSun" pitchFamily="2" charset="-122"/>
              </a:rPr>
              <a:t>                     Branch=0  READWAIT</a:t>
            </a:r>
            <a:br>
              <a:rPr lang="en-US" altLang="zh-CN" sz="2400" smtClean="0">
                <a:ea typeface="SimSun" pitchFamily="2" charset="-122"/>
              </a:rPr>
            </a:br>
            <a:r>
              <a:rPr lang="en-US" altLang="zh-CN" sz="2400" smtClean="0">
                <a:ea typeface="SimSun" pitchFamily="2" charset="-122"/>
              </a:rPr>
              <a:t>                     MoveByte  DATAIN, R1</a:t>
            </a:r>
          </a:p>
        </p:txBody>
      </p:sp>
    </p:spTree>
    <p:extLst>
      <p:ext uri="{BB962C8B-B14F-4D97-AF65-F5344CB8AC3E}">
        <p14:creationId xmlns:p14="http://schemas.microsoft.com/office/powerpoint/2010/main" val="6028269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mtClean="0">
                <a:ea typeface="SimSun" pitchFamily="2" charset="-122"/>
              </a:rPr>
              <a:t>Program-Controlled I/O Example</a:t>
            </a:r>
            <a:endParaRPr lang="zh-CN" altLang="en-US" smtClean="0">
              <a:ea typeface="SimSun" pitchFamily="2" charset="-122"/>
            </a:endParaRPr>
          </a:p>
        </p:txBody>
      </p:sp>
      <p:sp>
        <p:nvSpPr>
          <p:cNvPr id="90115" name="Rectangle 3"/>
          <p:cNvSpPr>
            <a:spLocks noGrp="1" noChangeArrowheads="1"/>
          </p:cNvSpPr>
          <p:nvPr>
            <p:ph type="body" idx="1"/>
          </p:nvPr>
        </p:nvSpPr>
        <p:spPr>
          <a:xfrm>
            <a:off x="228600" y="1719263"/>
            <a:ext cx="8686800" cy="4411662"/>
          </a:xfrm>
        </p:spPr>
        <p:txBody>
          <a:bodyPr/>
          <a:lstStyle/>
          <a:p>
            <a:pPr eaLnBrk="1" hangingPunct="1"/>
            <a:r>
              <a:rPr lang="en-US" altLang="zh-CN" smtClean="0">
                <a:ea typeface="SimSun" pitchFamily="2" charset="-122"/>
              </a:rPr>
              <a:t>Assumption – the initial state of SIN is 0 and the initial state of SOUT is 1.</a:t>
            </a:r>
          </a:p>
          <a:p>
            <a:pPr eaLnBrk="1" hangingPunct="1"/>
            <a:r>
              <a:rPr lang="en-US" altLang="zh-CN" smtClean="0">
                <a:ea typeface="SimSun" pitchFamily="2" charset="-122"/>
              </a:rPr>
              <a:t>Any drawback of this mechanism in terms of efficiency?</a:t>
            </a:r>
          </a:p>
          <a:p>
            <a:pPr lvl="1" eaLnBrk="1" hangingPunct="1"/>
            <a:r>
              <a:rPr lang="en-US" altLang="zh-CN" smtClean="0">
                <a:ea typeface="SimSun" pitchFamily="2" charset="-122"/>
              </a:rPr>
              <a:t>Two wait loops</a:t>
            </a:r>
            <a:r>
              <a:rPr lang="en-US" altLang="zh-CN" smtClean="0">
                <a:ea typeface="SimSun" pitchFamily="2" charset="-122"/>
                <a:sym typeface="Wingdings" pitchFamily="2" charset="2"/>
              </a:rPr>
              <a:t>processor execution time is wasted</a:t>
            </a:r>
            <a:endParaRPr lang="en-US" altLang="zh-CN" smtClean="0">
              <a:ea typeface="SimSun" pitchFamily="2" charset="-122"/>
            </a:endParaRPr>
          </a:p>
          <a:p>
            <a:pPr eaLnBrk="1" hangingPunct="1"/>
            <a:r>
              <a:rPr lang="en-US" altLang="zh-CN" smtClean="0">
                <a:ea typeface="SimSun" pitchFamily="2" charset="-122"/>
              </a:rPr>
              <a:t>Alternate solution?</a:t>
            </a:r>
          </a:p>
          <a:p>
            <a:pPr lvl="1" eaLnBrk="1" hangingPunct="1"/>
            <a:r>
              <a:rPr lang="en-US" altLang="zh-CN" smtClean="0">
                <a:ea typeface="SimSun" pitchFamily="2" charset="-122"/>
              </a:rPr>
              <a:t>Interrupt</a:t>
            </a:r>
          </a:p>
        </p:txBody>
      </p:sp>
    </p:spTree>
    <p:extLst>
      <p:ext uri="{BB962C8B-B14F-4D97-AF65-F5344CB8AC3E}">
        <p14:creationId xmlns:p14="http://schemas.microsoft.com/office/powerpoint/2010/main" val="1374874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1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ctrTitle"/>
          </p:nvPr>
        </p:nvSpPr>
        <p:spPr/>
        <p:txBody>
          <a:bodyPr/>
          <a:lstStyle/>
          <a:p>
            <a:pPr eaLnBrk="1" hangingPunct="1"/>
            <a:r>
              <a:rPr lang="en-US" altLang="zh-CN" smtClean="0">
                <a:ea typeface="SimSun" pitchFamily="2" charset="-122"/>
              </a:rPr>
              <a:t>Stacks</a:t>
            </a:r>
          </a:p>
        </p:txBody>
      </p:sp>
      <p:sp>
        <p:nvSpPr>
          <p:cNvPr id="70659" name="Rectangle 5"/>
          <p:cNvSpPr>
            <a:spLocks noGrp="1" noChangeArrowheads="1"/>
          </p:cNvSpPr>
          <p:nvPr>
            <p:ph type="subTitle" idx="1"/>
          </p:nvPr>
        </p:nvSpPr>
        <p:spPr/>
        <p:txBody>
          <a:bodyPr/>
          <a:lstStyle/>
          <a:p>
            <a:pPr eaLnBrk="1" hangingPunct="1"/>
            <a:endParaRPr lang="zh-CN" altLang="en-US" smtClean="0">
              <a:ea typeface="SimSun" pitchFamily="2" charset="-122"/>
            </a:endParaRPr>
          </a:p>
        </p:txBody>
      </p:sp>
    </p:spTree>
    <p:extLst>
      <p:ext uri="{BB962C8B-B14F-4D97-AF65-F5344CB8AC3E}">
        <p14:creationId xmlns:p14="http://schemas.microsoft.com/office/powerpoint/2010/main" val="1314450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en-US" smtClean="0"/>
              <a:t>Home Work</a:t>
            </a:r>
          </a:p>
        </p:txBody>
      </p:sp>
      <p:sp>
        <p:nvSpPr>
          <p:cNvPr id="71683" name="Rectangle 3"/>
          <p:cNvSpPr>
            <a:spLocks noGrp="1" noChangeArrowheads="1"/>
          </p:cNvSpPr>
          <p:nvPr>
            <p:ph type="body" idx="1"/>
          </p:nvPr>
        </p:nvSpPr>
        <p:spPr/>
        <p:txBody>
          <a:bodyPr/>
          <a:lstStyle/>
          <a:p>
            <a:pPr eaLnBrk="1" hangingPunct="1"/>
            <a:r>
              <a:rPr lang="en-US" altLang="en-US" smtClean="0"/>
              <a:t>For each Addressing modes mentioned before, state one example for each addressing mode stating the specific benefit for using such addressing mode for such an application.</a:t>
            </a:r>
          </a:p>
          <a:p>
            <a:pPr eaLnBrk="1" hangingPunct="1"/>
            <a:endParaRPr lang="en-US" altLang="en-US" smtClean="0"/>
          </a:p>
        </p:txBody>
      </p:sp>
    </p:spTree>
    <p:extLst>
      <p:ext uri="{BB962C8B-B14F-4D97-AF65-F5344CB8AC3E}">
        <p14:creationId xmlns:p14="http://schemas.microsoft.com/office/powerpoint/2010/main" val="17901147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122238"/>
            <a:ext cx="7543800" cy="639762"/>
          </a:xfrm>
        </p:spPr>
        <p:txBody>
          <a:bodyPr/>
          <a:lstStyle/>
          <a:p>
            <a:pPr eaLnBrk="1" hangingPunct="1"/>
            <a:r>
              <a:rPr lang="en-US" altLang="en-US" sz="3500" smtClean="0"/>
              <a:t>Stack Organization</a:t>
            </a:r>
          </a:p>
        </p:txBody>
      </p:sp>
      <p:sp>
        <p:nvSpPr>
          <p:cNvPr id="299011" name="Text Box 3"/>
          <p:cNvSpPr txBox="1">
            <a:spLocks noChangeArrowheads="1"/>
          </p:cNvSpPr>
          <p:nvPr/>
        </p:nvSpPr>
        <p:spPr bwMode="auto">
          <a:xfrm>
            <a:off x="3851275" y="414972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SP</a:t>
            </a:r>
          </a:p>
        </p:txBody>
      </p:sp>
      <p:sp>
        <p:nvSpPr>
          <p:cNvPr id="299012" name="Line 4"/>
          <p:cNvSpPr>
            <a:spLocks noChangeShapeType="1"/>
          </p:cNvSpPr>
          <p:nvPr/>
        </p:nvSpPr>
        <p:spPr bwMode="auto">
          <a:xfrm>
            <a:off x="5292725" y="4329113"/>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299013" name="AutoShape 5"/>
          <p:cNvSpPr>
            <a:spLocks noChangeArrowheads="1"/>
          </p:cNvSpPr>
          <p:nvPr/>
        </p:nvSpPr>
        <p:spPr bwMode="auto">
          <a:xfrm>
            <a:off x="3581400" y="5589588"/>
            <a:ext cx="1979613" cy="539750"/>
          </a:xfrm>
          <a:prstGeom prst="wedgeRoundRectCallout">
            <a:avLst>
              <a:gd name="adj1" fmla="val 72694"/>
              <a:gd name="adj2" fmla="val -25588"/>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 Bottom</a:t>
            </a:r>
          </a:p>
        </p:txBody>
      </p:sp>
      <p:sp>
        <p:nvSpPr>
          <p:cNvPr id="299014" name="AutoShape 6"/>
          <p:cNvSpPr>
            <a:spLocks noChangeArrowheads="1"/>
          </p:cNvSpPr>
          <p:nvPr/>
        </p:nvSpPr>
        <p:spPr bwMode="auto">
          <a:xfrm>
            <a:off x="3581400" y="1268413"/>
            <a:ext cx="1979613" cy="1081087"/>
          </a:xfrm>
          <a:prstGeom prst="wedgeRoundRectCallout">
            <a:avLst>
              <a:gd name="adj1" fmla="val 76463"/>
              <a:gd name="adj2" fmla="val 21270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Current</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Top of Stack</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TOS</a:t>
            </a:r>
          </a:p>
        </p:txBody>
      </p:sp>
      <p:sp>
        <p:nvSpPr>
          <p:cNvPr id="299015" name="Rectangle 7"/>
          <p:cNvSpPr>
            <a:spLocks noGrp="1" noChangeArrowheads="1"/>
          </p:cNvSpPr>
          <p:nvPr>
            <p:ph type="body" idx="1"/>
          </p:nvPr>
        </p:nvSpPr>
        <p:spPr>
          <a:xfrm>
            <a:off x="457200" y="1719263"/>
            <a:ext cx="8229600" cy="1446212"/>
          </a:xfrm>
          <a:noFill/>
        </p:spPr>
        <p:txBody>
          <a:bodyPr lIns="63500" tIns="25400" rIns="63500" bIns="25400">
            <a:spAutoFit/>
          </a:bodyPr>
          <a:lstStyle/>
          <a:p>
            <a:pPr eaLnBrk="1" hangingPunct="1"/>
            <a:r>
              <a:rPr lang="en-US" altLang="en-US" smtClean="0"/>
              <a:t>LIFO</a:t>
            </a:r>
          </a:p>
          <a:p>
            <a:pPr lvl="1" eaLnBrk="1" hangingPunct="1">
              <a:buFont typeface="Wingdings" pitchFamily="2" charset="2"/>
              <a:buNone/>
            </a:pPr>
            <a:r>
              <a:rPr lang="en-US" altLang="en-US" i="1" smtClean="0"/>
              <a:t>Last In First Out</a:t>
            </a:r>
          </a:p>
        </p:txBody>
      </p:sp>
      <p:sp>
        <p:nvSpPr>
          <p:cNvPr id="299016" name="Line 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2" name="Group 9"/>
          <p:cNvGrpSpPr>
            <a:grpSpLocks/>
          </p:cNvGrpSpPr>
          <p:nvPr/>
        </p:nvGrpSpPr>
        <p:grpSpPr bwMode="auto">
          <a:xfrm>
            <a:off x="6011863" y="1089025"/>
            <a:ext cx="2341562" cy="5219700"/>
            <a:chOff x="3787" y="686"/>
            <a:chExt cx="1475" cy="3288"/>
          </a:xfrm>
        </p:grpSpPr>
        <p:sp>
          <p:nvSpPr>
            <p:cNvPr id="72722" name="AutoShape 10"/>
            <p:cNvSpPr>
              <a:spLocks noChangeArrowheads="1"/>
            </p:cNvSpPr>
            <p:nvPr/>
          </p:nvSpPr>
          <p:spPr bwMode="auto">
            <a:xfrm>
              <a:off x="4127" y="1139"/>
              <a:ext cx="1135" cy="2609"/>
            </a:xfrm>
            <a:prstGeom prst="cube">
              <a:avLst>
                <a:gd name="adj" fmla="val 9514"/>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2723" name="Text Box 11"/>
            <p:cNvSpPr txBox="1">
              <a:spLocks noChangeArrowheads="1"/>
            </p:cNvSpPr>
            <p:nvPr/>
          </p:nvSpPr>
          <p:spPr bwMode="auto">
            <a:xfrm>
              <a:off x="3787" y="125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0</a:t>
              </a:r>
              <a:endParaRPr lang="en-US" altLang="en-US" sz="2000" b="1">
                <a:solidFill>
                  <a:schemeClr val="accent1"/>
                </a:solidFill>
                <a:cs typeface="Arial" pitchFamily="34" charset="0"/>
              </a:endParaRPr>
            </a:p>
          </p:txBody>
        </p:sp>
        <p:sp>
          <p:nvSpPr>
            <p:cNvPr id="72724" name="Text Box 12"/>
            <p:cNvSpPr txBox="1">
              <a:spLocks noChangeArrowheads="1"/>
            </p:cNvSpPr>
            <p:nvPr/>
          </p:nvSpPr>
          <p:spPr bwMode="auto">
            <a:xfrm>
              <a:off x="3788" y="147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a:t>
              </a:r>
              <a:endParaRPr lang="en-US" altLang="en-US" sz="2000" b="1">
                <a:solidFill>
                  <a:schemeClr val="accent1"/>
                </a:solidFill>
                <a:cs typeface="Arial" pitchFamily="34" charset="0"/>
              </a:endParaRPr>
            </a:p>
          </p:txBody>
        </p:sp>
        <p:sp>
          <p:nvSpPr>
            <p:cNvPr id="72725" name="Text Box 13"/>
            <p:cNvSpPr txBox="1">
              <a:spLocks noChangeArrowheads="1"/>
            </p:cNvSpPr>
            <p:nvPr/>
          </p:nvSpPr>
          <p:spPr bwMode="auto">
            <a:xfrm>
              <a:off x="3789" y="170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2</a:t>
              </a:r>
              <a:endParaRPr lang="en-US" altLang="en-US" sz="2000" b="1">
                <a:solidFill>
                  <a:schemeClr val="accent1"/>
                </a:solidFill>
                <a:cs typeface="Arial" pitchFamily="34" charset="0"/>
              </a:endParaRPr>
            </a:p>
          </p:txBody>
        </p:sp>
        <p:sp>
          <p:nvSpPr>
            <p:cNvPr id="72726" name="Text Box 14"/>
            <p:cNvSpPr txBox="1">
              <a:spLocks noChangeArrowheads="1"/>
            </p:cNvSpPr>
            <p:nvPr/>
          </p:nvSpPr>
          <p:spPr bwMode="auto">
            <a:xfrm>
              <a:off x="3790" y="193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3</a:t>
              </a:r>
              <a:endParaRPr lang="en-US" altLang="en-US" sz="2000" b="1">
                <a:solidFill>
                  <a:schemeClr val="accent1"/>
                </a:solidFill>
                <a:cs typeface="Arial" pitchFamily="34" charset="0"/>
              </a:endParaRPr>
            </a:p>
          </p:txBody>
        </p:sp>
        <p:sp>
          <p:nvSpPr>
            <p:cNvPr id="72727" name="Text Box 15"/>
            <p:cNvSpPr txBox="1">
              <a:spLocks noChangeArrowheads="1"/>
            </p:cNvSpPr>
            <p:nvPr/>
          </p:nvSpPr>
          <p:spPr bwMode="auto">
            <a:xfrm>
              <a:off x="3791" y="215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4</a:t>
              </a:r>
              <a:endParaRPr lang="en-US" altLang="en-US" sz="2000" b="1">
                <a:solidFill>
                  <a:schemeClr val="accent1"/>
                </a:solidFill>
                <a:cs typeface="Arial" pitchFamily="34" charset="0"/>
              </a:endParaRPr>
            </a:p>
          </p:txBody>
        </p:sp>
        <p:sp>
          <p:nvSpPr>
            <p:cNvPr id="72728" name="Text Box 16"/>
            <p:cNvSpPr txBox="1">
              <a:spLocks noChangeArrowheads="1"/>
            </p:cNvSpPr>
            <p:nvPr/>
          </p:nvSpPr>
          <p:spPr bwMode="auto">
            <a:xfrm>
              <a:off x="3794" y="2840"/>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7</a:t>
              </a:r>
              <a:endParaRPr lang="en-US" altLang="en-US" sz="2000" b="1">
                <a:solidFill>
                  <a:schemeClr val="accent1"/>
                </a:solidFill>
                <a:cs typeface="Arial" pitchFamily="34" charset="0"/>
              </a:endParaRPr>
            </a:p>
          </p:txBody>
        </p:sp>
        <p:sp>
          <p:nvSpPr>
            <p:cNvPr id="72729" name="Text Box 17"/>
            <p:cNvSpPr txBox="1">
              <a:spLocks noChangeArrowheads="1"/>
            </p:cNvSpPr>
            <p:nvPr/>
          </p:nvSpPr>
          <p:spPr bwMode="auto">
            <a:xfrm>
              <a:off x="3795" y="306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8</a:t>
              </a:r>
              <a:endParaRPr lang="en-US" altLang="en-US" sz="2000" b="1">
                <a:solidFill>
                  <a:schemeClr val="accent1"/>
                </a:solidFill>
                <a:cs typeface="Arial" pitchFamily="34" charset="0"/>
              </a:endParaRPr>
            </a:p>
          </p:txBody>
        </p:sp>
        <p:sp>
          <p:nvSpPr>
            <p:cNvPr id="72730" name="Text Box 18"/>
            <p:cNvSpPr txBox="1">
              <a:spLocks noChangeArrowheads="1"/>
            </p:cNvSpPr>
            <p:nvPr/>
          </p:nvSpPr>
          <p:spPr bwMode="auto">
            <a:xfrm>
              <a:off x="3796" y="329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9</a:t>
              </a:r>
              <a:endParaRPr lang="en-US" altLang="en-US" sz="2000" b="1">
                <a:solidFill>
                  <a:schemeClr val="accent1"/>
                </a:solidFill>
                <a:cs typeface="Arial" pitchFamily="34" charset="0"/>
              </a:endParaRPr>
            </a:p>
          </p:txBody>
        </p:sp>
        <p:sp>
          <p:nvSpPr>
            <p:cNvPr id="72731" name="Text Box 19"/>
            <p:cNvSpPr txBox="1">
              <a:spLocks noChangeArrowheads="1"/>
            </p:cNvSpPr>
            <p:nvPr/>
          </p:nvSpPr>
          <p:spPr bwMode="auto">
            <a:xfrm>
              <a:off x="3797" y="352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10</a:t>
              </a:r>
              <a:endParaRPr lang="en-US" altLang="en-US" sz="2000" b="1">
                <a:solidFill>
                  <a:schemeClr val="accent1"/>
                </a:solidFill>
                <a:cs typeface="Arial" pitchFamily="34" charset="0"/>
              </a:endParaRPr>
            </a:p>
          </p:txBody>
        </p:sp>
        <p:sp>
          <p:nvSpPr>
            <p:cNvPr id="72732" name="Text Box 20"/>
            <p:cNvSpPr txBox="1">
              <a:spLocks noChangeArrowheads="1"/>
            </p:cNvSpPr>
            <p:nvPr/>
          </p:nvSpPr>
          <p:spPr bwMode="auto">
            <a:xfrm>
              <a:off x="3787" y="238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5</a:t>
              </a:r>
              <a:endParaRPr lang="en-US" altLang="en-US" sz="2000" b="1">
                <a:solidFill>
                  <a:schemeClr val="accent1"/>
                </a:solidFill>
                <a:cs typeface="Arial" pitchFamily="34" charset="0"/>
              </a:endParaRPr>
            </a:p>
          </p:txBody>
        </p:sp>
        <p:sp>
          <p:nvSpPr>
            <p:cNvPr id="72733" name="Text Box 21"/>
            <p:cNvSpPr txBox="1">
              <a:spLocks noChangeArrowheads="1"/>
            </p:cNvSpPr>
            <p:nvPr/>
          </p:nvSpPr>
          <p:spPr bwMode="auto">
            <a:xfrm>
              <a:off x="3787" y="261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6</a:t>
              </a:r>
              <a:endParaRPr lang="en-US" altLang="en-US" sz="2000" b="1">
                <a:solidFill>
                  <a:schemeClr val="accent1"/>
                </a:solidFill>
                <a:cs typeface="Arial" pitchFamily="34" charset="0"/>
              </a:endParaRPr>
            </a:p>
          </p:txBody>
        </p:sp>
        <p:sp>
          <p:nvSpPr>
            <p:cNvPr id="72734" name="Text Box 22"/>
            <p:cNvSpPr txBox="1">
              <a:spLocks noChangeArrowheads="1"/>
            </p:cNvSpPr>
            <p:nvPr/>
          </p:nvSpPr>
          <p:spPr bwMode="auto">
            <a:xfrm>
              <a:off x="4241" y="3747"/>
              <a:ext cx="7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a:t>
              </a:r>
            </a:p>
          </p:txBody>
        </p:sp>
        <p:sp>
          <p:nvSpPr>
            <p:cNvPr id="72735" name="AutoShape 23"/>
            <p:cNvSpPr>
              <a:spLocks noChangeArrowheads="1"/>
            </p:cNvSpPr>
            <p:nvPr/>
          </p:nvSpPr>
          <p:spPr bwMode="auto">
            <a:xfrm>
              <a:off x="4127" y="686"/>
              <a:ext cx="1134" cy="340"/>
            </a:xfrm>
            <a:prstGeom prst="cube">
              <a:avLst>
                <a:gd name="adj" fmla="val 33528"/>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latin typeface="Times New Roman" pitchFamily="18" charset="0"/>
                <a:cs typeface="Times New Roman" pitchFamily="18" charset="0"/>
              </a:endParaRPr>
            </a:p>
          </p:txBody>
        </p:sp>
        <p:sp>
          <p:nvSpPr>
            <p:cNvPr id="72736" name="Line 24"/>
            <p:cNvSpPr>
              <a:spLocks noChangeShapeType="1"/>
            </p:cNvSpPr>
            <p:nvPr/>
          </p:nvSpPr>
          <p:spPr bwMode="auto">
            <a:xfrm>
              <a:off x="4127" y="148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37" name="Line 25"/>
            <p:cNvSpPr>
              <a:spLocks noChangeShapeType="1"/>
            </p:cNvSpPr>
            <p:nvPr/>
          </p:nvSpPr>
          <p:spPr bwMode="auto">
            <a:xfrm>
              <a:off x="4127" y="170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38" name="Line 26"/>
            <p:cNvSpPr>
              <a:spLocks noChangeShapeType="1"/>
            </p:cNvSpPr>
            <p:nvPr/>
          </p:nvSpPr>
          <p:spPr bwMode="auto">
            <a:xfrm>
              <a:off x="4127" y="193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39" name="Line 27"/>
            <p:cNvSpPr>
              <a:spLocks noChangeShapeType="1"/>
            </p:cNvSpPr>
            <p:nvPr/>
          </p:nvSpPr>
          <p:spPr bwMode="auto">
            <a:xfrm>
              <a:off x="4127" y="215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0" name="Line 28"/>
            <p:cNvSpPr>
              <a:spLocks noChangeShapeType="1"/>
            </p:cNvSpPr>
            <p:nvPr/>
          </p:nvSpPr>
          <p:spPr bwMode="auto">
            <a:xfrm>
              <a:off x="4127" y="238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1" name="Line 29"/>
            <p:cNvSpPr>
              <a:spLocks noChangeShapeType="1"/>
            </p:cNvSpPr>
            <p:nvPr/>
          </p:nvSpPr>
          <p:spPr bwMode="auto">
            <a:xfrm>
              <a:off x="4127" y="261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2" name="Line 30"/>
            <p:cNvSpPr>
              <a:spLocks noChangeShapeType="1"/>
            </p:cNvSpPr>
            <p:nvPr/>
          </p:nvSpPr>
          <p:spPr bwMode="auto">
            <a:xfrm>
              <a:off x="4127" y="283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3" name="Line 31"/>
            <p:cNvSpPr>
              <a:spLocks noChangeShapeType="1"/>
            </p:cNvSpPr>
            <p:nvPr/>
          </p:nvSpPr>
          <p:spPr bwMode="auto">
            <a:xfrm>
              <a:off x="4127" y="306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4" name="Line 32"/>
            <p:cNvSpPr>
              <a:spLocks noChangeShapeType="1"/>
            </p:cNvSpPr>
            <p:nvPr/>
          </p:nvSpPr>
          <p:spPr bwMode="auto">
            <a:xfrm>
              <a:off x="4127" y="328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5" name="Line 33"/>
            <p:cNvSpPr>
              <a:spLocks noChangeShapeType="1"/>
            </p:cNvSpPr>
            <p:nvPr/>
          </p:nvSpPr>
          <p:spPr bwMode="auto">
            <a:xfrm>
              <a:off x="4127" y="351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2746" name="AutoShape 34"/>
            <p:cNvSpPr>
              <a:spLocks noChangeArrowheads="1"/>
            </p:cNvSpPr>
            <p:nvPr/>
          </p:nvSpPr>
          <p:spPr bwMode="auto">
            <a:xfrm>
              <a:off x="4581" y="1036"/>
              <a:ext cx="114" cy="167"/>
            </a:xfrm>
            <a:prstGeom prst="upDownArrow">
              <a:avLst>
                <a:gd name="adj1" fmla="val 45611"/>
                <a:gd name="adj2" fmla="val 49997"/>
              </a:avLst>
            </a:prstGeom>
            <a:solidFill>
              <a:srgbClr val="FFFF00"/>
            </a:solidFill>
            <a:ln w="19050" algn="ctr">
              <a:solidFill>
                <a:schemeClr val="tx1"/>
              </a:solidFill>
              <a:miter lim="800000"/>
              <a:headEnd/>
              <a:tailEnd/>
            </a:ln>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grpSp>
      <p:sp>
        <p:nvSpPr>
          <p:cNvPr id="299043" name="Text Box 35"/>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0  0  5  5</a:t>
            </a:r>
          </a:p>
        </p:txBody>
      </p:sp>
      <p:sp>
        <p:nvSpPr>
          <p:cNvPr id="299044" name="Text Box 36"/>
          <p:cNvSpPr txBox="1">
            <a:spLocks noChangeArrowheads="1"/>
          </p:cNvSpPr>
          <p:nvPr/>
        </p:nvSpPr>
        <p:spPr bwMode="auto">
          <a:xfrm>
            <a:off x="6551613" y="48688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0  0  0  8</a:t>
            </a:r>
          </a:p>
        </p:txBody>
      </p:sp>
      <p:sp>
        <p:nvSpPr>
          <p:cNvPr id="299045" name="Text Box 37"/>
          <p:cNvSpPr txBox="1">
            <a:spLocks noChangeArrowheads="1"/>
          </p:cNvSpPr>
          <p:nvPr/>
        </p:nvSpPr>
        <p:spPr bwMode="auto">
          <a:xfrm>
            <a:off x="6551613" y="52292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0  0  2  5</a:t>
            </a:r>
          </a:p>
        </p:txBody>
      </p:sp>
      <p:sp>
        <p:nvSpPr>
          <p:cNvPr id="299046" name="Text Box 38"/>
          <p:cNvSpPr txBox="1">
            <a:spLocks noChangeArrowheads="1"/>
          </p:cNvSpPr>
          <p:nvPr/>
        </p:nvSpPr>
        <p:spPr bwMode="auto">
          <a:xfrm>
            <a:off x="6551613" y="558958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0  0  1  5</a:t>
            </a:r>
          </a:p>
        </p:txBody>
      </p:sp>
      <p:sp>
        <p:nvSpPr>
          <p:cNvPr id="299047" name="Text Box 39"/>
          <p:cNvSpPr txBox="1">
            <a:spLocks noChangeArrowheads="1"/>
          </p:cNvSpPr>
          <p:nvPr/>
        </p:nvSpPr>
        <p:spPr bwMode="auto">
          <a:xfrm>
            <a:off x="6551613" y="414813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0  1  2  3</a:t>
            </a:r>
          </a:p>
        </p:txBody>
      </p:sp>
      <p:sp>
        <p:nvSpPr>
          <p:cNvPr id="299048" name="Text Box 40"/>
          <p:cNvSpPr txBox="1">
            <a:spLocks noChangeArrowheads="1"/>
          </p:cNvSpPr>
          <p:nvPr/>
        </p:nvSpPr>
        <p:spPr bwMode="auto">
          <a:xfrm>
            <a:off x="2771775"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FULL</a:t>
            </a:r>
          </a:p>
        </p:txBody>
      </p:sp>
      <p:sp>
        <p:nvSpPr>
          <p:cNvPr id="299049" name="Text Box 41"/>
          <p:cNvSpPr txBox="1">
            <a:spLocks noChangeArrowheads="1"/>
          </p:cNvSpPr>
          <p:nvPr/>
        </p:nvSpPr>
        <p:spPr bwMode="auto">
          <a:xfrm>
            <a:off x="4211638"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EMPTY</a:t>
            </a:r>
          </a:p>
        </p:txBody>
      </p:sp>
      <p:sp>
        <p:nvSpPr>
          <p:cNvPr id="299050" name="WordArt 42"/>
          <p:cNvSpPr>
            <a:spLocks noChangeArrowheads="1" noChangeShapeType="1" noTextEdit="1"/>
          </p:cNvSpPr>
          <p:nvPr/>
        </p:nvSpPr>
        <p:spPr bwMode="auto">
          <a:xfrm>
            <a:off x="7092950" y="1089025"/>
            <a:ext cx="719138" cy="144463"/>
          </a:xfrm>
          <a:prstGeom prst="rect">
            <a:avLst/>
          </a:prstGeom>
        </p:spPr>
        <p:txBody>
          <a:bodyPr wrap="none" fromWordArt="1">
            <a:prstTxWarp prst="textPlain">
              <a:avLst>
                <a:gd name="adj" fmla="val 50000"/>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DR</a:t>
            </a:r>
          </a:p>
        </p:txBody>
      </p:sp>
    </p:spTree>
    <p:extLst>
      <p:ext uri="{BB962C8B-B14F-4D97-AF65-F5344CB8AC3E}">
        <p14:creationId xmlns:p14="http://schemas.microsoft.com/office/powerpoint/2010/main" val="2206196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3" presetClass="entr" presetSubtype="0" fill="hold" grpId="0" nodeType="afterEffect">
                                  <p:stCondLst>
                                    <p:cond delay="0"/>
                                  </p:stCondLst>
                                  <p:childTnLst>
                                    <p:set>
                                      <p:cBhvr>
                                        <p:cTn id="10" dur="1" fill="hold">
                                          <p:stCondLst>
                                            <p:cond delay="0"/>
                                          </p:stCondLst>
                                        </p:cTn>
                                        <p:tgtEl>
                                          <p:spTgt spid="2990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9046"/>
                                        </p:tgtEl>
                                        <p:attrNameLst>
                                          <p:attrName>style.visibility</p:attrName>
                                        </p:attrNameLst>
                                      </p:cBhvr>
                                      <p:to>
                                        <p:strVal val="visible"/>
                                      </p:to>
                                    </p:set>
                                    <p:animEffect transition="in" filter="wipe(up)">
                                      <p:cBhvr>
                                        <p:cTn id="15" dur="500"/>
                                        <p:tgtEl>
                                          <p:spTgt spid="299046"/>
                                        </p:tgtEl>
                                      </p:cBhvr>
                                    </p:animEffect>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99013"/>
                                        </p:tgtEl>
                                        <p:attrNameLst>
                                          <p:attrName>style.visibility</p:attrName>
                                        </p:attrNameLst>
                                      </p:cBhvr>
                                      <p:to>
                                        <p:strVal val="visible"/>
                                      </p:to>
                                    </p:set>
                                    <p:animEffect transition="in" filter="wipe(left)">
                                      <p:cBhvr>
                                        <p:cTn id="19" dur="500"/>
                                        <p:tgtEl>
                                          <p:spTgt spid="2990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99045"/>
                                        </p:tgtEl>
                                        <p:attrNameLst>
                                          <p:attrName>style.visibility</p:attrName>
                                        </p:attrNameLst>
                                      </p:cBhvr>
                                      <p:to>
                                        <p:strVal val="visible"/>
                                      </p:to>
                                    </p:set>
                                    <p:animEffect transition="in" filter="wipe(up)">
                                      <p:cBhvr>
                                        <p:cTn id="24" dur="500"/>
                                        <p:tgtEl>
                                          <p:spTgt spid="299045"/>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299044"/>
                                        </p:tgtEl>
                                        <p:attrNameLst>
                                          <p:attrName>style.visibility</p:attrName>
                                        </p:attrNameLst>
                                      </p:cBhvr>
                                      <p:to>
                                        <p:strVal val="visible"/>
                                      </p:to>
                                    </p:set>
                                    <p:animEffect transition="in" filter="wipe(up)">
                                      <p:cBhvr>
                                        <p:cTn id="28" dur="500"/>
                                        <p:tgtEl>
                                          <p:spTgt spid="299044"/>
                                        </p:tgtEl>
                                      </p:cBhvr>
                                    </p:animEffect>
                                  </p:childTnLst>
                                </p:cTn>
                              </p:par>
                            </p:childTnLst>
                          </p:cTn>
                        </p:par>
                        <p:par>
                          <p:cTn id="29" fill="hold" nodeType="afterGroup">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299043"/>
                                        </p:tgtEl>
                                        <p:attrNameLst>
                                          <p:attrName>style.visibility</p:attrName>
                                        </p:attrNameLst>
                                      </p:cBhvr>
                                      <p:to>
                                        <p:strVal val="visible"/>
                                      </p:to>
                                    </p:set>
                                    <p:animEffect transition="in" filter="wipe(up)">
                                      <p:cBhvr>
                                        <p:cTn id="32" dur="500"/>
                                        <p:tgtEl>
                                          <p:spTgt spid="299043"/>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299047"/>
                                        </p:tgtEl>
                                        <p:attrNameLst>
                                          <p:attrName>style.visibility</p:attrName>
                                        </p:attrNameLst>
                                      </p:cBhvr>
                                      <p:to>
                                        <p:strVal val="visible"/>
                                      </p:to>
                                    </p:set>
                                    <p:animEffect transition="in" filter="wipe(up)">
                                      <p:cBhvr>
                                        <p:cTn id="36" dur="500"/>
                                        <p:tgtEl>
                                          <p:spTgt spid="299047"/>
                                        </p:tgtEl>
                                      </p:cBhvr>
                                    </p:animEffect>
                                  </p:childTnLst>
                                </p:cTn>
                              </p:par>
                            </p:childTnLst>
                          </p:cTn>
                        </p:par>
                        <p:par>
                          <p:cTn id="37" fill="hold" nodeType="afterGroup">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99014"/>
                                        </p:tgtEl>
                                        <p:attrNameLst>
                                          <p:attrName>style.visibility</p:attrName>
                                        </p:attrNameLst>
                                      </p:cBhvr>
                                      <p:to>
                                        <p:strVal val="visible"/>
                                      </p:to>
                                    </p:set>
                                    <p:animEffect transition="in" filter="wipe(left)">
                                      <p:cBhvr>
                                        <p:cTn id="40" dur="500"/>
                                        <p:tgtEl>
                                          <p:spTgt spid="29901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9011"/>
                                        </p:tgtEl>
                                        <p:attrNameLst>
                                          <p:attrName>style.visibility</p:attrName>
                                        </p:attrNameLst>
                                      </p:cBhvr>
                                      <p:to>
                                        <p:strVal val="visible"/>
                                      </p:to>
                                    </p:set>
                                    <p:animEffect transition="in" filter="wipe(left)">
                                      <p:cBhvr>
                                        <p:cTn id="45" dur="500"/>
                                        <p:tgtEl>
                                          <p:spTgt spid="299011"/>
                                        </p:tgtEl>
                                      </p:cBhvr>
                                    </p:animEffec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299012"/>
                                        </p:tgtEl>
                                        <p:attrNameLst>
                                          <p:attrName>style.visibility</p:attrName>
                                        </p:attrNameLst>
                                      </p:cBhvr>
                                      <p:to>
                                        <p:strVal val="visible"/>
                                      </p:to>
                                    </p:set>
                                    <p:animEffect transition="in" filter="wipe(left)">
                                      <p:cBhvr>
                                        <p:cTn id="49" dur="500"/>
                                        <p:tgtEl>
                                          <p:spTgt spid="2990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99015">
                                            <p:txEl>
                                              <p:pRg st="0" end="0"/>
                                            </p:txEl>
                                          </p:spTgt>
                                        </p:tgtEl>
                                        <p:attrNameLst>
                                          <p:attrName>style.visibility</p:attrName>
                                        </p:attrNameLst>
                                      </p:cBhvr>
                                      <p:to>
                                        <p:strVal val="visible"/>
                                      </p:to>
                                    </p:set>
                                    <p:animEffect transition="in" filter="wipe(left)">
                                      <p:cBhvr>
                                        <p:cTn id="54" dur="500"/>
                                        <p:tgtEl>
                                          <p:spTgt spid="299015">
                                            <p:txEl>
                                              <p:pRg st="0" end="0"/>
                                            </p:txEl>
                                          </p:spTgt>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299015">
                                            <p:txEl>
                                              <p:pRg st="1" end="1"/>
                                            </p:txEl>
                                          </p:spTgt>
                                        </p:tgtEl>
                                        <p:attrNameLst>
                                          <p:attrName>style.visibility</p:attrName>
                                        </p:attrNameLst>
                                      </p:cBhvr>
                                      <p:to>
                                        <p:strVal val="visible"/>
                                      </p:to>
                                    </p:set>
                                    <p:animEffect transition="in" filter="wipe(left)">
                                      <p:cBhvr>
                                        <p:cTn id="58" dur="500"/>
                                        <p:tgtEl>
                                          <p:spTgt spid="299015">
                                            <p:txEl>
                                              <p:pRg st="1" end="1"/>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99048"/>
                                        </p:tgtEl>
                                        <p:attrNameLst>
                                          <p:attrName>style.visibility</p:attrName>
                                        </p:attrNameLst>
                                      </p:cBhvr>
                                      <p:to>
                                        <p:strVal val="visible"/>
                                      </p:to>
                                    </p:set>
                                    <p:animEffect transition="in" filter="wipe(left)">
                                      <p:cBhvr>
                                        <p:cTn id="63" dur="500"/>
                                        <p:tgtEl>
                                          <p:spTgt spid="29904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299049"/>
                                        </p:tgtEl>
                                        <p:attrNameLst>
                                          <p:attrName>style.visibility</p:attrName>
                                        </p:attrNameLst>
                                      </p:cBhvr>
                                      <p:to>
                                        <p:strVal val="visible"/>
                                      </p:to>
                                    </p:set>
                                    <p:animEffect transition="in" filter="wipe(left)">
                                      <p:cBhvr>
                                        <p:cTn id="67" dur="500"/>
                                        <p:tgtEl>
                                          <p:spTgt spid="299049"/>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299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animBg="1"/>
      <p:bldP spid="299012" grpId="0" animBg="1"/>
      <p:bldP spid="299013" grpId="0" animBg="1"/>
      <p:bldP spid="299014" grpId="0" animBg="1"/>
      <p:bldP spid="299016" grpId="0" animBg="1"/>
      <p:bldP spid="299043" grpId="0"/>
      <p:bldP spid="299044" grpId="0"/>
      <p:bldP spid="299045" grpId="0"/>
      <p:bldP spid="299046" grpId="0"/>
      <p:bldP spid="299047" grpId="0"/>
      <p:bldP spid="299048" grpId="0" animBg="1"/>
      <p:bldP spid="299049" grpId="0" animBg="1"/>
      <p:bldP spid="29905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22238"/>
            <a:ext cx="7543800" cy="639762"/>
          </a:xfrm>
        </p:spPr>
        <p:txBody>
          <a:bodyPr/>
          <a:lstStyle/>
          <a:p>
            <a:pPr eaLnBrk="1" hangingPunct="1"/>
            <a:r>
              <a:rPr lang="en-US" altLang="en-US" sz="3500" smtClean="0"/>
              <a:t>Stack Organization</a:t>
            </a:r>
          </a:p>
        </p:txBody>
      </p:sp>
      <p:sp>
        <p:nvSpPr>
          <p:cNvPr id="73731" name="Text Box 3"/>
          <p:cNvSpPr txBox="1">
            <a:spLocks noChangeArrowheads="1"/>
          </p:cNvSpPr>
          <p:nvPr/>
        </p:nvSpPr>
        <p:spPr bwMode="auto">
          <a:xfrm>
            <a:off x="3851275" y="414972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SP</a:t>
            </a:r>
          </a:p>
        </p:txBody>
      </p:sp>
      <p:sp>
        <p:nvSpPr>
          <p:cNvPr id="300036" name="Line 4"/>
          <p:cNvSpPr>
            <a:spLocks noChangeShapeType="1"/>
          </p:cNvSpPr>
          <p:nvPr/>
        </p:nvSpPr>
        <p:spPr bwMode="auto">
          <a:xfrm flipV="1">
            <a:off x="5292725" y="3968750"/>
            <a:ext cx="719138" cy="360363"/>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73733" name="AutoShape 5"/>
          <p:cNvSpPr>
            <a:spLocks noChangeArrowheads="1"/>
          </p:cNvSpPr>
          <p:nvPr/>
        </p:nvSpPr>
        <p:spPr bwMode="auto">
          <a:xfrm>
            <a:off x="3581400" y="5589588"/>
            <a:ext cx="1979613" cy="539750"/>
          </a:xfrm>
          <a:prstGeom prst="wedgeRoundRectCallout">
            <a:avLst>
              <a:gd name="adj1" fmla="val 72694"/>
              <a:gd name="adj2" fmla="val -25588"/>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 Bottom</a:t>
            </a:r>
          </a:p>
        </p:txBody>
      </p:sp>
      <p:sp>
        <p:nvSpPr>
          <p:cNvPr id="300038" name="AutoShape 6"/>
          <p:cNvSpPr>
            <a:spLocks noChangeArrowheads="1"/>
          </p:cNvSpPr>
          <p:nvPr/>
        </p:nvSpPr>
        <p:spPr bwMode="auto">
          <a:xfrm>
            <a:off x="3581400" y="1268413"/>
            <a:ext cx="1979613" cy="1081087"/>
          </a:xfrm>
          <a:prstGeom prst="wedgeRoundRectCallout">
            <a:avLst>
              <a:gd name="adj1" fmla="val 74218"/>
              <a:gd name="adj2" fmla="val 17863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Current</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Top of Stack</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TOS</a:t>
            </a:r>
          </a:p>
        </p:txBody>
      </p:sp>
      <p:sp>
        <p:nvSpPr>
          <p:cNvPr id="300039" name="Rectangle 7"/>
          <p:cNvSpPr>
            <a:spLocks noGrp="1" noChangeArrowheads="1"/>
          </p:cNvSpPr>
          <p:nvPr>
            <p:ph type="body" idx="1"/>
          </p:nvPr>
        </p:nvSpPr>
        <p:spPr>
          <a:xfrm>
            <a:off x="457200" y="1719263"/>
            <a:ext cx="8229600" cy="3762375"/>
          </a:xfrm>
          <a:noFill/>
        </p:spPr>
        <p:txBody>
          <a:bodyPr lIns="63500" tIns="25400" rIns="63500" bIns="25400">
            <a:spAutoFit/>
          </a:bodyPr>
          <a:lstStyle/>
          <a:p>
            <a:pPr eaLnBrk="1" hangingPunct="1"/>
            <a:r>
              <a:rPr lang="en-US" altLang="en-US" smtClean="0"/>
              <a:t>PUSH</a:t>
            </a:r>
          </a:p>
          <a:p>
            <a:pPr lvl="1" eaLnBrk="1" hangingPunct="1">
              <a:buFont typeface="Wingdings" pitchFamily="2" charset="2"/>
              <a:buNone/>
            </a:pPr>
            <a:r>
              <a:rPr lang="en-US" altLang="en-US" smtClean="0"/>
              <a:t>SP ← SP – 1</a:t>
            </a:r>
          </a:p>
          <a:p>
            <a:pPr lvl="1" eaLnBrk="1" hangingPunct="1">
              <a:buFont typeface="Wingdings" pitchFamily="2" charset="2"/>
              <a:buNone/>
            </a:pPr>
            <a:r>
              <a:rPr lang="en-US" altLang="en-US" smtClean="0"/>
              <a:t>M[SP] ← DR</a:t>
            </a:r>
          </a:p>
          <a:p>
            <a:pPr lvl="1" eaLnBrk="1" hangingPunct="1">
              <a:buFont typeface="Wingdings" pitchFamily="2" charset="2"/>
              <a:buNone/>
            </a:pPr>
            <a:r>
              <a:rPr lang="en-US" altLang="en-US" smtClean="0"/>
              <a:t>If (SP = 0) then (FULL ← 1)</a:t>
            </a:r>
          </a:p>
          <a:p>
            <a:pPr lvl="1" eaLnBrk="1" hangingPunct="1">
              <a:buFont typeface="Wingdings" pitchFamily="2" charset="2"/>
              <a:buNone/>
            </a:pPr>
            <a:r>
              <a:rPr lang="en-US" altLang="en-US" smtClean="0"/>
              <a:t>EMPTY ← 0</a:t>
            </a:r>
          </a:p>
        </p:txBody>
      </p:sp>
      <p:sp>
        <p:nvSpPr>
          <p:cNvPr id="300040" name="Line 8"/>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73737" name="Group 9"/>
          <p:cNvGrpSpPr>
            <a:grpSpLocks/>
          </p:cNvGrpSpPr>
          <p:nvPr/>
        </p:nvGrpSpPr>
        <p:grpSpPr bwMode="auto">
          <a:xfrm>
            <a:off x="6011863" y="1089025"/>
            <a:ext cx="2341562" cy="5219700"/>
            <a:chOff x="3787" y="686"/>
            <a:chExt cx="1475" cy="3288"/>
          </a:xfrm>
        </p:grpSpPr>
        <p:sp>
          <p:nvSpPr>
            <p:cNvPr id="73750" name="AutoShape 10"/>
            <p:cNvSpPr>
              <a:spLocks noChangeArrowheads="1"/>
            </p:cNvSpPr>
            <p:nvPr/>
          </p:nvSpPr>
          <p:spPr bwMode="auto">
            <a:xfrm>
              <a:off x="4127" y="1139"/>
              <a:ext cx="1135" cy="2609"/>
            </a:xfrm>
            <a:prstGeom prst="cube">
              <a:avLst>
                <a:gd name="adj" fmla="val 9514"/>
              </a:avLst>
            </a:prstGeom>
            <a:solidFill>
              <a:srgbClr val="E6E6E6"/>
            </a:solidFill>
            <a:ln w="28575">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1800" b="1">
                <a:cs typeface="Arial" pitchFamily="34" charset="0"/>
              </a:endParaRPr>
            </a:p>
          </p:txBody>
        </p:sp>
        <p:sp>
          <p:nvSpPr>
            <p:cNvPr id="73751" name="Text Box 11"/>
            <p:cNvSpPr txBox="1">
              <a:spLocks noChangeArrowheads="1"/>
            </p:cNvSpPr>
            <p:nvPr/>
          </p:nvSpPr>
          <p:spPr bwMode="auto">
            <a:xfrm>
              <a:off x="3787" y="125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0</a:t>
              </a:r>
              <a:endParaRPr lang="en-US" altLang="en-US" sz="2000" b="1">
                <a:solidFill>
                  <a:schemeClr val="accent1"/>
                </a:solidFill>
                <a:cs typeface="Arial" pitchFamily="34" charset="0"/>
              </a:endParaRPr>
            </a:p>
          </p:txBody>
        </p:sp>
        <p:sp>
          <p:nvSpPr>
            <p:cNvPr id="73752" name="Text Box 12"/>
            <p:cNvSpPr txBox="1">
              <a:spLocks noChangeArrowheads="1"/>
            </p:cNvSpPr>
            <p:nvPr/>
          </p:nvSpPr>
          <p:spPr bwMode="auto">
            <a:xfrm>
              <a:off x="3788" y="147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a:t>
              </a:r>
              <a:endParaRPr lang="en-US" altLang="en-US" sz="2000" b="1">
                <a:solidFill>
                  <a:schemeClr val="accent1"/>
                </a:solidFill>
                <a:cs typeface="Arial" pitchFamily="34" charset="0"/>
              </a:endParaRPr>
            </a:p>
          </p:txBody>
        </p:sp>
        <p:sp>
          <p:nvSpPr>
            <p:cNvPr id="73753" name="Text Box 13"/>
            <p:cNvSpPr txBox="1">
              <a:spLocks noChangeArrowheads="1"/>
            </p:cNvSpPr>
            <p:nvPr/>
          </p:nvSpPr>
          <p:spPr bwMode="auto">
            <a:xfrm>
              <a:off x="3789" y="170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2</a:t>
              </a:r>
              <a:endParaRPr lang="en-US" altLang="en-US" sz="2000" b="1">
                <a:solidFill>
                  <a:schemeClr val="accent1"/>
                </a:solidFill>
                <a:cs typeface="Arial" pitchFamily="34" charset="0"/>
              </a:endParaRPr>
            </a:p>
          </p:txBody>
        </p:sp>
        <p:sp>
          <p:nvSpPr>
            <p:cNvPr id="73754" name="Text Box 14"/>
            <p:cNvSpPr txBox="1">
              <a:spLocks noChangeArrowheads="1"/>
            </p:cNvSpPr>
            <p:nvPr/>
          </p:nvSpPr>
          <p:spPr bwMode="auto">
            <a:xfrm>
              <a:off x="3790" y="193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3</a:t>
              </a:r>
              <a:endParaRPr lang="en-US" altLang="en-US" sz="2000" b="1">
                <a:solidFill>
                  <a:schemeClr val="accent1"/>
                </a:solidFill>
                <a:cs typeface="Arial" pitchFamily="34" charset="0"/>
              </a:endParaRPr>
            </a:p>
          </p:txBody>
        </p:sp>
        <p:sp>
          <p:nvSpPr>
            <p:cNvPr id="73755" name="Text Box 15"/>
            <p:cNvSpPr txBox="1">
              <a:spLocks noChangeArrowheads="1"/>
            </p:cNvSpPr>
            <p:nvPr/>
          </p:nvSpPr>
          <p:spPr bwMode="auto">
            <a:xfrm>
              <a:off x="3791" y="215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4</a:t>
              </a:r>
              <a:endParaRPr lang="en-US" altLang="en-US" sz="2000" b="1">
                <a:solidFill>
                  <a:schemeClr val="accent1"/>
                </a:solidFill>
                <a:cs typeface="Arial" pitchFamily="34" charset="0"/>
              </a:endParaRPr>
            </a:p>
          </p:txBody>
        </p:sp>
        <p:sp>
          <p:nvSpPr>
            <p:cNvPr id="73756" name="Text Box 16"/>
            <p:cNvSpPr txBox="1">
              <a:spLocks noChangeArrowheads="1"/>
            </p:cNvSpPr>
            <p:nvPr/>
          </p:nvSpPr>
          <p:spPr bwMode="auto">
            <a:xfrm>
              <a:off x="3794" y="2840"/>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7</a:t>
              </a:r>
              <a:endParaRPr lang="en-US" altLang="en-US" sz="2000" b="1">
                <a:solidFill>
                  <a:schemeClr val="accent1"/>
                </a:solidFill>
                <a:cs typeface="Arial" pitchFamily="34" charset="0"/>
              </a:endParaRPr>
            </a:p>
          </p:txBody>
        </p:sp>
        <p:sp>
          <p:nvSpPr>
            <p:cNvPr id="73757" name="Text Box 17"/>
            <p:cNvSpPr txBox="1">
              <a:spLocks noChangeArrowheads="1"/>
            </p:cNvSpPr>
            <p:nvPr/>
          </p:nvSpPr>
          <p:spPr bwMode="auto">
            <a:xfrm>
              <a:off x="3795" y="306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8</a:t>
              </a:r>
              <a:endParaRPr lang="en-US" altLang="en-US" sz="2000" b="1">
                <a:solidFill>
                  <a:schemeClr val="accent1"/>
                </a:solidFill>
                <a:cs typeface="Arial" pitchFamily="34" charset="0"/>
              </a:endParaRPr>
            </a:p>
          </p:txBody>
        </p:sp>
        <p:sp>
          <p:nvSpPr>
            <p:cNvPr id="73758" name="Text Box 18"/>
            <p:cNvSpPr txBox="1">
              <a:spLocks noChangeArrowheads="1"/>
            </p:cNvSpPr>
            <p:nvPr/>
          </p:nvSpPr>
          <p:spPr bwMode="auto">
            <a:xfrm>
              <a:off x="3796" y="329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9</a:t>
              </a:r>
              <a:endParaRPr lang="en-US" altLang="en-US" sz="2000" b="1">
                <a:solidFill>
                  <a:schemeClr val="accent1"/>
                </a:solidFill>
                <a:cs typeface="Arial" pitchFamily="34" charset="0"/>
              </a:endParaRPr>
            </a:p>
          </p:txBody>
        </p:sp>
        <p:sp>
          <p:nvSpPr>
            <p:cNvPr id="73759" name="Text Box 19"/>
            <p:cNvSpPr txBox="1">
              <a:spLocks noChangeArrowheads="1"/>
            </p:cNvSpPr>
            <p:nvPr/>
          </p:nvSpPr>
          <p:spPr bwMode="auto">
            <a:xfrm>
              <a:off x="3797" y="352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10</a:t>
              </a:r>
              <a:endParaRPr lang="en-US" altLang="en-US" sz="2000" b="1">
                <a:solidFill>
                  <a:schemeClr val="accent1"/>
                </a:solidFill>
                <a:cs typeface="Arial" pitchFamily="34" charset="0"/>
              </a:endParaRPr>
            </a:p>
          </p:txBody>
        </p:sp>
        <p:sp>
          <p:nvSpPr>
            <p:cNvPr id="73760" name="Text Box 20"/>
            <p:cNvSpPr txBox="1">
              <a:spLocks noChangeArrowheads="1"/>
            </p:cNvSpPr>
            <p:nvPr/>
          </p:nvSpPr>
          <p:spPr bwMode="auto">
            <a:xfrm>
              <a:off x="3787" y="238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5</a:t>
              </a:r>
              <a:endParaRPr lang="en-US" altLang="en-US" sz="2000" b="1">
                <a:solidFill>
                  <a:schemeClr val="accent1"/>
                </a:solidFill>
                <a:cs typeface="Arial" pitchFamily="34" charset="0"/>
              </a:endParaRPr>
            </a:p>
          </p:txBody>
        </p:sp>
        <p:sp>
          <p:nvSpPr>
            <p:cNvPr id="73761" name="Text Box 21"/>
            <p:cNvSpPr txBox="1">
              <a:spLocks noChangeArrowheads="1"/>
            </p:cNvSpPr>
            <p:nvPr/>
          </p:nvSpPr>
          <p:spPr bwMode="auto">
            <a:xfrm>
              <a:off x="3787" y="2612"/>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cs typeface="Arial" pitchFamily="34" charset="0"/>
                </a:rPr>
                <a:t>6</a:t>
              </a:r>
              <a:endParaRPr lang="en-US" altLang="en-US" sz="2000" b="1">
                <a:solidFill>
                  <a:schemeClr val="accent1"/>
                </a:solidFill>
                <a:cs typeface="Arial" pitchFamily="34" charset="0"/>
              </a:endParaRPr>
            </a:p>
          </p:txBody>
        </p:sp>
        <p:sp>
          <p:nvSpPr>
            <p:cNvPr id="73762" name="Text Box 22"/>
            <p:cNvSpPr txBox="1">
              <a:spLocks noChangeArrowheads="1"/>
            </p:cNvSpPr>
            <p:nvPr/>
          </p:nvSpPr>
          <p:spPr bwMode="auto">
            <a:xfrm>
              <a:off x="4241" y="3747"/>
              <a:ext cx="7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Stack</a:t>
              </a:r>
            </a:p>
          </p:txBody>
        </p:sp>
        <p:sp>
          <p:nvSpPr>
            <p:cNvPr id="73763" name="AutoShape 23"/>
            <p:cNvSpPr>
              <a:spLocks noChangeArrowheads="1"/>
            </p:cNvSpPr>
            <p:nvPr/>
          </p:nvSpPr>
          <p:spPr bwMode="auto">
            <a:xfrm>
              <a:off x="4127" y="686"/>
              <a:ext cx="1134" cy="340"/>
            </a:xfrm>
            <a:prstGeom prst="cube">
              <a:avLst>
                <a:gd name="adj" fmla="val 33528"/>
              </a:avLst>
            </a:prstGeom>
            <a:solidFill>
              <a:srgbClr val="00FFFF"/>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endParaRPr lang="en-US" altLang="en-US" sz="2000" b="1">
                <a:latin typeface="Times New Roman" pitchFamily="18" charset="0"/>
                <a:cs typeface="Times New Roman" pitchFamily="18" charset="0"/>
              </a:endParaRPr>
            </a:p>
          </p:txBody>
        </p:sp>
        <p:sp>
          <p:nvSpPr>
            <p:cNvPr id="73764" name="Line 24"/>
            <p:cNvSpPr>
              <a:spLocks noChangeShapeType="1"/>
            </p:cNvSpPr>
            <p:nvPr/>
          </p:nvSpPr>
          <p:spPr bwMode="auto">
            <a:xfrm>
              <a:off x="4127" y="148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65" name="Line 25"/>
            <p:cNvSpPr>
              <a:spLocks noChangeShapeType="1"/>
            </p:cNvSpPr>
            <p:nvPr/>
          </p:nvSpPr>
          <p:spPr bwMode="auto">
            <a:xfrm>
              <a:off x="4127" y="170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66" name="Line 26"/>
            <p:cNvSpPr>
              <a:spLocks noChangeShapeType="1"/>
            </p:cNvSpPr>
            <p:nvPr/>
          </p:nvSpPr>
          <p:spPr bwMode="auto">
            <a:xfrm>
              <a:off x="4127" y="193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67" name="Line 27"/>
            <p:cNvSpPr>
              <a:spLocks noChangeShapeType="1"/>
            </p:cNvSpPr>
            <p:nvPr/>
          </p:nvSpPr>
          <p:spPr bwMode="auto">
            <a:xfrm>
              <a:off x="4127" y="215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68" name="Line 28"/>
            <p:cNvSpPr>
              <a:spLocks noChangeShapeType="1"/>
            </p:cNvSpPr>
            <p:nvPr/>
          </p:nvSpPr>
          <p:spPr bwMode="auto">
            <a:xfrm>
              <a:off x="4127" y="238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69" name="Line 29"/>
            <p:cNvSpPr>
              <a:spLocks noChangeShapeType="1"/>
            </p:cNvSpPr>
            <p:nvPr/>
          </p:nvSpPr>
          <p:spPr bwMode="auto">
            <a:xfrm>
              <a:off x="4127" y="261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70" name="Line 30"/>
            <p:cNvSpPr>
              <a:spLocks noChangeShapeType="1"/>
            </p:cNvSpPr>
            <p:nvPr/>
          </p:nvSpPr>
          <p:spPr bwMode="auto">
            <a:xfrm>
              <a:off x="4127" y="283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71" name="Line 31"/>
            <p:cNvSpPr>
              <a:spLocks noChangeShapeType="1"/>
            </p:cNvSpPr>
            <p:nvPr/>
          </p:nvSpPr>
          <p:spPr bwMode="auto">
            <a:xfrm>
              <a:off x="4127" y="3062"/>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72" name="Line 32"/>
            <p:cNvSpPr>
              <a:spLocks noChangeShapeType="1"/>
            </p:cNvSpPr>
            <p:nvPr/>
          </p:nvSpPr>
          <p:spPr bwMode="auto">
            <a:xfrm>
              <a:off x="4127" y="3288"/>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73" name="Line 33"/>
            <p:cNvSpPr>
              <a:spLocks noChangeShapeType="1"/>
            </p:cNvSpPr>
            <p:nvPr/>
          </p:nvSpPr>
          <p:spPr bwMode="auto">
            <a:xfrm>
              <a:off x="4127" y="3514"/>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73774" name="AutoShape 34"/>
            <p:cNvSpPr>
              <a:spLocks noChangeArrowheads="1"/>
            </p:cNvSpPr>
            <p:nvPr/>
          </p:nvSpPr>
          <p:spPr bwMode="auto">
            <a:xfrm>
              <a:off x="4581" y="1036"/>
              <a:ext cx="114" cy="167"/>
            </a:xfrm>
            <a:prstGeom prst="upDownArrow">
              <a:avLst>
                <a:gd name="adj1" fmla="val 45611"/>
                <a:gd name="adj2" fmla="val 49997"/>
              </a:avLst>
            </a:prstGeom>
            <a:solidFill>
              <a:srgbClr val="FFFF00"/>
            </a:solidFill>
            <a:ln w="19050" algn="ctr">
              <a:solidFill>
                <a:schemeClr val="tx1"/>
              </a:solidFill>
              <a:miter lim="800000"/>
              <a:headEnd/>
              <a:tailEnd/>
            </a:ln>
          </p:spPr>
          <p:txBody>
            <a:bodyPr lIns="0" tIns="0" rIns="0" bIns="0" anchor="ct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eaLnBrk="1" hangingPunct="1">
                <a:spcBef>
                  <a:spcPct val="0"/>
                </a:spcBef>
                <a:buClrTx/>
                <a:buSzTx/>
                <a:buFontTx/>
                <a:buNone/>
              </a:pPr>
              <a:endParaRPr lang="en-US" altLang="en-US" sz="1800"/>
            </a:p>
          </p:txBody>
        </p:sp>
      </p:grpSp>
      <p:sp>
        <p:nvSpPr>
          <p:cNvPr id="73738" name="Text Box 35"/>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0  0  5  5</a:t>
            </a:r>
          </a:p>
        </p:txBody>
      </p:sp>
      <p:sp>
        <p:nvSpPr>
          <p:cNvPr id="73739" name="Text Box 36"/>
          <p:cNvSpPr txBox="1">
            <a:spLocks noChangeArrowheads="1"/>
          </p:cNvSpPr>
          <p:nvPr/>
        </p:nvSpPr>
        <p:spPr bwMode="auto">
          <a:xfrm>
            <a:off x="6551613" y="48688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0  0  0  8</a:t>
            </a:r>
          </a:p>
        </p:txBody>
      </p:sp>
      <p:sp>
        <p:nvSpPr>
          <p:cNvPr id="73740" name="Text Box 37"/>
          <p:cNvSpPr txBox="1">
            <a:spLocks noChangeArrowheads="1"/>
          </p:cNvSpPr>
          <p:nvPr/>
        </p:nvSpPr>
        <p:spPr bwMode="auto">
          <a:xfrm>
            <a:off x="6551613" y="522922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0  0  2  5</a:t>
            </a:r>
          </a:p>
        </p:txBody>
      </p:sp>
      <p:sp>
        <p:nvSpPr>
          <p:cNvPr id="73741" name="Text Box 38"/>
          <p:cNvSpPr txBox="1">
            <a:spLocks noChangeArrowheads="1"/>
          </p:cNvSpPr>
          <p:nvPr/>
        </p:nvSpPr>
        <p:spPr bwMode="auto">
          <a:xfrm>
            <a:off x="6551613" y="558958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0  0  1  5</a:t>
            </a:r>
          </a:p>
        </p:txBody>
      </p:sp>
      <p:sp>
        <p:nvSpPr>
          <p:cNvPr id="73742" name="Text Box 39"/>
          <p:cNvSpPr txBox="1">
            <a:spLocks noChangeArrowheads="1"/>
          </p:cNvSpPr>
          <p:nvPr/>
        </p:nvSpPr>
        <p:spPr bwMode="auto">
          <a:xfrm>
            <a:off x="6551613" y="414813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2"/>
                </a:solidFill>
                <a:cs typeface="Arial" pitchFamily="34" charset="0"/>
              </a:rPr>
              <a:t>0  1  2  3</a:t>
            </a:r>
          </a:p>
        </p:txBody>
      </p:sp>
      <p:sp>
        <p:nvSpPr>
          <p:cNvPr id="73743" name="Text Box 40"/>
          <p:cNvSpPr txBox="1">
            <a:spLocks noChangeArrowheads="1"/>
          </p:cNvSpPr>
          <p:nvPr/>
        </p:nvSpPr>
        <p:spPr bwMode="auto">
          <a:xfrm>
            <a:off x="2771775"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FULL</a:t>
            </a:r>
          </a:p>
        </p:txBody>
      </p:sp>
      <p:sp>
        <p:nvSpPr>
          <p:cNvPr id="73744" name="Text Box 41"/>
          <p:cNvSpPr txBox="1">
            <a:spLocks noChangeArrowheads="1"/>
          </p:cNvSpPr>
          <p:nvPr/>
        </p:nvSpPr>
        <p:spPr bwMode="auto">
          <a:xfrm>
            <a:off x="4211638" y="4868863"/>
            <a:ext cx="1079500" cy="358775"/>
          </a:xfrm>
          <a:prstGeom prst="rect">
            <a:avLst/>
          </a:prstGeom>
          <a:solidFill>
            <a:srgbClr val="FFFF00"/>
          </a:solidFill>
          <a:ln w="28575" algn="ctr">
            <a:solidFill>
              <a:schemeClr val="tx1"/>
            </a:solidFill>
            <a:miter lim="800000"/>
            <a:headEnd/>
            <a:tailEnd/>
          </a:ln>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latin typeface="Times New Roman" pitchFamily="18" charset="0"/>
                <a:cs typeface="Times New Roman" pitchFamily="18" charset="0"/>
              </a:rPr>
              <a:t>EMPTY</a:t>
            </a:r>
          </a:p>
        </p:txBody>
      </p:sp>
      <p:sp>
        <p:nvSpPr>
          <p:cNvPr id="300074" name="Text Box 42"/>
          <p:cNvSpPr txBox="1">
            <a:spLocks noChangeArrowheads="1"/>
          </p:cNvSpPr>
          <p:nvPr/>
        </p:nvSpPr>
        <p:spPr bwMode="auto">
          <a:xfrm>
            <a:off x="6551613" y="378936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1  6  9  0</a:t>
            </a:r>
          </a:p>
        </p:txBody>
      </p:sp>
      <p:sp>
        <p:nvSpPr>
          <p:cNvPr id="73746" name="Text Box 43"/>
          <p:cNvSpPr txBox="1">
            <a:spLocks noChangeArrowheads="1"/>
          </p:cNvSpPr>
          <p:nvPr/>
        </p:nvSpPr>
        <p:spPr bwMode="auto">
          <a:xfrm>
            <a:off x="6551613" y="126841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000" b="1">
                <a:solidFill>
                  <a:schemeClr val="accent1"/>
                </a:solidFill>
                <a:cs typeface="Arial" pitchFamily="34" charset="0"/>
              </a:rPr>
              <a:t>1  6  9  0</a:t>
            </a:r>
          </a:p>
        </p:txBody>
      </p:sp>
      <p:sp>
        <p:nvSpPr>
          <p:cNvPr id="73747" name="WordArt 44"/>
          <p:cNvSpPr>
            <a:spLocks noChangeArrowheads="1" noChangeShapeType="1" noTextEdit="1"/>
          </p:cNvSpPr>
          <p:nvPr/>
        </p:nvSpPr>
        <p:spPr bwMode="auto">
          <a:xfrm>
            <a:off x="7092950" y="1089025"/>
            <a:ext cx="719138" cy="144463"/>
          </a:xfrm>
          <a:prstGeom prst="rect">
            <a:avLst/>
          </a:prstGeom>
        </p:spPr>
        <p:txBody>
          <a:bodyPr wrap="none" fromWordArt="1">
            <a:prstTxWarp prst="textPlain">
              <a:avLst>
                <a:gd name="adj" fmla="val 50000"/>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DR</a:t>
            </a:r>
          </a:p>
        </p:txBody>
      </p:sp>
      <p:sp>
        <p:nvSpPr>
          <p:cNvPr id="300077" name="Line 45"/>
          <p:cNvSpPr>
            <a:spLocks noChangeShapeType="1"/>
          </p:cNvSpPr>
          <p:nvPr/>
        </p:nvSpPr>
        <p:spPr bwMode="auto">
          <a:xfrm>
            <a:off x="5292725" y="4329113"/>
            <a:ext cx="719138"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00078" name="AutoShape 46"/>
          <p:cNvSpPr>
            <a:spLocks noChangeArrowheads="1"/>
          </p:cNvSpPr>
          <p:nvPr/>
        </p:nvSpPr>
        <p:spPr bwMode="auto">
          <a:xfrm>
            <a:off x="3586163" y="1268413"/>
            <a:ext cx="1979612" cy="1081087"/>
          </a:xfrm>
          <a:prstGeom prst="wedgeRoundRectCallout">
            <a:avLst>
              <a:gd name="adj1" fmla="val 76463"/>
              <a:gd name="adj2" fmla="val 212704"/>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defRPr>
            </a:lvl9pPr>
          </a:lstStyle>
          <a:p>
            <a:pPr algn="ctr">
              <a:lnSpc>
                <a:spcPct val="90000"/>
              </a:lnSpc>
              <a:spcBef>
                <a:spcPct val="50000"/>
              </a:spcBef>
              <a:buClr>
                <a:schemeClr val="bg1"/>
              </a:buClr>
              <a:buSzTx/>
              <a:buFont typeface="Arial" pitchFamily="34" charset="0"/>
              <a:buNone/>
            </a:pPr>
            <a:r>
              <a:rPr lang="en-US" altLang="en-US" sz="2400" b="1">
                <a:latin typeface="Times New Roman" pitchFamily="18" charset="0"/>
                <a:cs typeface="Times New Roman" pitchFamily="18" charset="0"/>
              </a:rPr>
              <a:t>Current</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Top of Stack</a:t>
            </a:r>
            <a:br>
              <a:rPr lang="en-US" altLang="en-US" sz="2400" b="1">
                <a:latin typeface="Times New Roman" pitchFamily="18" charset="0"/>
                <a:cs typeface="Times New Roman" pitchFamily="18" charset="0"/>
              </a:rPr>
            </a:br>
            <a:r>
              <a:rPr lang="en-US" altLang="en-US" sz="2400" b="1">
                <a:latin typeface="Times New Roman" pitchFamily="18" charset="0"/>
                <a:cs typeface="Times New Roman" pitchFamily="18" charset="0"/>
              </a:rPr>
              <a:t>TOS</a:t>
            </a:r>
          </a:p>
        </p:txBody>
      </p:sp>
    </p:spTree>
    <p:extLst>
      <p:ext uri="{BB962C8B-B14F-4D97-AF65-F5344CB8AC3E}">
        <p14:creationId xmlns:p14="http://schemas.microsoft.com/office/powerpoint/2010/main" val="3548235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0039">
                                            <p:txEl>
                                              <p:pRg st="1" end="1"/>
                                            </p:txEl>
                                          </p:spTgt>
                                        </p:tgtEl>
                                        <p:attrNameLst>
                                          <p:attrName>style.visibility</p:attrName>
                                        </p:attrNameLst>
                                      </p:cBhvr>
                                      <p:to>
                                        <p:strVal val="visible"/>
                                      </p:to>
                                    </p:set>
                                    <p:animEffect transition="in" filter="wipe(left)">
                                      <p:cBhvr>
                                        <p:cTn id="7" dur="500"/>
                                        <p:tgtEl>
                                          <p:spTgt spid="300039">
                                            <p:txEl>
                                              <p:pRg st="1" end="1"/>
                                            </p:txEl>
                                          </p:spTgt>
                                        </p:tgtEl>
                                      </p:cBhvr>
                                    </p:animEffect>
                                  </p:childTnLst>
                                </p:cTn>
                              </p:par>
                            </p:childTnLst>
                          </p:cTn>
                        </p:par>
                        <p:par>
                          <p:cTn id="8" fill="hold" nodeType="afterGroup">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300077"/>
                                        </p:tgtEl>
                                        <p:attrNameLst>
                                          <p:attrName>style.visibility</p:attrName>
                                        </p:attrNameLst>
                                      </p:cBhvr>
                                      <p:to>
                                        <p:strVal val="hidden"/>
                                      </p:to>
                                    </p:se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00036"/>
                                        </p:tgtEl>
                                        <p:attrNameLst>
                                          <p:attrName>style.visibility</p:attrName>
                                        </p:attrNameLst>
                                      </p:cBhvr>
                                      <p:to>
                                        <p:strVal val="visible"/>
                                      </p:to>
                                    </p:set>
                                    <p:animEffect transition="in" filter="wipe(down)">
                                      <p:cBhvr>
                                        <p:cTn id="14" dur="500"/>
                                        <p:tgtEl>
                                          <p:spTgt spid="300036"/>
                                        </p:tgtEl>
                                      </p:cBhvr>
                                    </p:animEffect>
                                  </p:childTnLst>
                                </p:cTn>
                              </p:par>
                            </p:childTnLst>
                          </p:cTn>
                        </p:par>
                        <p:par>
                          <p:cTn id="15" fill="hold" nodeType="afterGroup">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300078"/>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0003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00039">
                                            <p:txEl>
                                              <p:pRg st="2" end="2"/>
                                            </p:txEl>
                                          </p:spTgt>
                                        </p:tgtEl>
                                        <p:attrNameLst>
                                          <p:attrName>style.visibility</p:attrName>
                                        </p:attrNameLst>
                                      </p:cBhvr>
                                      <p:to>
                                        <p:strVal val="visible"/>
                                      </p:to>
                                    </p:set>
                                    <p:animEffect transition="in" filter="wipe(left)">
                                      <p:cBhvr>
                                        <p:cTn id="24" dur="500"/>
                                        <p:tgtEl>
                                          <p:spTgt spid="300039">
                                            <p:txEl>
                                              <p:pRg st="2" end="2"/>
                                            </p:txEl>
                                          </p:spTgt>
                                        </p:tgtEl>
                                      </p:cBhvr>
                                    </p:animEffect>
                                  </p:childTnLst>
                                </p:cTn>
                              </p:par>
                            </p:childTnLst>
                          </p:cTn>
                        </p:par>
                        <p:par>
                          <p:cTn id="25" fill="hold" nodeType="afterGroup">
                            <p:stCondLst>
                              <p:cond delay="500"/>
                            </p:stCondLst>
                            <p:childTnLst>
                              <p:par>
                                <p:cTn id="26" presetID="1" presetClass="entr" presetSubtype="0" fill="hold" grpId="1" nodeType="afterEffect">
                                  <p:stCondLst>
                                    <p:cond delay="0"/>
                                  </p:stCondLst>
                                  <p:childTnLst>
                                    <p:set>
                                      <p:cBhvr>
                                        <p:cTn id="27" dur="1" fill="hold">
                                          <p:stCondLst>
                                            <p:cond delay="0"/>
                                          </p:stCondLst>
                                        </p:cTn>
                                        <p:tgtEl>
                                          <p:spTgt spid="300074"/>
                                        </p:tgtEl>
                                        <p:attrNameLst>
                                          <p:attrName>style.visibility</p:attrName>
                                        </p:attrNameLst>
                                      </p:cBhvr>
                                      <p:to>
                                        <p:strVal val="visible"/>
                                      </p:to>
                                    </p:set>
                                  </p:childTnLst>
                                </p:cTn>
                              </p:par>
                              <p:par>
                                <p:cTn id="28" presetID="0" presetClass="path" presetSubtype="0" accel="50000" decel="50000" fill="hold" grpId="0" nodeType="withEffect">
                                  <p:stCondLst>
                                    <p:cond delay="0"/>
                                  </p:stCondLst>
                                  <p:childTnLst>
                                    <p:animMotion origin="layout" path="M 4.16667E-6 -0.36736 L 4.16667E-6 -3.7037E-6 " pathEditMode="relative" ptsTypes="AA">
                                      <p:cBhvr>
                                        <p:cTn id="29" dur="2000" fill="hold"/>
                                        <p:tgtEl>
                                          <p:spTgt spid="300074"/>
                                        </p:tgtEl>
                                        <p:attrNameLst>
                                          <p:attrName>ppt_x</p:attrName>
                                          <p:attrName>ppt_y</p:attrName>
                                        </p:attrNameLst>
                                      </p:cBhvr>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00039">
                                            <p:txEl>
                                              <p:pRg st="3" end="3"/>
                                            </p:txEl>
                                          </p:spTgt>
                                        </p:tgtEl>
                                        <p:attrNameLst>
                                          <p:attrName>style.visibility</p:attrName>
                                        </p:attrNameLst>
                                      </p:cBhvr>
                                      <p:to>
                                        <p:strVal val="visible"/>
                                      </p:to>
                                    </p:set>
                                    <p:animEffect transition="in" filter="wipe(left)">
                                      <p:cBhvr>
                                        <p:cTn id="34" dur="500"/>
                                        <p:tgtEl>
                                          <p:spTgt spid="300039">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00039">
                                            <p:txEl>
                                              <p:pRg st="4" end="4"/>
                                            </p:txEl>
                                          </p:spTgt>
                                        </p:tgtEl>
                                        <p:attrNameLst>
                                          <p:attrName>style.visibility</p:attrName>
                                        </p:attrNameLst>
                                      </p:cBhvr>
                                      <p:to>
                                        <p:strVal val="visible"/>
                                      </p:to>
                                    </p:set>
                                    <p:animEffect transition="in" filter="wipe(left)">
                                      <p:cBhvr>
                                        <p:cTn id="39" dur="500"/>
                                        <p:tgtEl>
                                          <p:spTgt spid="300039">
                                            <p:txEl>
                                              <p:pRg st="4" end="4"/>
                                            </p:txEl>
                                          </p:spTgt>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300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animBg="1"/>
      <p:bldP spid="300038" grpId="0" animBg="1"/>
      <p:bldP spid="300040" grpId="0" animBg="1"/>
      <p:bldP spid="300074" grpId="0"/>
      <p:bldP spid="300074" grpId="1"/>
      <p:bldP spid="300077" grpId="0" animBg="1"/>
      <p:bldP spid="30007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3855</TotalTime>
  <Words>6272</Words>
  <Application>Microsoft Office PowerPoint</Application>
  <PresentationFormat>On-screen Show (4:3)</PresentationFormat>
  <Paragraphs>2197</Paragraphs>
  <Slides>140</Slides>
  <Notes>57</Notes>
  <HiddenSlides>0</HiddenSlides>
  <MMClips>0</MMClips>
  <ScaleCrop>false</ScaleCrop>
  <HeadingPairs>
    <vt:vector size="4" baseType="variant">
      <vt:variant>
        <vt:lpstr>Theme</vt:lpstr>
      </vt:variant>
      <vt:variant>
        <vt:i4>2</vt:i4>
      </vt:variant>
      <vt:variant>
        <vt:lpstr>Slide Titles</vt:lpstr>
      </vt:variant>
      <vt:variant>
        <vt:i4>140</vt:i4>
      </vt:variant>
    </vt:vector>
  </HeadingPairs>
  <TitlesOfParts>
    <vt:vector size="142" baseType="lpstr">
      <vt:lpstr>Office Theme</vt:lpstr>
      <vt:lpstr>Custom Design</vt:lpstr>
      <vt:lpstr>COMPUTER ORGANIZATION </vt:lpstr>
      <vt:lpstr>COMPUTER ORGANIZATION</vt:lpstr>
      <vt:lpstr>COMPUTER ORGANIZATION</vt:lpstr>
      <vt:lpstr> Module – 1 </vt:lpstr>
      <vt:lpstr> Module – 2 </vt:lpstr>
      <vt:lpstr> Module – 3 </vt:lpstr>
      <vt:lpstr> Module – 4 </vt:lpstr>
      <vt:lpstr> Module – 5 </vt:lpstr>
      <vt:lpstr>What is a computer?</vt:lpstr>
      <vt:lpstr>Functional units of a computer</vt:lpstr>
      <vt:lpstr>Information in a computer -- Instructions</vt:lpstr>
      <vt:lpstr>Information in a computer -- Data</vt:lpstr>
      <vt:lpstr>Input unit</vt:lpstr>
      <vt:lpstr>Memory unit</vt:lpstr>
      <vt:lpstr>Memory unit (contd..)</vt:lpstr>
      <vt:lpstr>Memory unit (contd..)</vt:lpstr>
      <vt:lpstr>Arithmetic and logic unit (ALU)</vt:lpstr>
      <vt:lpstr>Output unit</vt:lpstr>
      <vt:lpstr>Control unit</vt:lpstr>
      <vt:lpstr>How are the functional units connected? </vt:lpstr>
      <vt:lpstr>  </vt:lpstr>
      <vt:lpstr>  </vt:lpstr>
      <vt:lpstr>Connection between Processor and Main Memory</vt:lpstr>
      <vt:lpstr>Basic Operational Concepts</vt:lpstr>
      <vt:lpstr>  </vt:lpstr>
      <vt:lpstr>  </vt:lpstr>
      <vt:lpstr>Organization of cache and main memory(Processor cache)</vt:lpstr>
      <vt:lpstr>  </vt:lpstr>
      <vt:lpstr>  </vt:lpstr>
      <vt:lpstr>  </vt:lpstr>
      <vt:lpstr>  </vt:lpstr>
      <vt:lpstr>  </vt:lpstr>
      <vt:lpstr>Chapter 2. Machine Instructions and Programs</vt:lpstr>
      <vt:lpstr>Objectives</vt:lpstr>
      <vt:lpstr>Number, Arithmetic Operations, and Characters</vt:lpstr>
      <vt:lpstr>Signed Integer</vt:lpstr>
      <vt:lpstr>Sign and Magnitude Representation</vt:lpstr>
      <vt:lpstr>One’s Complement Representation</vt:lpstr>
      <vt:lpstr>Two’s Complement Representation</vt:lpstr>
      <vt:lpstr>Binary, Signed-Integer Representations</vt:lpstr>
      <vt:lpstr>Addition and Subtraction – 2’s Complement</vt:lpstr>
      <vt:lpstr>2’s-Complement Add and Subtract Operations</vt:lpstr>
      <vt:lpstr>Overflow - Add two positive numbers to get a negative number or two negative numbers to get a positive number</vt:lpstr>
      <vt:lpstr>Overflow Conditions</vt:lpstr>
      <vt:lpstr>Sign Extension</vt:lpstr>
      <vt:lpstr>Sign Extension Example</vt:lpstr>
      <vt:lpstr>Memory Locations, Addresses, and Operations</vt:lpstr>
      <vt:lpstr>Memory Location, Addresses, and Operation</vt:lpstr>
      <vt:lpstr>Memory Location, Addresses, and Operation</vt:lpstr>
      <vt:lpstr>Memory Location, Addresses, and Operation</vt:lpstr>
      <vt:lpstr>Memory Location, Addresses, and Operation</vt:lpstr>
      <vt:lpstr>Big-Endian and Little-Endian Assignments</vt:lpstr>
      <vt:lpstr>Memory Location, Addresses, and Operation</vt:lpstr>
      <vt:lpstr>Memory Operation</vt:lpstr>
      <vt:lpstr>Instruction and Instruction Sequencing</vt:lpstr>
      <vt:lpstr>“Must-Perform” Operations</vt:lpstr>
      <vt:lpstr>Register Transfer Notation</vt:lpstr>
      <vt:lpstr>Assembly Language Notation</vt:lpstr>
      <vt:lpstr>CPU Organization</vt:lpstr>
      <vt:lpstr>Instruction Formats</vt:lpstr>
      <vt:lpstr>Instruction Formats</vt:lpstr>
      <vt:lpstr>Instruction Formats</vt:lpstr>
      <vt:lpstr>Instruction Formats</vt:lpstr>
      <vt:lpstr>Instruction Formats</vt:lpstr>
      <vt:lpstr>Using Registers</vt:lpstr>
      <vt:lpstr>Instruction Execution and Straight-Line Sequencing</vt:lpstr>
      <vt:lpstr>PowerPoint Presentation</vt:lpstr>
      <vt:lpstr>Branching</vt:lpstr>
      <vt:lpstr>Condition Codes</vt:lpstr>
      <vt:lpstr>Addressing Modes</vt:lpstr>
      <vt:lpstr>Generating Memory Addresses</vt:lpstr>
      <vt:lpstr>Addressing Modes</vt:lpstr>
      <vt:lpstr>Addressing Modes</vt:lpstr>
      <vt:lpstr>Addressing Modes</vt:lpstr>
      <vt:lpstr>Addressing Modes</vt:lpstr>
      <vt:lpstr>Addressing Modes</vt:lpstr>
      <vt:lpstr>Addressing Modes</vt:lpstr>
      <vt:lpstr>Addressing Modes</vt:lpstr>
      <vt:lpstr>Indexing and Arrays</vt:lpstr>
      <vt:lpstr>Indexing and Arrays</vt:lpstr>
      <vt:lpstr>Relative Addressing</vt:lpstr>
      <vt:lpstr>Additional Modes</vt:lpstr>
      <vt:lpstr>Assembly Language</vt:lpstr>
      <vt:lpstr>Types of Instructions</vt:lpstr>
      <vt:lpstr>Data Transfer Instructions</vt:lpstr>
      <vt:lpstr>Data Manipulation Instructions</vt:lpstr>
      <vt:lpstr>Program Control Instructions</vt:lpstr>
      <vt:lpstr>Conditional Branch Instructions</vt:lpstr>
      <vt:lpstr>Basic Input/Output Operations</vt:lpstr>
      <vt:lpstr>I/O</vt:lpstr>
      <vt:lpstr>Program-Controlled I/O Example</vt:lpstr>
      <vt:lpstr>Program-Controlled I/O Example</vt:lpstr>
      <vt:lpstr>Program-Controlled I/O Example</vt:lpstr>
      <vt:lpstr>Program-Controlled I/O Example</vt:lpstr>
      <vt:lpstr>Program-Controlled I/O Example</vt:lpstr>
      <vt:lpstr>Stacks</vt:lpstr>
      <vt:lpstr>Home Work</vt:lpstr>
      <vt:lpstr>Stack Organization</vt:lpstr>
      <vt:lpstr>Stack Organization</vt:lpstr>
      <vt:lpstr>Stack Organization</vt:lpstr>
      <vt:lpstr>Stack Organization</vt:lpstr>
      <vt:lpstr>Reverse Polish Notation</vt:lpstr>
      <vt:lpstr>Reverse Polish Notation</vt:lpstr>
      <vt:lpstr>Reverse Polish Notation</vt:lpstr>
      <vt:lpstr>Additional Instructions</vt:lpstr>
      <vt:lpstr>Logical Shifts</vt:lpstr>
      <vt:lpstr>Arithmetic Shifts</vt:lpstr>
      <vt:lpstr>Rotate</vt:lpstr>
      <vt:lpstr>Multiplication and Division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Instructions</vt:lpstr>
      <vt:lpstr>PowerPoint Presentation</vt:lpstr>
      <vt:lpstr>PowerPoint Presentation</vt:lpstr>
      <vt:lpstr>PowerPoint Presentation</vt:lpstr>
      <vt:lpstr>PowerPoint Presentation</vt:lpstr>
      <vt:lpstr>PowerPoint Presentation</vt:lpstr>
      <vt:lpstr>PowerPoint Presentation</vt:lpstr>
    </vt:vector>
  </TitlesOfParts>
  <Company>BMS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for NBA Accreditation</dc:title>
  <dc:creator>BMS</dc:creator>
  <cp:lastModifiedBy>swetha</cp:lastModifiedBy>
  <cp:revision>721</cp:revision>
  <dcterms:created xsi:type="dcterms:W3CDTF">2013-12-18T06:01:46Z</dcterms:created>
  <dcterms:modified xsi:type="dcterms:W3CDTF">2019-08-14T08:04:58Z</dcterms:modified>
</cp:coreProperties>
</file>